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1" r:id="rId5"/>
    <p:sldId id="372" r:id="rId6"/>
    <p:sldId id="373" r:id="rId7"/>
    <p:sldId id="377" r:id="rId8"/>
    <p:sldId id="379" r:id="rId9"/>
    <p:sldId id="378" r:id="rId10"/>
    <p:sldId id="374" r:id="rId11"/>
    <p:sldId id="376" r:id="rId12"/>
    <p:sldId id="380" r:id="rId13"/>
    <p:sldId id="375" r:id="rId14"/>
    <p:sldId id="2347" r:id="rId15"/>
    <p:sldId id="234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3D"/>
    <a:srgbClr val="676A6E"/>
    <a:srgbClr val="0033A0"/>
    <a:srgbClr val="50A6AB"/>
    <a:srgbClr val="000000"/>
    <a:srgbClr val="00A3E0"/>
    <a:srgbClr val="303131"/>
    <a:srgbClr val="F7C75F"/>
    <a:srgbClr val="BFBFBE"/>
    <a:srgbClr val="327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8" autoAdjust="0"/>
    <p:restoredTop sz="80628" autoAdjust="0"/>
  </p:normalViewPr>
  <p:slideViewPr>
    <p:cSldViewPr snapToGrid="0">
      <p:cViewPr varScale="1">
        <p:scale>
          <a:sx n="66" d="100"/>
          <a:sy n="66" d="100"/>
        </p:scale>
        <p:origin x="994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05C6A-B5B5-43E3-9496-86F43BAE6F0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08AE8397-DAA3-48AA-8907-77CB09CAC012}">
      <dgm:prSet phldrT="[Text]" custT="1"/>
      <dgm:spPr/>
      <dgm:t>
        <a:bodyPr/>
        <a:lstStyle/>
        <a:p>
          <a:r>
            <a:rPr lang="en-US" sz="2000" b="1" i="0" dirty="0">
              <a:solidFill>
                <a:srgbClr val="303131"/>
              </a:solidFill>
            </a:rPr>
            <a:t>Digital twin layer</a:t>
          </a:r>
          <a:endParaRPr lang="en-US" sz="2000" dirty="0">
            <a:solidFill>
              <a:srgbClr val="303131"/>
            </a:solidFill>
          </a:endParaRPr>
        </a:p>
      </dgm:t>
    </dgm:pt>
    <dgm:pt modelId="{2D464B18-4929-4A9E-8321-AA73DF8D52D1}" type="parTrans" cxnId="{C78AD328-0AD6-4D71-84D3-762F7F22AF6A}">
      <dgm:prSet/>
      <dgm:spPr/>
      <dgm:t>
        <a:bodyPr/>
        <a:lstStyle/>
        <a:p>
          <a:endParaRPr lang="en-US" sz="2000"/>
        </a:p>
      </dgm:t>
    </dgm:pt>
    <dgm:pt modelId="{A5F05C64-4D06-4280-9B02-AB0A6CC60D39}" type="sibTrans" cxnId="{C78AD328-0AD6-4D71-84D3-762F7F22AF6A}">
      <dgm:prSet/>
      <dgm:spPr/>
      <dgm:t>
        <a:bodyPr/>
        <a:lstStyle/>
        <a:p>
          <a:endParaRPr lang="en-US" sz="2000"/>
        </a:p>
      </dgm:t>
    </dgm:pt>
    <dgm:pt modelId="{C81D8E53-A47B-4E9D-98C7-E899576C3180}">
      <dgm:prSet phldrT="[Text]" custT="1"/>
      <dgm:spPr/>
      <dgm:t>
        <a:bodyPr/>
        <a:lstStyle/>
        <a:p>
          <a:r>
            <a:rPr lang="en-US" sz="2000" b="1" i="0" dirty="0">
              <a:solidFill>
                <a:schemeClr val="bg1"/>
              </a:solidFill>
            </a:rPr>
            <a:t>AI and machine learning layer</a:t>
          </a:r>
          <a:endParaRPr lang="en-US" sz="2000" dirty="0">
            <a:solidFill>
              <a:schemeClr val="bg1"/>
            </a:solidFill>
          </a:endParaRPr>
        </a:p>
      </dgm:t>
    </dgm:pt>
    <dgm:pt modelId="{53BDFE38-1D42-4630-8DF2-F3B0A59C11F2}" type="parTrans" cxnId="{279D695B-4F86-4CC0-A5A9-106A7F7C5DAE}">
      <dgm:prSet/>
      <dgm:spPr/>
      <dgm:t>
        <a:bodyPr/>
        <a:lstStyle/>
        <a:p>
          <a:endParaRPr lang="en-US" sz="2000"/>
        </a:p>
      </dgm:t>
    </dgm:pt>
    <dgm:pt modelId="{3F82A9F9-774E-4A10-874D-9B63F7FBD700}" type="sibTrans" cxnId="{279D695B-4F86-4CC0-A5A9-106A7F7C5DAE}">
      <dgm:prSet/>
      <dgm:spPr/>
      <dgm:t>
        <a:bodyPr/>
        <a:lstStyle/>
        <a:p>
          <a:endParaRPr lang="en-US" sz="2000"/>
        </a:p>
      </dgm:t>
    </dgm:pt>
    <dgm:pt modelId="{E98BC650-0003-4B33-BCC4-9073C4B09EC7}">
      <dgm:prSet phldrT="[Text]" custT="1"/>
      <dgm:spPr/>
      <dgm:t>
        <a:bodyPr/>
        <a:lstStyle/>
        <a:p>
          <a:r>
            <a:rPr lang="en-US" sz="2000" b="1" i="0" dirty="0">
              <a:solidFill>
                <a:schemeClr val="bg1"/>
              </a:solidFill>
            </a:rPr>
            <a:t>Data quality layer</a:t>
          </a:r>
          <a:endParaRPr lang="en-US" sz="2000" dirty="0">
            <a:solidFill>
              <a:schemeClr val="bg1"/>
            </a:solidFill>
          </a:endParaRPr>
        </a:p>
      </dgm:t>
    </dgm:pt>
    <dgm:pt modelId="{209FFFCF-FA10-4447-9B31-3B62BFCA2B32}" type="parTrans" cxnId="{381C7E23-B80C-4420-85BF-227103857E57}">
      <dgm:prSet/>
      <dgm:spPr/>
      <dgm:t>
        <a:bodyPr/>
        <a:lstStyle/>
        <a:p>
          <a:endParaRPr lang="en-US" sz="2000"/>
        </a:p>
      </dgm:t>
    </dgm:pt>
    <dgm:pt modelId="{A65ED7CF-28D7-4211-A4C6-3FA7C2B40F93}" type="sibTrans" cxnId="{381C7E23-B80C-4420-85BF-227103857E57}">
      <dgm:prSet/>
      <dgm:spPr/>
      <dgm:t>
        <a:bodyPr/>
        <a:lstStyle/>
        <a:p>
          <a:endParaRPr lang="en-US" sz="2000"/>
        </a:p>
      </dgm:t>
    </dgm:pt>
    <dgm:pt modelId="{FA4D67C0-8383-4023-9D72-2C1DB69072BE}">
      <dgm:prSet phldrT="[Text]" custT="1"/>
      <dgm:spPr/>
      <dgm:t>
        <a:bodyPr/>
        <a:lstStyle/>
        <a:p>
          <a:r>
            <a:rPr lang="en-US" sz="2000" b="1" i="0" dirty="0">
              <a:solidFill>
                <a:schemeClr val="bg1"/>
              </a:solidFill>
            </a:rPr>
            <a:t>Foundational layer</a:t>
          </a:r>
          <a:endParaRPr lang="en-US" sz="2000" dirty="0">
            <a:solidFill>
              <a:schemeClr val="bg1"/>
            </a:solidFill>
          </a:endParaRPr>
        </a:p>
      </dgm:t>
    </dgm:pt>
    <dgm:pt modelId="{6C195F40-DDE8-4678-8663-666CBEEAF87F}" type="parTrans" cxnId="{42F6A383-A932-45D8-BCBC-A1D9BB94CD92}">
      <dgm:prSet/>
      <dgm:spPr/>
      <dgm:t>
        <a:bodyPr/>
        <a:lstStyle/>
        <a:p>
          <a:endParaRPr lang="en-US" sz="2000"/>
        </a:p>
      </dgm:t>
    </dgm:pt>
    <dgm:pt modelId="{033BAEB5-76D3-4D94-B4FE-D5D50D5EC6E5}" type="sibTrans" cxnId="{42F6A383-A932-45D8-BCBC-A1D9BB94CD92}">
      <dgm:prSet/>
      <dgm:spPr/>
      <dgm:t>
        <a:bodyPr/>
        <a:lstStyle/>
        <a:p>
          <a:endParaRPr lang="en-US" sz="2000"/>
        </a:p>
      </dgm:t>
    </dgm:pt>
    <dgm:pt modelId="{5FC75C46-2D4D-4A50-B706-0BF0AF1EBE07}" type="pres">
      <dgm:prSet presAssocID="{9DA05C6A-B5B5-43E3-9496-86F43BAE6F0D}" presName="Name0" presStyleCnt="0">
        <dgm:presLayoutVars>
          <dgm:dir/>
          <dgm:animLvl val="lvl"/>
          <dgm:resizeHandles val="exact"/>
        </dgm:presLayoutVars>
      </dgm:prSet>
      <dgm:spPr/>
    </dgm:pt>
    <dgm:pt modelId="{6C95AE9D-8FB7-4F2D-B084-E7A8F17A3360}" type="pres">
      <dgm:prSet presAssocID="{08AE8397-DAA3-48AA-8907-77CB09CAC012}" presName="Name8" presStyleCnt="0"/>
      <dgm:spPr/>
    </dgm:pt>
    <dgm:pt modelId="{19BEACE5-8533-4E5C-B9C4-EA393D4048E7}" type="pres">
      <dgm:prSet presAssocID="{08AE8397-DAA3-48AA-8907-77CB09CAC012}" presName="level" presStyleLbl="node1" presStyleIdx="0" presStyleCnt="4">
        <dgm:presLayoutVars>
          <dgm:chMax val="1"/>
          <dgm:bulletEnabled val="1"/>
        </dgm:presLayoutVars>
      </dgm:prSet>
      <dgm:spPr/>
    </dgm:pt>
    <dgm:pt modelId="{A9BB78BD-3597-4FE9-BA70-A9BCB0E83ABC}" type="pres">
      <dgm:prSet presAssocID="{08AE8397-DAA3-48AA-8907-77CB09CAC0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9F4F84-310E-4E2D-8DBC-066AE34917D0}" type="pres">
      <dgm:prSet presAssocID="{C81D8E53-A47B-4E9D-98C7-E899576C3180}" presName="Name8" presStyleCnt="0"/>
      <dgm:spPr/>
    </dgm:pt>
    <dgm:pt modelId="{C8795714-8419-4D3E-B69C-13B9B01637AA}" type="pres">
      <dgm:prSet presAssocID="{C81D8E53-A47B-4E9D-98C7-E899576C3180}" presName="level" presStyleLbl="node1" presStyleIdx="1" presStyleCnt="4">
        <dgm:presLayoutVars>
          <dgm:chMax val="1"/>
          <dgm:bulletEnabled val="1"/>
        </dgm:presLayoutVars>
      </dgm:prSet>
      <dgm:spPr/>
    </dgm:pt>
    <dgm:pt modelId="{36EAE8F1-564A-4D72-A892-9BE5215F2A21}" type="pres">
      <dgm:prSet presAssocID="{C81D8E53-A47B-4E9D-98C7-E899576C31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C89780-8C84-4F9D-BCCF-D7865A26CAFD}" type="pres">
      <dgm:prSet presAssocID="{E98BC650-0003-4B33-BCC4-9073C4B09EC7}" presName="Name8" presStyleCnt="0"/>
      <dgm:spPr/>
    </dgm:pt>
    <dgm:pt modelId="{26C034DE-3C1C-4BBF-9793-60E39A79B6ED}" type="pres">
      <dgm:prSet presAssocID="{E98BC650-0003-4B33-BCC4-9073C4B09EC7}" presName="level" presStyleLbl="node1" presStyleIdx="2" presStyleCnt="4">
        <dgm:presLayoutVars>
          <dgm:chMax val="1"/>
          <dgm:bulletEnabled val="1"/>
        </dgm:presLayoutVars>
      </dgm:prSet>
      <dgm:spPr/>
    </dgm:pt>
    <dgm:pt modelId="{18D103EB-57DC-488D-8642-24E745AABFDE}" type="pres">
      <dgm:prSet presAssocID="{E98BC650-0003-4B33-BCC4-9073C4B09E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DFCFF7-740F-457D-A159-F457AFF93314}" type="pres">
      <dgm:prSet presAssocID="{FA4D67C0-8383-4023-9D72-2C1DB69072BE}" presName="Name8" presStyleCnt="0"/>
      <dgm:spPr/>
    </dgm:pt>
    <dgm:pt modelId="{A7AAB783-7202-49E8-8D82-BEBE71C68562}" type="pres">
      <dgm:prSet presAssocID="{FA4D67C0-8383-4023-9D72-2C1DB69072BE}" presName="level" presStyleLbl="node1" presStyleIdx="3" presStyleCnt="4" custLinFactNeighborX="-141">
        <dgm:presLayoutVars>
          <dgm:chMax val="1"/>
          <dgm:bulletEnabled val="1"/>
        </dgm:presLayoutVars>
      </dgm:prSet>
      <dgm:spPr/>
    </dgm:pt>
    <dgm:pt modelId="{78E76124-8032-4933-B5E6-DEF8EFA29BFE}" type="pres">
      <dgm:prSet presAssocID="{FA4D67C0-8383-4023-9D72-2C1DB69072B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609070D-7DDE-49AD-B2BF-DDA94BDB41ED}" type="presOf" srcId="{08AE8397-DAA3-48AA-8907-77CB09CAC012}" destId="{A9BB78BD-3597-4FE9-BA70-A9BCB0E83ABC}" srcOrd="1" destOrd="0" presId="urn:microsoft.com/office/officeart/2005/8/layout/pyramid1"/>
    <dgm:cxn modelId="{381C7E23-B80C-4420-85BF-227103857E57}" srcId="{9DA05C6A-B5B5-43E3-9496-86F43BAE6F0D}" destId="{E98BC650-0003-4B33-BCC4-9073C4B09EC7}" srcOrd="2" destOrd="0" parTransId="{209FFFCF-FA10-4447-9B31-3B62BFCA2B32}" sibTransId="{A65ED7CF-28D7-4211-A4C6-3FA7C2B40F93}"/>
    <dgm:cxn modelId="{3FD7B828-A16D-47D5-858F-B1EB4FF99E59}" type="presOf" srcId="{FA4D67C0-8383-4023-9D72-2C1DB69072BE}" destId="{A7AAB783-7202-49E8-8D82-BEBE71C68562}" srcOrd="0" destOrd="0" presId="urn:microsoft.com/office/officeart/2005/8/layout/pyramid1"/>
    <dgm:cxn modelId="{C78AD328-0AD6-4D71-84D3-762F7F22AF6A}" srcId="{9DA05C6A-B5B5-43E3-9496-86F43BAE6F0D}" destId="{08AE8397-DAA3-48AA-8907-77CB09CAC012}" srcOrd="0" destOrd="0" parTransId="{2D464B18-4929-4A9E-8321-AA73DF8D52D1}" sibTransId="{A5F05C64-4D06-4280-9B02-AB0A6CC60D39}"/>
    <dgm:cxn modelId="{1F864B34-5098-49AC-8A1B-BFF093D54487}" type="presOf" srcId="{C81D8E53-A47B-4E9D-98C7-E899576C3180}" destId="{C8795714-8419-4D3E-B69C-13B9B01637AA}" srcOrd="0" destOrd="0" presId="urn:microsoft.com/office/officeart/2005/8/layout/pyramid1"/>
    <dgm:cxn modelId="{47FDFD3F-9AE5-490E-9636-1E2A96226672}" type="presOf" srcId="{E98BC650-0003-4B33-BCC4-9073C4B09EC7}" destId="{26C034DE-3C1C-4BBF-9793-60E39A79B6ED}" srcOrd="0" destOrd="0" presId="urn:microsoft.com/office/officeart/2005/8/layout/pyramid1"/>
    <dgm:cxn modelId="{279D695B-4F86-4CC0-A5A9-106A7F7C5DAE}" srcId="{9DA05C6A-B5B5-43E3-9496-86F43BAE6F0D}" destId="{C81D8E53-A47B-4E9D-98C7-E899576C3180}" srcOrd="1" destOrd="0" parTransId="{53BDFE38-1D42-4630-8DF2-F3B0A59C11F2}" sibTransId="{3F82A9F9-774E-4A10-874D-9B63F7FBD700}"/>
    <dgm:cxn modelId="{42F6A383-A932-45D8-BCBC-A1D9BB94CD92}" srcId="{9DA05C6A-B5B5-43E3-9496-86F43BAE6F0D}" destId="{FA4D67C0-8383-4023-9D72-2C1DB69072BE}" srcOrd="3" destOrd="0" parTransId="{6C195F40-DDE8-4678-8663-666CBEEAF87F}" sibTransId="{033BAEB5-76D3-4D94-B4FE-D5D50D5EC6E5}"/>
    <dgm:cxn modelId="{FD06D58C-0301-4A98-BFED-C217F0330E1D}" type="presOf" srcId="{E98BC650-0003-4B33-BCC4-9073C4B09EC7}" destId="{18D103EB-57DC-488D-8642-24E745AABFDE}" srcOrd="1" destOrd="0" presId="urn:microsoft.com/office/officeart/2005/8/layout/pyramid1"/>
    <dgm:cxn modelId="{FE9670A5-6054-44C6-AEEB-6AC218040196}" type="presOf" srcId="{08AE8397-DAA3-48AA-8907-77CB09CAC012}" destId="{19BEACE5-8533-4E5C-B9C4-EA393D4048E7}" srcOrd="0" destOrd="0" presId="urn:microsoft.com/office/officeart/2005/8/layout/pyramid1"/>
    <dgm:cxn modelId="{32DC02BB-2298-4364-8AC3-9AC354D3355F}" type="presOf" srcId="{C81D8E53-A47B-4E9D-98C7-E899576C3180}" destId="{36EAE8F1-564A-4D72-A892-9BE5215F2A21}" srcOrd="1" destOrd="0" presId="urn:microsoft.com/office/officeart/2005/8/layout/pyramid1"/>
    <dgm:cxn modelId="{31DBAAD1-7DCE-424F-8031-D51E92AC35A8}" type="presOf" srcId="{FA4D67C0-8383-4023-9D72-2C1DB69072BE}" destId="{78E76124-8032-4933-B5E6-DEF8EFA29BFE}" srcOrd="1" destOrd="0" presId="urn:microsoft.com/office/officeart/2005/8/layout/pyramid1"/>
    <dgm:cxn modelId="{17552BFD-1883-4980-94A9-22348A29E739}" type="presOf" srcId="{9DA05C6A-B5B5-43E3-9496-86F43BAE6F0D}" destId="{5FC75C46-2D4D-4A50-B706-0BF0AF1EBE07}" srcOrd="0" destOrd="0" presId="urn:microsoft.com/office/officeart/2005/8/layout/pyramid1"/>
    <dgm:cxn modelId="{6F692DB2-453F-4B66-A77B-EB9EC35AF25C}" type="presParOf" srcId="{5FC75C46-2D4D-4A50-B706-0BF0AF1EBE07}" destId="{6C95AE9D-8FB7-4F2D-B084-E7A8F17A3360}" srcOrd="0" destOrd="0" presId="urn:microsoft.com/office/officeart/2005/8/layout/pyramid1"/>
    <dgm:cxn modelId="{6574D8F4-13CF-4050-96AD-727A185C5923}" type="presParOf" srcId="{6C95AE9D-8FB7-4F2D-B084-E7A8F17A3360}" destId="{19BEACE5-8533-4E5C-B9C4-EA393D4048E7}" srcOrd="0" destOrd="0" presId="urn:microsoft.com/office/officeart/2005/8/layout/pyramid1"/>
    <dgm:cxn modelId="{C32F2216-9F4D-4CD6-80F9-F2B996FBD739}" type="presParOf" srcId="{6C95AE9D-8FB7-4F2D-B084-E7A8F17A3360}" destId="{A9BB78BD-3597-4FE9-BA70-A9BCB0E83ABC}" srcOrd="1" destOrd="0" presId="urn:microsoft.com/office/officeart/2005/8/layout/pyramid1"/>
    <dgm:cxn modelId="{DD892314-CB55-438E-A258-338EC624F93C}" type="presParOf" srcId="{5FC75C46-2D4D-4A50-B706-0BF0AF1EBE07}" destId="{0C9F4F84-310E-4E2D-8DBC-066AE34917D0}" srcOrd="1" destOrd="0" presId="urn:microsoft.com/office/officeart/2005/8/layout/pyramid1"/>
    <dgm:cxn modelId="{9AA8F596-8088-46F3-A2CE-A03DA06E2D26}" type="presParOf" srcId="{0C9F4F84-310E-4E2D-8DBC-066AE34917D0}" destId="{C8795714-8419-4D3E-B69C-13B9B01637AA}" srcOrd="0" destOrd="0" presId="urn:microsoft.com/office/officeart/2005/8/layout/pyramid1"/>
    <dgm:cxn modelId="{D0CDFCC4-2A1F-40B2-B62A-28CB36EEA6A3}" type="presParOf" srcId="{0C9F4F84-310E-4E2D-8DBC-066AE34917D0}" destId="{36EAE8F1-564A-4D72-A892-9BE5215F2A21}" srcOrd="1" destOrd="0" presId="urn:microsoft.com/office/officeart/2005/8/layout/pyramid1"/>
    <dgm:cxn modelId="{730CA25F-ACCE-4319-A302-7E6B2429FE9B}" type="presParOf" srcId="{5FC75C46-2D4D-4A50-B706-0BF0AF1EBE07}" destId="{FAC89780-8C84-4F9D-BCCF-D7865A26CAFD}" srcOrd="2" destOrd="0" presId="urn:microsoft.com/office/officeart/2005/8/layout/pyramid1"/>
    <dgm:cxn modelId="{F2B90C77-199B-4A78-8320-5B0B569A8A39}" type="presParOf" srcId="{FAC89780-8C84-4F9D-BCCF-D7865A26CAFD}" destId="{26C034DE-3C1C-4BBF-9793-60E39A79B6ED}" srcOrd="0" destOrd="0" presId="urn:microsoft.com/office/officeart/2005/8/layout/pyramid1"/>
    <dgm:cxn modelId="{4A5A15BF-D4E7-4530-95D9-86D771DC4064}" type="presParOf" srcId="{FAC89780-8C84-4F9D-BCCF-D7865A26CAFD}" destId="{18D103EB-57DC-488D-8642-24E745AABFDE}" srcOrd="1" destOrd="0" presId="urn:microsoft.com/office/officeart/2005/8/layout/pyramid1"/>
    <dgm:cxn modelId="{A04DD4AB-1B5E-4C26-A84E-19C1BF7DA561}" type="presParOf" srcId="{5FC75C46-2D4D-4A50-B706-0BF0AF1EBE07}" destId="{E5DFCFF7-740F-457D-A159-F457AFF93314}" srcOrd="3" destOrd="0" presId="urn:microsoft.com/office/officeart/2005/8/layout/pyramid1"/>
    <dgm:cxn modelId="{C6CCDD51-E312-415D-A1A1-4BB7D7D1249B}" type="presParOf" srcId="{E5DFCFF7-740F-457D-A159-F457AFF93314}" destId="{A7AAB783-7202-49E8-8D82-BEBE71C68562}" srcOrd="0" destOrd="0" presId="urn:microsoft.com/office/officeart/2005/8/layout/pyramid1"/>
    <dgm:cxn modelId="{1BF7A23A-3FE0-4302-857C-705B76CCD275}" type="presParOf" srcId="{E5DFCFF7-740F-457D-A159-F457AFF93314}" destId="{78E76124-8032-4933-B5E6-DEF8EFA29B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05C6A-B5B5-43E3-9496-86F43BAE6F0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08AE8397-DAA3-48AA-8907-77CB09CAC012}">
      <dgm:prSet phldrT="[Text]" custT="1"/>
      <dgm:spPr/>
      <dgm:t>
        <a:bodyPr/>
        <a:lstStyle/>
        <a:p>
          <a:r>
            <a:rPr lang="en-US" sz="1600" b="1" i="0" dirty="0">
              <a:solidFill>
                <a:srgbClr val="303131"/>
              </a:solidFill>
            </a:rPr>
            <a:t>Digital twin layer</a:t>
          </a:r>
          <a:endParaRPr lang="en-US" sz="1600" dirty="0">
            <a:solidFill>
              <a:srgbClr val="303131"/>
            </a:solidFill>
          </a:endParaRPr>
        </a:p>
      </dgm:t>
    </dgm:pt>
    <dgm:pt modelId="{2D464B18-4929-4A9E-8321-AA73DF8D52D1}" type="parTrans" cxnId="{C78AD328-0AD6-4D71-84D3-762F7F22AF6A}">
      <dgm:prSet/>
      <dgm:spPr/>
      <dgm:t>
        <a:bodyPr/>
        <a:lstStyle/>
        <a:p>
          <a:endParaRPr lang="en-US" sz="2000"/>
        </a:p>
      </dgm:t>
    </dgm:pt>
    <dgm:pt modelId="{A5F05C64-4D06-4280-9B02-AB0A6CC60D39}" type="sibTrans" cxnId="{C78AD328-0AD6-4D71-84D3-762F7F22AF6A}">
      <dgm:prSet/>
      <dgm:spPr/>
      <dgm:t>
        <a:bodyPr/>
        <a:lstStyle/>
        <a:p>
          <a:endParaRPr lang="en-US" sz="2000"/>
        </a:p>
      </dgm:t>
    </dgm:pt>
    <dgm:pt modelId="{C81D8E53-A47B-4E9D-98C7-E899576C3180}">
      <dgm:prSet phldrT="[Text]" custT="1"/>
      <dgm:spPr/>
      <dgm:t>
        <a:bodyPr/>
        <a:lstStyle/>
        <a:p>
          <a:r>
            <a:rPr lang="en-US" sz="1600" b="1" i="0" dirty="0">
              <a:solidFill>
                <a:schemeClr val="bg1"/>
              </a:solidFill>
            </a:rPr>
            <a:t>AI and machine learning layer</a:t>
          </a:r>
          <a:endParaRPr lang="en-US" sz="1600" dirty="0">
            <a:solidFill>
              <a:schemeClr val="bg1"/>
            </a:solidFill>
          </a:endParaRPr>
        </a:p>
      </dgm:t>
    </dgm:pt>
    <dgm:pt modelId="{53BDFE38-1D42-4630-8DF2-F3B0A59C11F2}" type="parTrans" cxnId="{279D695B-4F86-4CC0-A5A9-106A7F7C5DAE}">
      <dgm:prSet/>
      <dgm:spPr/>
      <dgm:t>
        <a:bodyPr/>
        <a:lstStyle/>
        <a:p>
          <a:endParaRPr lang="en-US" sz="2000"/>
        </a:p>
      </dgm:t>
    </dgm:pt>
    <dgm:pt modelId="{3F82A9F9-774E-4A10-874D-9B63F7FBD700}" type="sibTrans" cxnId="{279D695B-4F86-4CC0-A5A9-106A7F7C5DAE}">
      <dgm:prSet/>
      <dgm:spPr/>
      <dgm:t>
        <a:bodyPr/>
        <a:lstStyle/>
        <a:p>
          <a:endParaRPr lang="en-US" sz="2000"/>
        </a:p>
      </dgm:t>
    </dgm:pt>
    <dgm:pt modelId="{E98BC650-0003-4B33-BCC4-9073C4B09EC7}">
      <dgm:prSet phldrT="[Text]" custT="1"/>
      <dgm:spPr/>
      <dgm:t>
        <a:bodyPr/>
        <a:lstStyle/>
        <a:p>
          <a:r>
            <a:rPr lang="en-US" sz="1600" b="1" i="0" dirty="0">
              <a:solidFill>
                <a:schemeClr val="bg1"/>
              </a:solidFill>
            </a:rPr>
            <a:t>Data quality layer</a:t>
          </a:r>
          <a:endParaRPr lang="en-US" sz="1600" dirty="0">
            <a:solidFill>
              <a:schemeClr val="bg1"/>
            </a:solidFill>
          </a:endParaRPr>
        </a:p>
      </dgm:t>
    </dgm:pt>
    <dgm:pt modelId="{209FFFCF-FA10-4447-9B31-3B62BFCA2B32}" type="parTrans" cxnId="{381C7E23-B80C-4420-85BF-227103857E57}">
      <dgm:prSet/>
      <dgm:spPr/>
      <dgm:t>
        <a:bodyPr/>
        <a:lstStyle/>
        <a:p>
          <a:endParaRPr lang="en-US" sz="2000"/>
        </a:p>
      </dgm:t>
    </dgm:pt>
    <dgm:pt modelId="{A65ED7CF-28D7-4211-A4C6-3FA7C2B40F93}" type="sibTrans" cxnId="{381C7E23-B80C-4420-85BF-227103857E57}">
      <dgm:prSet/>
      <dgm:spPr/>
      <dgm:t>
        <a:bodyPr/>
        <a:lstStyle/>
        <a:p>
          <a:endParaRPr lang="en-US" sz="2000"/>
        </a:p>
      </dgm:t>
    </dgm:pt>
    <dgm:pt modelId="{FA4D67C0-8383-4023-9D72-2C1DB69072BE}">
      <dgm:prSet phldrT="[Text]" custT="1"/>
      <dgm:spPr/>
      <dgm:t>
        <a:bodyPr/>
        <a:lstStyle/>
        <a:p>
          <a:r>
            <a:rPr lang="en-US" sz="1600" b="1" i="0" dirty="0">
              <a:solidFill>
                <a:schemeClr val="bg1"/>
              </a:solidFill>
            </a:rPr>
            <a:t>Foundational layer</a:t>
          </a:r>
          <a:endParaRPr lang="en-US" sz="1600" dirty="0">
            <a:solidFill>
              <a:schemeClr val="bg1"/>
            </a:solidFill>
          </a:endParaRPr>
        </a:p>
      </dgm:t>
    </dgm:pt>
    <dgm:pt modelId="{6C195F40-DDE8-4678-8663-666CBEEAF87F}" type="parTrans" cxnId="{42F6A383-A932-45D8-BCBC-A1D9BB94CD92}">
      <dgm:prSet/>
      <dgm:spPr/>
      <dgm:t>
        <a:bodyPr/>
        <a:lstStyle/>
        <a:p>
          <a:endParaRPr lang="en-US" sz="2000"/>
        </a:p>
      </dgm:t>
    </dgm:pt>
    <dgm:pt modelId="{033BAEB5-76D3-4D94-B4FE-D5D50D5EC6E5}" type="sibTrans" cxnId="{42F6A383-A932-45D8-BCBC-A1D9BB94CD92}">
      <dgm:prSet/>
      <dgm:spPr/>
      <dgm:t>
        <a:bodyPr/>
        <a:lstStyle/>
        <a:p>
          <a:endParaRPr lang="en-US" sz="2000"/>
        </a:p>
      </dgm:t>
    </dgm:pt>
    <dgm:pt modelId="{5FC75C46-2D4D-4A50-B706-0BF0AF1EBE07}" type="pres">
      <dgm:prSet presAssocID="{9DA05C6A-B5B5-43E3-9496-86F43BAE6F0D}" presName="Name0" presStyleCnt="0">
        <dgm:presLayoutVars>
          <dgm:dir/>
          <dgm:animLvl val="lvl"/>
          <dgm:resizeHandles val="exact"/>
        </dgm:presLayoutVars>
      </dgm:prSet>
      <dgm:spPr/>
    </dgm:pt>
    <dgm:pt modelId="{6C95AE9D-8FB7-4F2D-B084-E7A8F17A3360}" type="pres">
      <dgm:prSet presAssocID="{08AE8397-DAA3-48AA-8907-77CB09CAC012}" presName="Name8" presStyleCnt="0"/>
      <dgm:spPr/>
    </dgm:pt>
    <dgm:pt modelId="{19BEACE5-8533-4E5C-B9C4-EA393D4048E7}" type="pres">
      <dgm:prSet presAssocID="{08AE8397-DAA3-48AA-8907-77CB09CAC012}" presName="level" presStyleLbl="node1" presStyleIdx="0" presStyleCnt="4">
        <dgm:presLayoutVars>
          <dgm:chMax val="1"/>
          <dgm:bulletEnabled val="1"/>
        </dgm:presLayoutVars>
      </dgm:prSet>
      <dgm:spPr/>
    </dgm:pt>
    <dgm:pt modelId="{A9BB78BD-3597-4FE9-BA70-A9BCB0E83ABC}" type="pres">
      <dgm:prSet presAssocID="{08AE8397-DAA3-48AA-8907-77CB09CAC0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9F4F84-310E-4E2D-8DBC-066AE34917D0}" type="pres">
      <dgm:prSet presAssocID="{C81D8E53-A47B-4E9D-98C7-E899576C3180}" presName="Name8" presStyleCnt="0"/>
      <dgm:spPr/>
    </dgm:pt>
    <dgm:pt modelId="{C8795714-8419-4D3E-B69C-13B9B01637AA}" type="pres">
      <dgm:prSet presAssocID="{C81D8E53-A47B-4E9D-98C7-E899576C3180}" presName="level" presStyleLbl="node1" presStyleIdx="1" presStyleCnt="4">
        <dgm:presLayoutVars>
          <dgm:chMax val="1"/>
          <dgm:bulletEnabled val="1"/>
        </dgm:presLayoutVars>
      </dgm:prSet>
      <dgm:spPr/>
    </dgm:pt>
    <dgm:pt modelId="{36EAE8F1-564A-4D72-A892-9BE5215F2A21}" type="pres">
      <dgm:prSet presAssocID="{C81D8E53-A47B-4E9D-98C7-E899576C31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C89780-8C84-4F9D-BCCF-D7865A26CAFD}" type="pres">
      <dgm:prSet presAssocID="{E98BC650-0003-4B33-BCC4-9073C4B09EC7}" presName="Name8" presStyleCnt="0"/>
      <dgm:spPr/>
    </dgm:pt>
    <dgm:pt modelId="{26C034DE-3C1C-4BBF-9793-60E39A79B6ED}" type="pres">
      <dgm:prSet presAssocID="{E98BC650-0003-4B33-BCC4-9073C4B09EC7}" presName="level" presStyleLbl="node1" presStyleIdx="2" presStyleCnt="4">
        <dgm:presLayoutVars>
          <dgm:chMax val="1"/>
          <dgm:bulletEnabled val="1"/>
        </dgm:presLayoutVars>
      </dgm:prSet>
      <dgm:spPr/>
    </dgm:pt>
    <dgm:pt modelId="{18D103EB-57DC-488D-8642-24E745AABFDE}" type="pres">
      <dgm:prSet presAssocID="{E98BC650-0003-4B33-BCC4-9073C4B09E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DFCFF7-740F-457D-A159-F457AFF93314}" type="pres">
      <dgm:prSet presAssocID="{FA4D67C0-8383-4023-9D72-2C1DB69072BE}" presName="Name8" presStyleCnt="0"/>
      <dgm:spPr/>
    </dgm:pt>
    <dgm:pt modelId="{A7AAB783-7202-49E8-8D82-BEBE71C68562}" type="pres">
      <dgm:prSet presAssocID="{FA4D67C0-8383-4023-9D72-2C1DB69072BE}" presName="level" presStyleLbl="node1" presStyleIdx="3" presStyleCnt="4" custLinFactNeighborX="4690" custLinFactNeighborY="-4620">
        <dgm:presLayoutVars>
          <dgm:chMax val="1"/>
          <dgm:bulletEnabled val="1"/>
        </dgm:presLayoutVars>
      </dgm:prSet>
      <dgm:spPr/>
    </dgm:pt>
    <dgm:pt modelId="{78E76124-8032-4933-B5E6-DEF8EFA29BFE}" type="pres">
      <dgm:prSet presAssocID="{FA4D67C0-8383-4023-9D72-2C1DB69072B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609070D-7DDE-49AD-B2BF-DDA94BDB41ED}" type="presOf" srcId="{08AE8397-DAA3-48AA-8907-77CB09CAC012}" destId="{A9BB78BD-3597-4FE9-BA70-A9BCB0E83ABC}" srcOrd="1" destOrd="0" presId="urn:microsoft.com/office/officeart/2005/8/layout/pyramid1"/>
    <dgm:cxn modelId="{381C7E23-B80C-4420-85BF-227103857E57}" srcId="{9DA05C6A-B5B5-43E3-9496-86F43BAE6F0D}" destId="{E98BC650-0003-4B33-BCC4-9073C4B09EC7}" srcOrd="2" destOrd="0" parTransId="{209FFFCF-FA10-4447-9B31-3B62BFCA2B32}" sibTransId="{A65ED7CF-28D7-4211-A4C6-3FA7C2B40F93}"/>
    <dgm:cxn modelId="{3FD7B828-A16D-47D5-858F-B1EB4FF99E59}" type="presOf" srcId="{FA4D67C0-8383-4023-9D72-2C1DB69072BE}" destId="{A7AAB783-7202-49E8-8D82-BEBE71C68562}" srcOrd="0" destOrd="0" presId="urn:microsoft.com/office/officeart/2005/8/layout/pyramid1"/>
    <dgm:cxn modelId="{C78AD328-0AD6-4D71-84D3-762F7F22AF6A}" srcId="{9DA05C6A-B5B5-43E3-9496-86F43BAE6F0D}" destId="{08AE8397-DAA3-48AA-8907-77CB09CAC012}" srcOrd="0" destOrd="0" parTransId="{2D464B18-4929-4A9E-8321-AA73DF8D52D1}" sibTransId="{A5F05C64-4D06-4280-9B02-AB0A6CC60D39}"/>
    <dgm:cxn modelId="{1F864B34-5098-49AC-8A1B-BFF093D54487}" type="presOf" srcId="{C81D8E53-A47B-4E9D-98C7-E899576C3180}" destId="{C8795714-8419-4D3E-B69C-13B9B01637AA}" srcOrd="0" destOrd="0" presId="urn:microsoft.com/office/officeart/2005/8/layout/pyramid1"/>
    <dgm:cxn modelId="{47FDFD3F-9AE5-490E-9636-1E2A96226672}" type="presOf" srcId="{E98BC650-0003-4B33-BCC4-9073C4B09EC7}" destId="{26C034DE-3C1C-4BBF-9793-60E39A79B6ED}" srcOrd="0" destOrd="0" presId="urn:microsoft.com/office/officeart/2005/8/layout/pyramid1"/>
    <dgm:cxn modelId="{279D695B-4F86-4CC0-A5A9-106A7F7C5DAE}" srcId="{9DA05C6A-B5B5-43E3-9496-86F43BAE6F0D}" destId="{C81D8E53-A47B-4E9D-98C7-E899576C3180}" srcOrd="1" destOrd="0" parTransId="{53BDFE38-1D42-4630-8DF2-F3B0A59C11F2}" sibTransId="{3F82A9F9-774E-4A10-874D-9B63F7FBD700}"/>
    <dgm:cxn modelId="{42F6A383-A932-45D8-BCBC-A1D9BB94CD92}" srcId="{9DA05C6A-B5B5-43E3-9496-86F43BAE6F0D}" destId="{FA4D67C0-8383-4023-9D72-2C1DB69072BE}" srcOrd="3" destOrd="0" parTransId="{6C195F40-DDE8-4678-8663-666CBEEAF87F}" sibTransId="{033BAEB5-76D3-4D94-B4FE-D5D50D5EC6E5}"/>
    <dgm:cxn modelId="{FD06D58C-0301-4A98-BFED-C217F0330E1D}" type="presOf" srcId="{E98BC650-0003-4B33-BCC4-9073C4B09EC7}" destId="{18D103EB-57DC-488D-8642-24E745AABFDE}" srcOrd="1" destOrd="0" presId="urn:microsoft.com/office/officeart/2005/8/layout/pyramid1"/>
    <dgm:cxn modelId="{FE9670A5-6054-44C6-AEEB-6AC218040196}" type="presOf" srcId="{08AE8397-DAA3-48AA-8907-77CB09CAC012}" destId="{19BEACE5-8533-4E5C-B9C4-EA393D4048E7}" srcOrd="0" destOrd="0" presId="urn:microsoft.com/office/officeart/2005/8/layout/pyramid1"/>
    <dgm:cxn modelId="{32DC02BB-2298-4364-8AC3-9AC354D3355F}" type="presOf" srcId="{C81D8E53-A47B-4E9D-98C7-E899576C3180}" destId="{36EAE8F1-564A-4D72-A892-9BE5215F2A21}" srcOrd="1" destOrd="0" presId="urn:microsoft.com/office/officeart/2005/8/layout/pyramid1"/>
    <dgm:cxn modelId="{31DBAAD1-7DCE-424F-8031-D51E92AC35A8}" type="presOf" srcId="{FA4D67C0-8383-4023-9D72-2C1DB69072BE}" destId="{78E76124-8032-4933-B5E6-DEF8EFA29BFE}" srcOrd="1" destOrd="0" presId="urn:microsoft.com/office/officeart/2005/8/layout/pyramid1"/>
    <dgm:cxn modelId="{17552BFD-1883-4980-94A9-22348A29E739}" type="presOf" srcId="{9DA05C6A-B5B5-43E3-9496-86F43BAE6F0D}" destId="{5FC75C46-2D4D-4A50-B706-0BF0AF1EBE07}" srcOrd="0" destOrd="0" presId="urn:microsoft.com/office/officeart/2005/8/layout/pyramid1"/>
    <dgm:cxn modelId="{6F692DB2-453F-4B66-A77B-EB9EC35AF25C}" type="presParOf" srcId="{5FC75C46-2D4D-4A50-B706-0BF0AF1EBE07}" destId="{6C95AE9D-8FB7-4F2D-B084-E7A8F17A3360}" srcOrd="0" destOrd="0" presId="urn:microsoft.com/office/officeart/2005/8/layout/pyramid1"/>
    <dgm:cxn modelId="{6574D8F4-13CF-4050-96AD-727A185C5923}" type="presParOf" srcId="{6C95AE9D-8FB7-4F2D-B084-E7A8F17A3360}" destId="{19BEACE5-8533-4E5C-B9C4-EA393D4048E7}" srcOrd="0" destOrd="0" presId="urn:microsoft.com/office/officeart/2005/8/layout/pyramid1"/>
    <dgm:cxn modelId="{C32F2216-9F4D-4CD6-80F9-F2B996FBD739}" type="presParOf" srcId="{6C95AE9D-8FB7-4F2D-B084-E7A8F17A3360}" destId="{A9BB78BD-3597-4FE9-BA70-A9BCB0E83ABC}" srcOrd="1" destOrd="0" presId="urn:microsoft.com/office/officeart/2005/8/layout/pyramid1"/>
    <dgm:cxn modelId="{DD892314-CB55-438E-A258-338EC624F93C}" type="presParOf" srcId="{5FC75C46-2D4D-4A50-B706-0BF0AF1EBE07}" destId="{0C9F4F84-310E-4E2D-8DBC-066AE34917D0}" srcOrd="1" destOrd="0" presId="urn:microsoft.com/office/officeart/2005/8/layout/pyramid1"/>
    <dgm:cxn modelId="{9AA8F596-8088-46F3-A2CE-A03DA06E2D26}" type="presParOf" srcId="{0C9F4F84-310E-4E2D-8DBC-066AE34917D0}" destId="{C8795714-8419-4D3E-B69C-13B9B01637AA}" srcOrd="0" destOrd="0" presId="urn:microsoft.com/office/officeart/2005/8/layout/pyramid1"/>
    <dgm:cxn modelId="{D0CDFCC4-2A1F-40B2-B62A-28CB36EEA6A3}" type="presParOf" srcId="{0C9F4F84-310E-4E2D-8DBC-066AE34917D0}" destId="{36EAE8F1-564A-4D72-A892-9BE5215F2A21}" srcOrd="1" destOrd="0" presId="urn:microsoft.com/office/officeart/2005/8/layout/pyramid1"/>
    <dgm:cxn modelId="{730CA25F-ACCE-4319-A302-7E6B2429FE9B}" type="presParOf" srcId="{5FC75C46-2D4D-4A50-B706-0BF0AF1EBE07}" destId="{FAC89780-8C84-4F9D-BCCF-D7865A26CAFD}" srcOrd="2" destOrd="0" presId="urn:microsoft.com/office/officeart/2005/8/layout/pyramid1"/>
    <dgm:cxn modelId="{F2B90C77-199B-4A78-8320-5B0B569A8A39}" type="presParOf" srcId="{FAC89780-8C84-4F9D-BCCF-D7865A26CAFD}" destId="{26C034DE-3C1C-4BBF-9793-60E39A79B6ED}" srcOrd="0" destOrd="0" presId="urn:microsoft.com/office/officeart/2005/8/layout/pyramid1"/>
    <dgm:cxn modelId="{4A5A15BF-D4E7-4530-95D9-86D771DC4064}" type="presParOf" srcId="{FAC89780-8C84-4F9D-BCCF-D7865A26CAFD}" destId="{18D103EB-57DC-488D-8642-24E745AABFDE}" srcOrd="1" destOrd="0" presId="urn:microsoft.com/office/officeart/2005/8/layout/pyramid1"/>
    <dgm:cxn modelId="{A04DD4AB-1B5E-4C26-A84E-19C1BF7DA561}" type="presParOf" srcId="{5FC75C46-2D4D-4A50-B706-0BF0AF1EBE07}" destId="{E5DFCFF7-740F-457D-A159-F457AFF93314}" srcOrd="3" destOrd="0" presId="urn:microsoft.com/office/officeart/2005/8/layout/pyramid1"/>
    <dgm:cxn modelId="{C6CCDD51-E312-415D-A1A1-4BB7D7D1249B}" type="presParOf" srcId="{E5DFCFF7-740F-457D-A159-F457AFF93314}" destId="{A7AAB783-7202-49E8-8D82-BEBE71C68562}" srcOrd="0" destOrd="0" presId="urn:microsoft.com/office/officeart/2005/8/layout/pyramid1"/>
    <dgm:cxn modelId="{1BF7A23A-3FE0-4302-857C-705B76CCD275}" type="presParOf" srcId="{E5DFCFF7-740F-457D-A159-F457AFF93314}" destId="{78E76124-8032-4933-B5E6-DEF8EFA29B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EACE5-8533-4E5C-B9C4-EA393D4048E7}">
      <dsp:nvSpPr>
        <dsp:cNvPr id="0" name=""/>
        <dsp:cNvSpPr/>
      </dsp:nvSpPr>
      <dsp:spPr>
        <a:xfrm>
          <a:off x="2831306" y="0"/>
          <a:ext cx="1887537" cy="1141412"/>
        </a:xfrm>
        <a:prstGeom prst="trapezoid">
          <a:avLst>
            <a:gd name="adj" fmla="val 826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303131"/>
              </a:solidFill>
            </a:rPr>
            <a:t>Digital twin layer</a:t>
          </a:r>
          <a:endParaRPr lang="en-US" sz="2000" kern="1200" dirty="0">
            <a:solidFill>
              <a:srgbClr val="303131"/>
            </a:solidFill>
          </a:endParaRPr>
        </a:p>
      </dsp:txBody>
      <dsp:txXfrm>
        <a:off x="2831306" y="0"/>
        <a:ext cx="1887537" cy="1141412"/>
      </dsp:txXfrm>
    </dsp:sp>
    <dsp:sp modelId="{C8795714-8419-4D3E-B69C-13B9B01637AA}">
      <dsp:nvSpPr>
        <dsp:cNvPr id="0" name=""/>
        <dsp:cNvSpPr/>
      </dsp:nvSpPr>
      <dsp:spPr>
        <a:xfrm>
          <a:off x="1887537" y="1141412"/>
          <a:ext cx="3775074" cy="1141412"/>
        </a:xfrm>
        <a:prstGeom prst="trapezoid">
          <a:avLst>
            <a:gd name="adj" fmla="val 8268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bg1"/>
              </a:solidFill>
            </a:rPr>
            <a:t>AI and machine learning layer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548175" y="1141412"/>
        <a:ext cx="2453798" cy="1141412"/>
      </dsp:txXfrm>
    </dsp:sp>
    <dsp:sp modelId="{26C034DE-3C1C-4BBF-9793-60E39A79B6ED}">
      <dsp:nvSpPr>
        <dsp:cNvPr id="0" name=""/>
        <dsp:cNvSpPr/>
      </dsp:nvSpPr>
      <dsp:spPr>
        <a:xfrm>
          <a:off x="943768" y="2282825"/>
          <a:ext cx="5662612" cy="1141412"/>
        </a:xfrm>
        <a:prstGeom prst="trapezoid">
          <a:avLst>
            <a:gd name="adj" fmla="val 8268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bg1"/>
              </a:solidFill>
            </a:rPr>
            <a:t>Data quality layer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934725" y="2282825"/>
        <a:ext cx="3680698" cy="1141412"/>
      </dsp:txXfrm>
    </dsp:sp>
    <dsp:sp modelId="{A7AAB783-7202-49E8-8D82-BEBE71C68562}">
      <dsp:nvSpPr>
        <dsp:cNvPr id="0" name=""/>
        <dsp:cNvSpPr/>
      </dsp:nvSpPr>
      <dsp:spPr>
        <a:xfrm>
          <a:off x="0" y="3424237"/>
          <a:ext cx="7550149" cy="1141412"/>
        </a:xfrm>
        <a:prstGeom prst="trapezoid">
          <a:avLst>
            <a:gd name="adj" fmla="val 8268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bg1"/>
              </a:solidFill>
            </a:rPr>
            <a:t>Foundational layer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321276" y="3424237"/>
        <a:ext cx="4907597" cy="1141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EACE5-8533-4E5C-B9C4-EA393D4048E7}">
      <dsp:nvSpPr>
        <dsp:cNvPr id="0" name=""/>
        <dsp:cNvSpPr/>
      </dsp:nvSpPr>
      <dsp:spPr>
        <a:xfrm>
          <a:off x="1604829" y="0"/>
          <a:ext cx="1069886" cy="1141412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03131"/>
              </a:solidFill>
            </a:rPr>
            <a:t>Digital twin layer</a:t>
          </a:r>
          <a:endParaRPr lang="en-US" sz="1600" kern="1200" dirty="0">
            <a:solidFill>
              <a:srgbClr val="303131"/>
            </a:solidFill>
          </a:endParaRPr>
        </a:p>
      </dsp:txBody>
      <dsp:txXfrm>
        <a:off x="1604829" y="0"/>
        <a:ext cx="1069886" cy="1141412"/>
      </dsp:txXfrm>
    </dsp:sp>
    <dsp:sp modelId="{C8795714-8419-4D3E-B69C-13B9B01637AA}">
      <dsp:nvSpPr>
        <dsp:cNvPr id="0" name=""/>
        <dsp:cNvSpPr/>
      </dsp:nvSpPr>
      <dsp:spPr>
        <a:xfrm>
          <a:off x="1069886" y="1141412"/>
          <a:ext cx="2139772" cy="1141412"/>
        </a:xfrm>
        <a:prstGeom prst="trapezoid">
          <a:avLst>
            <a:gd name="adj" fmla="val 468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</a:rPr>
            <a:t>AI and machine learning layer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444346" y="1141412"/>
        <a:ext cx="1390852" cy="1141412"/>
      </dsp:txXfrm>
    </dsp:sp>
    <dsp:sp modelId="{26C034DE-3C1C-4BBF-9793-60E39A79B6ED}">
      <dsp:nvSpPr>
        <dsp:cNvPr id="0" name=""/>
        <dsp:cNvSpPr/>
      </dsp:nvSpPr>
      <dsp:spPr>
        <a:xfrm>
          <a:off x="534943" y="2282825"/>
          <a:ext cx="3209658" cy="1141412"/>
        </a:xfrm>
        <a:prstGeom prst="trapezoid">
          <a:avLst>
            <a:gd name="adj" fmla="val 4686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</a:rPr>
            <a:t>Data quality layer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096633" y="2282825"/>
        <a:ext cx="2086278" cy="1141412"/>
      </dsp:txXfrm>
    </dsp:sp>
    <dsp:sp modelId="{A7AAB783-7202-49E8-8D82-BEBE71C68562}">
      <dsp:nvSpPr>
        <dsp:cNvPr id="0" name=""/>
        <dsp:cNvSpPr/>
      </dsp:nvSpPr>
      <dsp:spPr>
        <a:xfrm>
          <a:off x="0" y="3371504"/>
          <a:ext cx="4279544" cy="1141412"/>
        </a:xfrm>
        <a:prstGeom prst="trapezoid">
          <a:avLst>
            <a:gd name="adj" fmla="val 468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</a:rPr>
            <a:t>Foundational layer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48920" y="3371504"/>
        <a:ext cx="2781704" cy="114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0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2263" y="546100"/>
            <a:ext cx="3951287" cy="2224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concludes my presentation, and I will be glad to answer any questions you have. 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5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0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4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7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MSIPCMContentMarking" descr="{&quot;HashCode&quot;:1570744882,&quot;Placement&quot;:&quot;Footer&quot;}">
            <a:extLst>
              <a:ext uri="{FF2B5EF4-FFF2-40B4-BE49-F238E27FC236}">
                <a16:creationId xmlns:a16="http://schemas.microsoft.com/office/drawing/2014/main" id="{FD80439C-D296-4F62-BDD9-1E46D61AC67B}"/>
              </a:ext>
            </a:extLst>
          </p:cNvPr>
          <p:cNvSpPr txBox="1"/>
          <p:nvPr userDrawn="1"/>
        </p:nvSpPr>
        <p:spPr>
          <a:xfrm>
            <a:off x="0" y="6656457"/>
            <a:ext cx="151130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MSIPCMContentMarking" descr="{&quot;HashCode&quot;:1570744882,&quot;Placement&quot;:&quot;Footer&quot;}"/>
          <p:cNvSpPr txBox="1"/>
          <p:nvPr userDrawn="1"/>
        </p:nvSpPr>
        <p:spPr>
          <a:xfrm>
            <a:off x="0" y="6608802"/>
            <a:ext cx="1511302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Public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666" r:id="rId31"/>
    <p:sldLayoutId id="2147483689" r:id="rId32"/>
    <p:sldLayoutId id="2147483713" r:id="rId33"/>
    <p:sldLayoutId id="2147483660" r:id="rId34"/>
    <p:sldLayoutId id="2147483661" r:id="rId35"/>
    <p:sldLayoutId id="2147483714" r:id="rId36"/>
    <p:sldLayoutId id="2147483715" r:id="rId37"/>
    <p:sldLayoutId id="2147483672" r:id="rId3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macs.eu/what-is-a-digital-twin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632387"/>
            <a:ext cx="9286837" cy="1776301"/>
          </a:xfrm>
        </p:spPr>
        <p:txBody>
          <a:bodyPr/>
          <a:lstStyle/>
          <a:p>
            <a:r>
              <a:rPr lang="en-US" dirty="0"/>
              <a:t>Role of Equipment Master Data for Successful Digital Twins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725" y="5292190"/>
            <a:ext cx="5484283" cy="1177436"/>
          </a:xfrm>
        </p:spPr>
        <p:txBody>
          <a:bodyPr/>
          <a:lstStyle/>
          <a:p>
            <a:r>
              <a:rPr lang="en-US" dirty="0"/>
              <a:t>Mohammed Al Hashim</a:t>
            </a:r>
          </a:p>
          <a:p>
            <a:r>
              <a:rPr lang="en-US" dirty="0"/>
              <a:t>Lead Business Systems Analyst</a:t>
            </a:r>
          </a:p>
          <a:p>
            <a:r>
              <a:rPr lang="en-US" dirty="0"/>
              <a:t>Saudi Aramco</a:t>
            </a:r>
          </a:p>
          <a:p>
            <a:r>
              <a:rPr lang="en-US" dirty="0"/>
              <a:t>October 17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9480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Master Data Management Journey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23BC08E-09C5-4324-A659-8EF478A6C8A4}"/>
              </a:ext>
            </a:extLst>
          </p:cNvPr>
          <p:cNvSpPr/>
          <p:nvPr/>
        </p:nvSpPr>
        <p:spPr>
          <a:xfrm>
            <a:off x="909250" y="952929"/>
            <a:ext cx="6502400" cy="914400"/>
          </a:xfrm>
          <a:custGeom>
            <a:avLst/>
            <a:gdLst>
              <a:gd name="connsiteX0" fmla="*/ 0 w 6502400"/>
              <a:gd name="connsiteY0" fmla="*/ 119211 h 1192106"/>
              <a:gd name="connsiteX1" fmla="*/ 119211 w 6502400"/>
              <a:gd name="connsiteY1" fmla="*/ 0 h 1192106"/>
              <a:gd name="connsiteX2" fmla="*/ 6383189 w 6502400"/>
              <a:gd name="connsiteY2" fmla="*/ 0 h 1192106"/>
              <a:gd name="connsiteX3" fmla="*/ 6502400 w 6502400"/>
              <a:gd name="connsiteY3" fmla="*/ 119211 h 1192106"/>
              <a:gd name="connsiteX4" fmla="*/ 6502400 w 6502400"/>
              <a:gd name="connsiteY4" fmla="*/ 1072895 h 1192106"/>
              <a:gd name="connsiteX5" fmla="*/ 6383189 w 6502400"/>
              <a:gd name="connsiteY5" fmla="*/ 1192106 h 1192106"/>
              <a:gd name="connsiteX6" fmla="*/ 119211 w 6502400"/>
              <a:gd name="connsiteY6" fmla="*/ 1192106 h 1192106"/>
              <a:gd name="connsiteX7" fmla="*/ 0 w 6502400"/>
              <a:gd name="connsiteY7" fmla="*/ 1072895 h 1192106"/>
              <a:gd name="connsiteX8" fmla="*/ 0 w 6502400"/>
              <a:gd name="connsiteY8" fmla="*/ 119211 h 119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2400" h="1192106">
                <a:moveTo>
                  <a:pt x="0" y="119211"/>
                </a:moveTo>
                <a:cubicBezTo>
                  <a:pt x="0" y="53373"/>
                  <a:pt x="53373" y="0"/>
                  <a:pt x="119211" y="0"/>
                </a:cubicBezTo>
                <a:lnTo>
                  <a:pt x="6383189" y="0"/>
                </a:lnTo>
                <a:cubicBezTo>
                  <a:pt x="6449027" y="0"/>
                  <a:pt x="6502400" y="53373"/>
                  <a:pt x="6502400" y="119211"/>
                </a:cubicBezTo>
                <a:lnTo>
                  <a:pt x="6502400" y="1072895"/>
                </a:lnTo>
                <a:cubicBezTo>
                  <a:pt x="6502400" y="1138733"/>
                  <a:pt x="6449027" y="1192106"/>
                  <a:pt x="6383189" y="1192106"/>
                </a:cubicBezTo>
                <a:lnTo>
                  <a:pt x="119211" y="1192106"/>
                </a:lnTo>
                <a:cubicBezTo>
                  <a:pt x="53373" y="1192106"/>
                  <a:pt x="0" y="1138733"/>
                  <a:pt x="0" y="1072895"/>
                </a:cubicBezTo>
                <a:lnTo>
                  <a:pt x="0" y="119211"/>
                </a:lnTo>
                <a:close/>
              </a:path>
            </a:pathLst>
          </a:custGeom>
          <a:solidFill>
            <a:srgbClr val="50A6AB"/>
          </a:solidFill>
          <a:ln>
            <a:solidFill>
              <a:srgbClr val="50A6A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46" tIns="122546" rIns="1439824" bIns="122546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Set the Right Foundations for Data Management through Corporate Strategies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453C0C7-0DAF-439A-895F-46427F327D8B}"/>
              </a:ext>
            </a:extLst>
          </p:cNvPr>
          <p:cNvSpPr/>
          <p:nvPr/>
        </p:nvSpPr>
        <p:spPr>
          <a:xfrm>
            <a:off x="1453825" y="2011646"/>
            <a:ext cx="6502400" cy="914400"/>
          </a:xfrm>
          <a:custGeom>
            <a:avLst/>
            <a:gdLst>
              <a:gd name="connsiteX0" fmla="*/ 0 w 6502400"/>
              <a:gd name="connsiteY0" fmla="*/ 119211 h 1192106"/>
              <a:gd name="connsiteX1" fmla="*/ 119211 w 6502400"/>
              <a:gd name="connsiteY1" fmla="*/ 0 h 1192106"/>
              <a:gd name="connsiteX2" fmla="*/ 6383189 w 6502400"/>
              <a:gd name="connsiteY2" fmla="*/ 0 h 1192106"/>
              <a:gd name="connsiteX3" fmla="*/ 6502400 w 6502400"/>
              <a:gd name="connsiteY3" fmla="*/ 119211 h 1192106"/>
              <a:gd name="connsiteX4" fmla="*/ 6502400 w 6502400"/>
              <a:gd name="connsiteY4" fmla="*/ 1072895 h 1192106"/>
              <a:gd name="connsiteX5" fmla="*/ 6383189 w 6502400"/>
              <a:gd name="connsiteY5" fmla="*/ 1192106 h 1192106"/>
              <a:gd name="connsiteX6" fmla="*/ 119211 w 6502400"/>
              <a:gd name="connsiteY6" fmla="*/ 1192106 h 1192106"/>
              <a:gd name="connsiteX7" fmla="*/ 0 w 6502400"/>
              <a:gd name="connsiteY7" fmla="*/ 1072895 h 1192106"/>
              <a:gd name="connsiteX8" fmla="*/ 0 w 6502400"/>
              <a:gd name="connsiteY8" fmla="*/ 119211 h 119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2400" h="1192106">
                <a:moveTo>
                  <a:pt x="0" y="119211"/>
                </a:moveTo>
                <a:cubicBezTo>
                  <a:pt x="0" y="53373"/>
                  <a:pt x="53373" y="0"/>
                  <a:pt x="119211" y="0"/>
                </a:cubicBezTo>
                <a:lnTo>
                  <a:pt x="6383189" y="0"/>
                </a:lnTo>
                <a:cubicBezTo>
                  <a:pt x="6449027" y="0"/>
                  <a:pt x="6502400" y="53373"/>
                  <a:pt x="6502400" y="119211"/>
                </a:cubicBezTo>
                <a:lnTo>
                  <a:pt x="6502400" y="1072895"/>
                </a:lnTo>
                <a:cubicBezTo>
                  <a:pt x="6502400" y="1138733"/>
                  <a:pt x="6449027" y="1192106"/>
                  <a:pt x="6383189" y="1192106"/>
                </a:cubicBezTo>
                <a:lnTo>
                  <a:pt x="119211" y="1192106"/>
                </a:lnTo>
                <a:cubicBezTo>
                  <a:pt x="53373" y="1192106"/>
                  <a:pt x="0" y="1138733"/>
                  <a:pt x="0" y="1072895"/>
                </a:cubicBezTo>
                <a:lnTo>
                  <a:pt x="0" y="1192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46" tIns="122546" rIns="1441992" bIns="122546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Establish a </a:t>
            </a:r>
            <a:r>
              <a:rPr lang="en-US" sz="2000" kern="1200" dirty="0" err="1"/>
              <a:t>KPI</a:t>
            </a:r>
            <a:r>
              <a:rPr lang="en-US" sz="2000" kern="1200" dirty="0"/>
              <a:t> for Monitoring Data Quality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A4F1E6-CDEF-4F7D-BCB6-620F2480798F}"/>
              </a:ext>
            </a:extLst>
          </p:cNvPr>
          <p:cNvSpPr/>
          <p:nvPr/>
        </p:nvSpPr>
        <p:spPr>
          <a:xfrm>
            <a:off x="1990274" y="3070363"/>
            <a:ext cx="6502400" cy="914400"/>
          </a:xfrm>
          <a:custGeom>
            <a:avLst/>
            <a:gdLst>
              <a:gd name="connsiteX0" fmla="*/ 0 w 6502400"/>
              <a:gd name="connsiteY0" fmla="*/ 119211 h 1192106"/>
              <a:gd name="connsiteX1" fmla="*/ 119211 w 6502400"/>
              <a:gd name="connsiteY1" fmla="*/ 0 h 1192106"/>
              <a:gd name="connsiteX2" fmla="*/ 6383189 w 6502400"/>
              <a:gd name="connsiteY2" fmla="*/ 0 h 1192106"/>
              <a:gd name="connsiteX3" fmla="*/ 6502400 w 6502400"/>
              <a:gd name="connsiteY3" fmla="*/ 119211 h 1192106"/>
              <a:gd name="connsiteX4" fmla="*/ 6502400 w 6502400"/>
              <a:gd name="connsiteY4" fmla="*/ 1072895 h 1192106"/>
              <a:gd name="connsiteX5" fmla="*/ 6383189 w 6502400"/>
              <a:gd name="connsiteY5" fmla="*/ 1192106 h 1192106"/>
              <a:gd name="connsiteX6" fmla="*/ 119211 w 6502400"/>
              <a:gd name="connsiteY6" fmla="*/ 1192106 h 1192106"/>
              <a:gd name="connsiteX7" fmla="*/ 0 w 6502400"/>
              <a:gd name="connsiteY7" fmla="*/ 1072895 h 1192106"/>
              <a:gd name="connsiteX8" fmla="*/ 0 w 6502400"/>
              <a:gd name="connsiteY8" fmla="*/ 119211 h 119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2400" h="1192106">
                <a:moveTo>
                  <a:pt x="0" y="119211"/>
                </a:moveTo>
                <a:cubicBezTo>
                  <a:pt x="0" y="53373"/>
                  <a:pt x="53373" y="0"/>
                  <a:pt x="119211" y="0"/>
                </a:cubicBezTo>
                <a:lnTo>
                  <a:pt x="6383189" y="0"/>
                </a:lnTo>
                <a:cubicBezTo>
                  <a:pt x="6449027" y="0"/>
                  <a:pt x="6502400" y="53373"/>
                  <a:pt x="6502400" y="119211"/>
                </a:cubicBezTo>
                <a:lnTo>
                  <a:pt x="6502400" y="1072895"/>
                </a:lnTo>
                <a:cubicBezTo>
                  <a:pt x="6502400" y="1138733"/>
                  <a:pt x="6449027" y="1192106"/>
                  <a:pt x="6383189" y="1192106"/>
                </a:cubicBezTo>
                <a:lnTo>
                  <a:pt x="119211" y="1192106"/>
                </a:lnTo>
                <a:cubicBezTo>
                  <a:pt x="53373" y="1192106"/>
                  <a:pt x="0" y="1138733"/>
                  <a:pt x="0" y="1072895"/>
                </a:cubicBezTo>
                <a:lnTo>
                  <a:pt x="0" y="119211"/>
                </a:lnTo>
                <a:close/>
              </a:path>
            </a:pathLst>
          </a:cu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46" tIns="122546" rIns="1433864" bIns="122546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Assign Roles &amp; Responsibilities for Data Management from Lowest level to Highest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3AA0FCA-B0F3-408F-8C14-611F092032DC}"/>
              </a:ext>
            </a:extLst>
          </p:cNvPr>
          <p:cNvSpPr/>
          <p:nvPr/>
        </p:nvSpPr>
        <p:spPr>
          <a:xfrm>
            <a:off x="2534849" y="4129080"/>
            <a:ext cx="6502400" cy="914400"/>
          </a:xfrm>
          <a:custGeom>
            <a:avLst/>
            <a:gdLst>
              <a:gd name="connsiteX0" fmla="*/ 0 w 6502400"/>
              <a:gd name="connsiteY0" fmla="*/ 119211 h 1192106"/>
              <a:gd name="connsiteX1" fmla="*/ 119211 w 6502400"/>
              <a:gd name="connsiteY1" fmla="*/ 0 h 1192106"/>
              <a:gd name="connsiteX2" fmla="*/ 6383189 w 6502400"/>
              <a:gd name="connsiteY2" fmla="*/ 0 h 1192106"/>
              <a:gd name="connsiteX3" fmla="*/ 6502400 w 6502400"/>
              <a:gd name="connsiteY3" fmla="*/ 119211 h 1192106"/>
              <a:gd name="connsiteX4" fmla="*/ 6502400 w 6502400"/>
              <a:gd name="connsiteY4" fmla="*/ 1072895 h 1192106"/>
              <a:gd name="connsiteX5" fmla="*/ 6383189 w 6502400"/>
              <a:gd name="connsiteY5" fmla="*/ 1192106 h 1192106"/>
              <a:gd name="connsiteX6" fmla="*/ 119211 w 6502400"/>
              <a:gd name="connsiteY6" fmla="*/ 1192106 h 1192106"/>
              <a:gd name="connsiteX7" fmla="*/ 0 w 6502400"/>
              <a:gd name="connsiteY7" fmla="*/ 1072895 h 1192106"/>
              <a:gd name="connsiteX8" fmla="*/ 0 w 6502400"/>
              <a:gd name="connsiteY8" fmla="*/ 119211 h 119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2400" h="1192106">
                <a:moveTo>
                  <a:pt x="0" y="119211"/>
                </a:moveTo>
                <a:cubicBezTo>
                  <a:pt x="0" y="53373"/>
                  <a:pt x="53373" y="0"/>
                  <a:pt x="119211" y="0"/>
                </a:cubicBezTo>
                <a:lnTo>
                  <a:pt x="6383189" y="0"/>
                </a:lnTo>
                <a:cubicBezTo>
                  <a:pt x="6449027" y="0"/>
                  <a:pt x="6502400" y="53373"/>
                  <a:pt x="6502400" y="119211"/>
                </a:cubicBezTo>
                <a:lnTo>
                  <a:pt x="6502400" y="1072895"/>
                </a:lnTo>
                <a:cubicBezTo>
                  <a:pt x="6502400" y="1138733"/>
                  <a:pt x="6449027" y="1192106"/>
                  <a:pt x="6383189" y="1192106"/>
                </a:cubicBezTo>
                <a:lnTo>
                  <a:pt x="119211" y="1192106"/>
                </a:lnTo>
                <a:cubicBezTo>
                  <a:pt x="53373" y="1192106"/>
                  <a:pt x="0" y="1138733"/>
                  <a:pt x="0" y="1072895"/>
                </a:cubicBezTo>
                <a:lnTo>
                  <a:pt x="0" y="119211"/>
                </a:lnTo>
                <a:close/>
              </a:path>
            </a:pathLst>
          </a:custGeom>
          <a:solidFill>
            <a:srgbClr val="676A6E"/>
          </a:solidFill>
          <a:ln>
            <a:solidFill>
              <a:srgbClr val="676A6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46" tIns="122546" rIns="1441992" bIns="122546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Invest in Data Management &amp; Governance Solution(s)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BA9411-46F5-4A7E-B2C5-759689408480}"/>
              </a:ext>
            </a:extLst>
          </p:cNvPr>
          <p:cNvSpPr/>
          <p:nvPr/>
        </p:nvSpPr>
        <p:spPr>
          <a:xfrm>
            <a:off x="3080789" y="5187798"/>
            <a:ext cx="6502400" cy="914400"/>
          </a:xfrm>
          <a:custGeom>
            <a:avLst/>
            <a:gdLst>
              <a:gd name="connsiteX0" fmla="*/ 0 w 6502400"/>
              <a:gd name="connsiteY0" fmla="*/ 119211 h 1192106"/>
              <a:gd name="connsiteX1" fmla="*/ 119211 w 6502400"/>
              <a:gd name="connsiteY1" fmla="*/ 0 h 1192106"/>
              <a:gd name="connsiteX2" fmla="*/ 6383189 w 6502400"/>
              <a:gd name="connsiteY2" fmla="*/ 0 h 1192106"/>
              <a:gd name="connsiteX3" fmla="*/ 6502400 w 6502400"/>
              <a:gd name="connsiteY3" fmla="*/ 119211 h 1192106"/>
              <a:gd name="connsiteX4" fmla="*/ 6502400 w 6502400"/>
              <a:gd name="connsiteY4" fmla="*/ 1072895 h 1192106"/>
              <a:gd name="connsiteX5" fmla="*/ 6383189 w 6502400"/>
              <a:gd name="connsiteY5" fmla="*/ 1192106 h 1192106"/>
              <a:gd name="connsiteX6" fmla="*/ 119211 w 6502400"/>
              <a:gd name="connsiteY6" fmla="*/ 1192106 h 1192106"/>
              <a:gd name="connsiteX7" fmla="*/ 0 w 6502400"/>
              <a:gd name="connsiteY7" fmla="*/ 1072895 h 1192106"/>
              <a:gd name="connsiteX8" fmla="*/ 0 w 6502400"/>
              <a:gd name="connsiteY8" fmla="*/ 119211 h 119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2400" h="1192106">
                <a:moveTo>
                  <a:pt x="0" y="119211"/>
                </a:moveTo>
                <a:cubicBezTo>
                  <a:pt x="0" y="53373"/>
                  <a:pt x="53373" y="0"/>
                  <a:pt x="119211" y="0"/>
                </a:cubicBezTo>
                <a:lnTo>
                  <a:pt x="6383189" y="0"/>
                </a:lnTo>
                <a:cubicBezTo>
                  <a:pt x="6449027" y="0"/>
                  <a:pt x="6502400" y="53373"/>
                  <a:pt x="6502400" y="119211"/>
                </a:cubicBezTo>
                <a:lnTo>
                  <a:pt x="6502400" y="1072895"/>
                </a:lnTo>
                <a:cubicBezTo>
                  <a:pt x="6502400" y="1138733"/>
                  <a:pt x="6449027" y="1192106"/>
                  <a:pt x="6383189" y="1192106"/>
                </a:cubicBezTo>
                <a:lnTo>
                  <a:pt x="119211" y="1192106"/>
                </a:lnTo>
                <a:cubicBezTo>
                  <a:pt x="53373" y="1192106"/>
                  <a:pt x="0" y="1138733"/>
                  <a:pt x="0" y="1072895"/>
                </a:cubicBezTo>
                <a:lnTo>
                  <a:pt x="0" y="119211"/>
                </a:lnTo>
                <a:close/>
              </a:path>
            </a:pathLst>
          </a:custGeom>
          <a:solidFill>
            <a:srgbClr val="00843D"/>
          </a:solidFill>
          <a:ln>
            <a:solidFill>
              <a:srgbClr val="00843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46" tIns="122546" rIns="1441992" bIns="122546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Gradual Implementation Strategy based on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25594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Master Data Management Journey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s://macs.eu/wp-content/uploads/2020/07/mia19_digitaltwin01.jpg">
            <a:extLst>
              <a:ext uri="{FF2B5EF4-FFF2-40B4-BE49-F238E27FC236}">
                <a16:creationId xmlns:a16="http://schemas.microsoft.com/office/drawing/2014/main" id="{053F0296-9D09-4E0B-B9D4-F0D876BD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4775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700D17-CBED-4CBB-BC7D-24A4967EFB10}"/>
              </a:ext>
            </a:extLst>
          </p:cNvPr>
          <p:cNvSpPr txBox="1"/>
          <p:nvPr/>
        </p:nvSpPr>
        <p:spPr>
          <a:xfrm>
            <a:off x="2193403" y="5810250"/>
            <a:ext cx="473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What is a Digital Twin? % Asset </a:t>
            </a:r>
            <a:r>
              <a:rPr lang="en-US" sz="1000" dirty="0" err="1">
                <a:hlinkClick r:id="rId4"/>
              </a:rPr>
              <a:t>Manintenance</a:t>
            </a:r>
            <a:r>
              <a:rPr lang="en-US" sz="1000" dirty="0">
                <a:hlinkClick r:id="rId4"/>
              </a:rPr>
              <a:t> – MACS</a:t>
            </a:r>
            <a:endParaRPr lang="en-US" sz="1000" dirty="0"/>
          </a:p>
          <a:p>
            <a:r>
              <a:rPr lang="en-US" sz="1000" dirty="0"/>
              <a:t>https://macs.eu/what-is-a-digital-twin/</a:t>
            </a:r>
          </a:p>
        </p:txBody>
      </p:sp>
    </p:spTree>
    <p:extLst>
      <p:ext uri="{BB962C8B-B14F-4D97-AF65-F5344CB8AC3E}">
        <p14:creationId xmlns:p14="http://schemas.microsoft.com/office/powerpoint/2010/main" val="317125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608542" y="2000745"/>
            <a:ext cx="10974916" cy="1620172"/>
          </a:xfrm>
        </p:spPr>
        <p:txBody>
          <a:bodyPr/>
          <a:lstStyle/>
          <a:p>
            <a:pPr algn="ctr"/>
            <a:r>
              <a:rPr lang="en-US" sz="8800" dirty="0">
                <a:latin typeface="Haradh Variable" pitchFamily="2" charset="-78"/>
                <a:cs typeface="Haradh Variable" pitchFamily="2" charset="-7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1411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8219-33B0-4519-8ACA-50DE12E4F1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73163" y="1481138"/>
            <a:ext cx="11018837" cy="4565650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76A6E"/>
                </a:solidFill>
              </a:rPr>
              <a:t>Current Reality &amp; Challenges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76A6E"/>
                </a:solidFill>
              </a:rPr>
              <a:t>Master Data Management Pyramid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76A6E"/>
                </a:solidFill>
              </a:rPr>
              <a:t>Master Data Management Framework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76A6E"/>
                </a:solidFill>
              </a:rPr>
              <a:t>Master Data Management Journey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5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Current Reality &amp;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DCDFE-47DB-4BDC-92CE-4FA1A3DD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67" y="1422611"/>
            <a:ext cx="5606012" cy="2881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27F68-482B-443D-9FFF-0F4B787A4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18" y="3145535"/>
            <a:ext cx="6739096" cy="204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06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Current Reality &amp; Challenges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BC1E9-8BC6-4C92-8BBF-9F669ECA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8" y="1105955"/>
            <a:ext cx="11428152" cy="42227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2CD6B9-98AD-4A47-A46C-725CD5C71949}"/>
              </a:ext>
            </a:extLst>
          </p:cNvPr>
          <p:cNvSpPr/>
          <p:nvPr/>
        </p:nvSpPr>
        <p:spPr>
          <a:xfrm>
            <a:off x="4487917" y="4267200"/>
            <a:ext cx="1324304" cy="2732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703320-3DFF-413F-B7CC-E9010FC8BE22}"/>
              </a:ext>
            </a:extLst>
          </p:cNvPr>
          <p:cNvSpPr/>
          <p:nvPr/>
        </p:nvSpPr>
        <p:spPr>
          <a:xfrm>
            <a:off x="3825765" y="4535214"/>
            <a:ext cx="798787" cy="2732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48CBF-AD3F-4656-B03F-0F95260BA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37" y="1105954"/>
            <a:ext cx="11428151" cy="44317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0AA973-9233-4001-A685-A3017C5F1852}"/>
              </a:ext>
            </a:extLst>
          </p:cNvPr>
          <p:cNvSpPr/>
          <p:nvPr/>
        </p:nvSpPr>
        <p:spPr>
          <a:xfrm>
            <a:off x="5202621" y="2942897"/>
            <a:ext cx="430924" cy="48610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A6285D-2DCC-4B25-B166-26CC06E7F498}"/>
              </a:ext>
            </a:extLst>
          </p:cNvPr>
          <p:cNvSpPr/>
          <p:nvPr/>
        </p:nvSpPr>
        <p:spPr>
          <a:xfrm>
            <a:off x="3825763" y="3758023"/>
            <a:ext cx="441435" cy="4834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Current Reality &amp;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52152-7712-47DC-84A2-1004E83A3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58" y="891016"/>
            <a:ext cx="11179463" cy="54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6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Common Equipment Data Issues</a:t>
            </a:r>
          </a:p>
        </p:txBody>
      </p:sp>
      <p:sp>
        <p:nvSpPr>
          <p:cNvPr id="46" name="Shape 49">
            <a:extLst>
              <a:ext uri="{FF2B5EF4-FFF2-40B4-BE49-F238E27FC236}">
                <a16:creationId xmlns:a16="http://schemas.microsoft.com/office/drawing/2014/main" id="{7B697436-02DF-46EE-984B-8B4C3E1430E2}"/>
              </a:ext>
            </a:extLst>
          </p:cNvPr>
          <p:cNvSpPr/>
          <p:nvPr/>
        </p:nvSpPr>
        <p:spPr>
          <a:xfrm>
            <a:off x="5065647" y="906629"/>
            <a:ext cx="2286000" cy="2286000"/>
          </a:xfrm>
          <a:prstGeom prst="ellipse">
            <a:avLst/>
          </a:prstGeom>
          <a:solidFill>
            <a:srgbClr val="4DADB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Inconsistent data</a:t>
            </a:r>
            <a:endParaRPr kumimoji="0" sz="16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47" name="Shape 53">
            <a:extLst>
              <a:ext uri="{FF2B5EF4-FFF2-40B4-BE49-F238E27FC236}">
                <a16:creationId xmlns:a16="http://schemas.microsoft.com/office/drawing/2014/main" id="{57CB7B1A-5990-45EF-BC7A-B0553924F714}"/>
              </a:ext>
            </a:extLst>
          </p:cNvPr>
          <p:cNvSpPr/>
          <p:nvPr/>
        </p:nvSpPr>
        <p:spPr>
          <a:xfrm>
            <a:off x="231373" y="1613943"/>
            <a:ext cx="2286000" cy="2286000"/>
          </a:xfrm>
          <a:prstGeom prst="ellipse">
            <a:avLst/>
          </a:prstGeom>
          <a:solidFill>
            <a:srgbClr val="4C597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rPr>
              <a:t>Missing values</a:t>
            </a:r>
            <a:endParaRPr kumimoji="0" sz="18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48" name="Shape 52">
            <a:extLst>
              <a:ext uri="{FF2B5EF4-FFF2-40B4-BE49-F238E27FC236}">
                <a16:creationId xmlns:a16="http://schemas.microsoft.com/office/drawing/2014/main" id="{8940301A-B7F3-4554-9F53-30A7E8CE20B8}"/>
              </a:ext>
            </a:extLst>
          </p:cNvPr>
          <p:cNvSpPr/>
          <p:nvPr/>
        </p:nvSpPr>
        <p:spPr>
          <a:xfrm>
            <a:off x="7789125" y="1903173"/>
            <a:ext cx="2286000" cy="2286000"/>
          </a:xfrm>
          <a:prstGeom prst="ellipse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rPr>
              <a:t>Duplicate entries</a:t>
            </a:r>
            <a:endParaRPr kumimoji="0" sz="18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49" name="Shape 51">
            <a:extLst>
              <a:ext uri="{FF2B5EF4-FFF2-40B4-BE49-F238E27FC236}">
                <a16:creationId xmlns:a16="http://schemas.microsoft.com/office/drawing/2014/main" id="{9A65D1C4-3A16-4108-9C1E-492E37B4BF96}"/>
              </a:ext>
            </a:extLst>
          </p:cNvPr>
          <p:cNvSpPr/>
          <p:nvPr/>
        </p:nvSpPr>
        <p:spPr>
          <a:xfrm>
            <a:off x="2880243" y="3507947"/>
            <a:ext cx="2286000" cy="2286000"/>
          </a:xfrm>
          <a:prstGeom prst="ellipse">
            <a:avLst/>
          </a:prstGeom>
          <a:solidFill>
            <a:srgbClr val="6C88B7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rPr>
              <a:t>Unstructured data</a:t>
            </a:r>
            <a:endParaRPr kumimoji="0" sz="17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50" name="Shape 50">
            <a:extLst>
              <a:ext uri="{FF2B5EF4-FFF2-40B4-BE49-F238E27FC236}">
                <a16:creationId xmlns:a16="http://schemas.microsoft.com/office/drawing/2014/main" id="{2C6A6AD9-9CC3-4C4C-99D0-5C438D174E8D}"/>
              </a:ext>
            </a:extLst>
          </p:cNvPr>
          <p:cNvSpPr/>
          <p:nvPr/>
        </p:nvSpPr>
        <p:spPr>
          <a:xfrm>
            <a:off x="5476767" y="3828139"/>
            <a:ext cx="2286000" cy="2286000"/>
          </a:xfrm>
          <a:prstGeom prst="ellipse">
            <a:avLst/>
          </a:prstGeom>
          <a:solidFill>
            <a:srgbClr val="2B526A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rPr>
              <a:t>Data inaccuracy</a:t>
            </a:r>
            <a:endParaRPr kumimoji="0" sz="18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51" name="Shape 9523">
            <a:extLst>
              <a:ext uri="{FF2B5EF4-FFF2-40B4-BE49-F238E27FC236}">
                <a16:creationId xmlns:a16="http://schemas.microsoft.com/office/drawing/2014/main" id="{CB03EE39-7345-41F4-847B-86B3FF6B9505}"/>
              </a:ext>
            </a:extLst>
          </p:cNvPr>
          <p:cNvSpPr/>
          <p:nvPr/>
        </p:nvSpPr>
        <p:spPr>
          <a:xfrm>
            <a:off x="6600251" y="883607"/>
            <a:ext cx="1640500" cy="409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463" y="0"/>
                </a:lnTo>
                <a:lnTo>
                  <a:pt x="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8D8DD7-6D2C-485A-BC2D-C29F3EC4E2CC}"/>
              </a:ext>
            </a:extLst>
          </p:cNvPr>
          <p:cNvSpPr txBox="1"/>
          <p:nvPr/>
        </p:nvSpPr>
        <p:spPr>
          <a:xfrm>
            <a:off x="8362315" y="562150"/>
            <a:ext cx="2553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Inconsistent Equipment Taxonomy for Same Equipment Type (Make &amp; Model)</a:t>
            </a:r>
          </a:p>
        </p:txBody>
      </p:sp>
      <p:sp>
        <p:nvSpPr>
          <p:cNvPr id="53" name="Shape 9522">
            <a:extLst>
              <a:ext uri="{FF2B5EF4-FFF2-40B4-BE49-F238E27FC236}">
                <a16:creationId xmlns:a16="http://schemas.microsoft.com/office/drawing/2014/main" id="{89044513-8F19-407E-928D-FFEE7545E07E}"/>
              </a:ext>
            </a:extLst>
          </p:cNvPr>
          <p:cNvSpPr/>
          <p:nvPr/>
        </p:nvSpPr>
        <p:spPr>
          <a:xfrm>
            <a:off x="8767009" y="3972196"/>
            <a:ext cx="1435808" cy="788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115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4" name="Shape 9525">
            <a:extLst>
              <a:ext uri="{FF2B5EF4-FFF2-40B4-BE49-F238E27FC236}">
                <a16:creationId xmlns:a16="http://schemas.microsoft.com/office/drawing/2014/main" id="{74EFFFCD-923C-4F93-80EB-B7F135955540}"/>
              </a:ext>
            </a:extLst>
          </p:cNvPr>
          <p:cNvSpPr/>
          <p:nvPr/>
        </p:nvSpPr>
        <p:spPr>
          <a:xfrm>
            <a:off x="2174488" y="4948837"/>
            <a:ext cx="1039568" cy="755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2572" y="21600"/>
                </a:lnTo>
                <a:lnTo>
                  <a:pt x="0" y="21367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6" name="Shape 9523">
            <a:extLst>
              <a:ext uri="{FF2B5EF4-FFF2-40B4-BE49-F238E27FC236}">
                <a16:creationId xmlns:a16="http://schemas.microsoft.com/office/drawing/2014/main" id="{8B112284-5E6B-4FD5-9AF9-6FA7F14E58F5}"/>
              </a:ext>
            </a:extLst>
          </p:cNvPr>
          <p:cNvSpPr/>
          <p:nvPr/>
        </p:nvSpPr>
        <p:spPr>
          <a:xfrm>
            <a:off x="1553434" y="1276323"/>
            <a:ext cx="1596861" cy="77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463" y="0"/>
                </a:lnTo>
                <a:lnTo>
                  <a:pt x="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7" name="Shape 9522">
            <a:extLst>
              <a:ext uri="{FF2B5EF4-FFF2-40B4-BE49-F238E27FC236}">
                <a16:creationId xmlns:a16="http://schemas.microsoft.com/office/drawing/2014/main" id="{5867B527-E1B4-42A3-BBEC-F991EAA3543D}"/>
              </a:ext>
            </a:extLst>
          </p:cNvPr>
          <p:cNvSpPr/>
          <p:nvPr/>
        </p:nvSpPr>
        <p:spPr>
          <a:xfrm>
            <a:off x="7546984" y="5349088"/>
            <a:ext cx="1435808" cy="788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115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B05127-6F4B-4C4B-91E8-29B74C05E942}"/>
              </a:ext>
            </a:extLst>
          </p:cNvPr>
          <p:cNvSpPr txBox="1"/>
          <p:nvPr/>
        </p:nvSpPr>
        <p:spPr>
          <a:xfrm>
            <a:off x="3311912" y="1186824"/>
            <a:ext cx="1596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Equipment records having Model with N/A, #, warranty dates, … etc.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B1AECA-9CE3-40C8-8812-CC05AD73C0E6}"/>
              </a:ext>
            </a:extLst>
          </p:cNvPr>
          <p:cNvSpPr txBox="1"/>
          <p:nvPr/>
        </p:nvSpPr>
        <p:spPr>
          <a:xfrm>
            <a:off x="10326029" y="4342619"/>
            <a:ext cx="165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Equipment record repeated twice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EE5B0F-3572-4793-8E28-F778AA20BDB5}"/>
              </a:ext>
            </a:extLst>
          </p:cNvPr>
          <p:cNvSpPr txBox="1"/>
          <p:nvPr/>
        </p:nvSpPr>
        <p:spPr>
          <a:xfrm>
            <a:off x="231372" y="4995337"/>
            <a:ext cx="2532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Vital Equipment characteristics like: impeller diameter, bearing type, … etc. captured in the description, attachments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0A0D66-CA8C-46AF-B101-C6E44DEC0D2D}"/>
              </a:ext>
            </a:extLst>
          </p:cNvPr>
          <p:cNvSpPr txBox="1"/>
          <p:nvPr/>
        </p:nvSpPr>
        <p:spPr>
          <a:xfrm>
            <a:off x="9099395" y="5793947"/>
            <a:ext cx="286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Equipment having zero acquisition value</a:t>
            </a:r>
          </a:p>
        </p:txBody>
      </p:sp>
    </p:spTree>
    <p:extLst>
      <p:ext uri="{BB962C8B-B14F-4D97-AF65-F5344CB8AC3E}">
        <p14:creationId xmlns:p14="http://schemas.microsoft.com/office/powerpoint/2010/main" val="89221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Master Data Management Pyramid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2AEC9E-7FAE-4DE1-8CC7-095BDC0698B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78964896"/>
              </p:ext>
            </p:extLst>
          </p:nvPr>
        </p:nvGraphicFramePr>
        <p:xfrm>
          <a:off x="0" y="1481138"/>
          <a:ext cx="755015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BAEC904-BF7E-4095-BB69-9D7F7D7CB747}"/>
              </a:ext>
            </a:extLst>
          </p:cNvPr>
          <p:cNvSpPr/>
          <p:nvPr/>
        </p:nvSpPr>
        <p:spPr>
          <a:xfrm>
            <a:off x="7985045" y="4890977"/>
            <a:ext cx="1945758" cy="1155811"/>
          </a:xfrm>
          <a:prstGeom prst="rect">
            <a:avLst/>
          </a:prstGeom>
          <a:solidFill>
            <a:srgbClr val="676A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Management &amp; Governance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CAFE7-EF4E-442C-8194-49D29E0BC9F7}"/>
              </a:ext>
            </a:extLst>
          </p:cNvPr>
          <p:cNvSpPr/>
          <p:nvPr/>
        </p:nvSpPr>
        <p:spPr>
          <a:xfrm>
            <a:off x="7985045" y="3728078"/>
            <a:ext cx="1945758" cy="1155811"/>
          </a:xfrm>
          <a:prstGeom prst="rect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Equipment Data </a:t>
            </a:r>
            <a:r>
              <a:rPr lang="en-US" dirty="0" err="1"/>
              <a:t>KPIs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4AD75-C1EB-4053-B622-82C44B7A33F3}"/>
              </a:ext>
            </a:extLst>
          </p:cNvPr>
          <p:cNvSpPr/>
          <p:nvPr/>
        </p:nvSpPr>
        <p:spPr>
          <a:xfrm>
            <a:off x="7985045" y="2552016"/>
            <a:ext cx="1945758" cy="1155811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Augment Invalid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FEB0F8-EF04-4F97-9B29-6210FCDF44C6}"/>
              </a:ext>
            </a:extLst>
          </p:cNvPr>
          <p:cNvSpPr/>
          <p:nvPr/>
        </p:nvSpPr>
        <p:spPr>
          <a:xfrm>
            <a:off x="7985045" y="1375954"/>
            <a:ext cx="1945758" cy="1155811"/>
          </a:xfrm>
          <a:prstGeom prst="rect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Replica of Physical Asset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47014157-D552-4823-9C3B-A013635D2471}"/>
              </a:ext>
            </a:extLst>
          </p:cNvPr>
          <p:cNvSpPr/>
          <p:nvPr/>
        </p:nvSpPr>
        <p:spPr>
          <a:xfrm>
            <a:off x="10895880" y="4890977"/>
            <a:ext cx="407156" cy="460343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DED8D-4748-4B0E-A17F-F149963A1C01}"/>
              </a:ext>
            </a:extLst>
          </p:cNvPr>
          <p:cNvSpPr/>
          <p:nvPr/>
        </p:nvSpPr>
        <p:spPr>
          <a:xfrm>
            <a:off x="10330451" y="5430100"/>
            <a:ext cx="1544265" cy="634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E80DC9-C7A8-4002-B5CA-17CBD2898F54}"/>
              </a:ext>
            </a:extLst>
          </p:cNvPr>
          <p:cNvSpPr/>
          <p:nvPr/>
        </p:nvSpPr>
        <p:spPr>
          <a:xfrm>
            <a:off x="10330452" y="4158711"/>
            <a:ext cx="1544265" cy="634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B87C0-8EB2-4174-83EE-922778734DE9}"/>
              </a:ext>
            </a:extLst>
          </p:cNvPr>
          <p:cNvSpPr/>
          <p:nvPr/>
        </p:nvSpPr>
        <p:spPr>
          <a:xfrm>
            <a:off x="10330451" y="2937769"/>
            <a:ext cx="1544265" cy="634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Knowledge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21BE74A2-98CD-4E88-ADCE-650D068FBC8B}"/>
              </a:ext>
            </a:extLst>
          </p:cNvPr>
          <p:cNvSpPr/>
          <p:nvPr/>
        </p:nvSpPr>
        <p:spPr>
          <a:xfrm>
            <a:off x="10895880" y="3638358"/>
            <a:ext cx="407156" cy="460343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585D047E-7559-4FDC-9750-23F5E676C264}"/>
              </a:ext>
            </a:extLst>
          </p:cNvPr>
          <p:cNvSpPr/>
          <p:nvPr/>
        </p:nvSpPr>
        <p:spPr>
          <a:xfrm>
            <a:off x="10895880" y="2420832"/>
            <a:ext cx="407156" cy="460343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EEB68E-E830-48B6-A063-C5D0A4C870DB}"/>
              </a:ext>
            </a:extLst>
          </p:cNvPr>
          <p:cNvSpPr/>
          <p:nvPr/>
        </p:nvSpPr>
        <p:spPr>
          <a:xfrm>
            <a:off x="10327325" y="1716827"/>
            <a:ext cx="1544265" cy="634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Wisdom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683165-57C8-41D3-BE66-6309D967DCA7}"/>
              </a:ext>
            </a:extLst>
          </p:cNvPr>
          <p:cNvSpPr txBox="1"/>
          <p:nvPr/>
        </p:nvSpPr>
        <p:spPr>
          <a:xfrm>
            <a:off x="4883154" y="895588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Data-Driven Decisions</a:t>
            </a:r>
          </a:p>
        </p:txBody>
      </p:sp>
    </p:spTree>
    <p:extLst>
      <p:ext uri="{BB962C8B-B14F-4D97-AF65-F5344CB8AC3E}">
        <p14:creationId xmlns:p14="http://schemas.microsoft.com/office/powerpoint/2010/main" val="164202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Master Data Management Framework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A7D675-00BA-40AC-86AD-EEAA85D13DD7}"/>
              </a:ext>
            </a:extLst>
          </p:cNvPr>
          <p:cNvSpPr/>
          <p:nvPr/>
        </p:nvSpPr>
        <p:spPr>
          <a:xfrm>
            <a:off x="2698594" y="914400"/>
            <a:ext cx="5943600" cy="5943600"/>
          </a:xfrm>
          <a:prstGeom prst="ellipse">
            <a:avLst/>
          </a:prstGeom>
          <a:solidFill>
            <a:srgbClr val="50A6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90B504-EA39-4574-A45D-C9E03742A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301146"/>
              </p:ext>
            </p:extLst>
          </p:nvPr>
        </p:nvGraphicFramePr>
        <p:xfrm>
          <a:off x="3530621" y="1146175"/>
          <a:ext cx="4279545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eform 70">
            <a:extLst>
              <a:ext uri="{FF2B5EF4-FFF2-40B4-BE49-F238E27FC236}">
                <a16:creationId xmlns:a16="http://schemas.microsoft.com/office/drawing/2014/main" id="{049E285C-13A8-4547-83C6-1CADC5FFA352}"/>
              </a:ext>
            </a:extLst>
          </p:cNvPr>
          <p:cNvSpPr>
            <a:spLocks noEditPoints="1"/>
          </p:cNvSpPr>
          <p:nvPr/>
        </p:nvSpPr>
        <p:spPr bwMode="auto">
          <a:xfrm>
            <a:off x="7032338" y="1938788"/>
            <a:ext cx="457200" cy="457200"/>
          </a:xfrm>
          <a:custGeom>
            <a:avLst/>
            <a:gdLst>
              <a:gd name="T0" fmla="*/ 28 w 144"/>
              <a:gd name="T1" fmla="*/ 120 h 176"/>
              <a:gd name="T2" fmla="*/ 28 w 144"/>
              <a:gd name="T3" fmla="*/ 128 h 176"/>
              <a:gd name="T4" fmla="*/ 80 w 144"/>
              <a:gd name="T5" fmla="*/ 124 h 176"/>
              <a:gd name="T6" fmla="*/ 60 w 144"/>
              <a:gd name="T7" fmla="*/ 144 h 176"/>
              <a:gd name="T8" fmla="*/ 24 w 144"/>
              <a:gd name="T9" fmla="*/ 148 h 176"/>
              <a:gd name="T10" fmla="*/ 60 w 144"/>
              <a:gd name="T11" fmla="*/ 152 h 176"/>
              <a:gd name="T12" fmla="*/ 60 w 144"/>
              <a:gd name="T13" fmla="*/ 144 h 176"/>
              <a:gd name="T14" fmla="*/ 44 w 144"/>
              <a:gd name="T15" fmla="*/ 80 h 176"/>
              <a:gd name="T16" fmla="*/ 44 w 144"/>
              <a:gd name="T17" fmla="*/ 72 h 176"/>
              <a:gd name="T18" fmla="*/ 24 w 144"/>
              <a:gd name="T19" fmla="*/ 76 h 176"/>
              <a:gd name="T20" fmla="*/ 24 w 144"/>
              <a:gd name="T21" fmla="*/ 100 h 176"/>
              <a:gd name="T22" fmla="*/ 76 w 144"/>
              <a:gd name="T23" fmla="*/ 104 h 176"/>
              <a:gd name="T24" fmla="*/ 76 w 144"/>
              <a:gd name="T25" fmla="*/ 96 h 176"/>
              <a:gd name="T26" fmla="*/ 24 w 144"/>
              <a:gd name="T27" fmla="*/ 100 h 176"/>
              <a:gd name="T28" fmla="*/ 56 w 144"/>
              <a:gd name="T29" fmla="*/ 0 h 176"/>
              <a:gd name="T30" fmla="*/ 40 w 144"/>
              <a:gd name="T31" fmla="*/ 28 h 176"/>
              <a:gd name="T32" fmla="*/ 48 w 144"/>
              <a:gd name="T33" fmla="*/ 28 h 176"/>
              <a:gd name="T34" fmla="*/ 56 w 144"/>
              <a:gd name="T35" fmla="*/ 8 h 176"/>
              <a:gd name="T36" fmla="*/ 104 w 144"/>
              <a:gd name="T37" fmla="*/ 32 h 176"/>
              <a:gd name="T38" fmla="*/ 136 w 144"/>
              <a:gd name="T39" fmla="*/ 40 h 176"/>
              <a:gd name="T40" fmla="*/ 128 w 144"/>
              <a:gd name="T41" fmla="*/ 128 h 176"/>
              <a:gd name="T42" fmla="*/ 112 w 144"/>
              <a:gd name="T43" fmla="*/ 132 h 176"/>
              <a:gd name="T44" fmla="*/ 128 w 144"/>
              <a:gd name="T45" fmla="*/ 136 h 176"/>
              <a:gd name="T46" fmla="*/ 144 w 144"/>
              <a:gd name="T47" fmla="*/ 32 h 176"/>
              <a:gd name="T48" fmla="*/ 112 w 144"/>
              <a:gd name="T49" fmla="*/ 32 h 176"/>
              <a:gd name="T50" fmla="*/ 133 w 144"/>
              <a:gd name="T51" fmla="*/ 32 h 176"/>
              <a:gd name="T52" fmla="*/ 16 w 144"/>
              <a:gd name="T53" fmla="*/ 40 h 176"/>
              <a:gd name="T54" fmla="*/ 0 w 144"/>
              <a:gd name="T55" fmla="*/ 160 h 176"/>
              <a:gd name="T56" fmla="*/ 88 w 144"/>
              <a:gd name="T57" fmla="*/ 176 h 176"/>
              <a:gd name="T58" fmla="*/ 104 w 144"/>
              <a:gd name="T59" fmla="*/ 72 h 176"/>
              <a:gd name="T60" fmla="*/ 16 w 144"/>
              <a:gd name="T61" fmla="*/ 40 h 176"/>
              <a:gd name="T62" fmla="*/ 88 w 144"/>
              <a:gd name="T63" fmla="*/ 168 h 176"/>
              <a:gd name="T64" fmla="*/ 8 w 144"/>
              <a:gd name="T65" fmla="*/ 160 h 176"/>
              <a:gd name="T66" fmla="*/ 16 w 144"/>
              <a:gd name="T67" fmla="*/ 48 h 176"/>
              <a:gd name="T68" fmla="*/ 64 w 144"/>
              <a:gd name="T69" fmla="*/ 72 h 176"/>
              <a:gd name="T70" fmla="*/ 96 w 144"/>
              <a:gd name="T71" fmla="*/ 80 h 176"/>
              <a:gd name="T72" fmla="*/ 72 w 144"/>
              <a:gd name="T73" fmla="*/ 72 h 176"/>
              <a:gd name="T74" fmla="*/ 93 w 144"/>
              <a:gd name="T7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76">
                <a:moveTo>
                  <a:pt x="76" y="120"/>
                </a:moveTo>
                <a:cubicBezTo>
                  <a:pt x="28" y="120"/>
                  <a:pt x="28" y="120"/>
                  <a:pt x="28" y="120"/>
                </a:cubicBezTo>
                <a:cubicBezTo>
                  <a:pt x="26" y="120"/>
                  <a:pt x="24" y="122"/>
                  <a:pt x="24" y="124"/>
                </a:cubicBezTo>
                <a:cubicBezTo>
                  <a:pt x="24" y="126"/>
                  <a:pt x="26" y="128"/>
                  <a:pt x="28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moveTo>
                  <a:pt x="60" y="144"/>
                </a:moveTo>
                <a:cubicBezTo>
                  <a:pt x="28" y="144"/>
                  <a:pt x="28" y="144"/>
                  <a:pt x="28" y="144"/>
                </a:cubicBezTo>
                <a:cubicBezTo>
                  <a:pt x="26" y="144"/>
                  <a:pt x="24" y="146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6"/>
                  <a:pt x="62" y="144"/>
                  <a:pt x="60" y="144"/>
                </a:cubicBezTo>
                <a:moveTo>
                  <a:pt x="28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6" y="80"/>
                  <a:pt x="48" y="78"/>
                  <a:pt x="48" y="76"/>
                </a:cubicBezTo>
                <a:cubicBezTo>
                  <a:pt x="48" y="74"/>
                  <a:pt x="46" y="72"/>
                  <a:pt x="4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4" y="100"/>
                </a:moveTo>
                <a:cubicBezTo>
                  <a:pt x="24" y="102"/>
                  <a:pt x="26" y="104"/>
                  <a:pt x="28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6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32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  <a:moveTo>
                  <a:pt x="16" y="40"/>
                </a:move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4"/>
                  <a:pt x="92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8D487-917F-4AB4-9B3B-543A24C1B600}"/>
              </a:ext>
            </a:extLst>
          </p:cNvPr>
          <p:cNvSpPr txBox="1"/>
          <p:nvPr/>
        </p:nvSpPr>
        <p:spPr>
          <a:xfrm>
            <a:off x="6964680" y="2537460"/>
            <a:ext cx="149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Data Governance Strategies, Policies &amp;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3999B9-F76D-457C-8E8D-0E9D4BC8E2F9}"/>
              </a:ext>
            </a:extLst>
          </p:cNvPr>
          <p:cNvSpPr txBox="1"/>
          <p:nvPr/>
        </p:nvSpPr>
        <p:spPr>
          <a:xfrm>
            <a:off x="3007370" y="2537460"/>
            <a:ext cx="1595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Establishing Roles &amp; Responsibilities for Stakeholders</a:t>
            </a:r>
          </a:p>
        </p:txBody>
      </p:sp>
      <p:sp>
        <p:nvSpPr>
          <p:cNvPr id="13" name="Freeform 175">
            <a:extLst>
              <a:ext uri="{FF2B5EF4-FFF2-40B4-BE49-F238E27FC236}">
                <a16:creationId xmlns:a16="http://schemas.microsoft.com/office/drawing/2014/main" id="{B56446DB-8C6D-4AE3-BD1B-4EC9B0AC9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963" y="1976096"/>
            <a:ext cx="457200" cy="457200"/>
          </a:xfrm>
          <a:custGeom>
            <a:avLst/>
            <a:gdLst>
              <a:gd name="T0" fmla="*/ 126744 w 619"/>
              <a:gd name="T1" fmla="*/ 116824 h 634"/>
              <a:gd name="T2" fmla="*/ 126744 w 619"/>
              <a:gd name="T3" fmla="*/ 116824 h 634"/>
              <a:gd name="T4" fmla="*/ 137515 w 619"/>
              <a:gd name="T5" fmla="*/ 68868 h 634"/>
              <a:gd name="T6" fmla="*/ 73964 w 619"/>
              <a:gd name="T7" fmla="*/ 0 h 634"/>
              <a:gd name="T8" fmla="*/ 10412 w 619"/>
              <a:gd name="T9" fmla="*/ 68868 h 634"/>
              <a:gd name="T10" fmla="*/ 26210 w 619"/>
              <a:gd name="T11" fmla="*/ 116824 h 634"/>
              <a:gd name="T12" fmla="*/ 0 w 619"/>
              <a:gd name="T13" fmla="*/ 153962 h 634"/>
              <a:gd name="T14" fmla="*/ 0 w 619"/>
              <a:gd name="T15" fmla="*/ 185692 h 634"/>
              <a:gd name="T16" fmla="*/ 42368 w 619"/>
              <a:gd name="T17" fmla="*/ 228239 h 634"/>
              <a:gd name="T18" fmla="*/ 110945 w 619"/>
              <a:gd name="T19" fmla="*/ 228239 h 634"/>
              <a:gd name="T20" fmla="*/ 153313 w 619"/>
              <a:gd name="T21" fmla="*/ 185692 h 634"/>
              <a:gd name="T22" fmla="*/ 153313 w 619"/>
              <a:gd name="T23" fmla="*/ 153962 h 634"/>
              <a:gd name="T24" fmla="*/ 126744 w 619"/>
              <a:gd name="T25" fmla="*/ 116824 h 634"/>
              <a:gd name="T26" fmla="*/ 26210 w 619"/>
              <a:gd name="T27" fmla="*/ 68868 h 634"/>
              <a:gd name="T28" fmla="*/ 26210 w 619"/>
              <a:gd name="T29" fmla="*/ 68868 h 634"/>
              <a:gd name="T30" fmla="*/ 73964 w 619"/>
              <a:gd name="T31" fmla="*/ 15865 h 634"/>
              <a:gd name="T32" fmla="*/ 126744 w 619"/>
              <a:gd name="T33" fmla="*/ 68868 h 634"/>
              <a:gd name="T34" fmla="*/ 73964 w 619"/>
              <a:gd name="T35" fmla="*/ 127280 h 634"/>
              <a:gd name="T36" fmla="*/ 26210 w 619"/>
              <a:gd name="T37" fmla="*/ 68868 h 634"/>
              <a:gd name="T38" fmla="*/ 137515 w 619"/>
              <a:gd name="T39" fmla="*/ 180644 h 634"/>
              <a:gd name="T40" fmla="*/ 137515 w 619"/>
              <a:gd name="T41" fmla="*/ 180644 h 634"/>
              <a:gd name="T42" fmla="*/ 105560 w 619"/>
              <a:gd name="T43" fmla="*/ 212374 h 634"/>
              <a:gd name="T44" fmla="*/ 47394 w 619"/>
              <a:gd name="T45" fmla="*/ 212374 h 634"/>
              <a:gd name="T46" fmla="*/ 10412 w 619"/>
              <a:gd name="T47" fmla="*/ 180644 h 634"/>
              <a:gd name="T48" fmla="*/ 10412 w 619"/>
              <a:gd name="T49" fmla="*/ 159371 h 634"/>
              <a:gd name="T50" fmla="*/ 36982 w 619"/>
              <a:gd name="T51" fmla="*/ 127280 h 634"/>
              <a:gd name="T52" fmla="*/ 73964 w 619"/>
              <a:gd name="T53" fmla="*/ 143506 h 634"/>
              <a:gd name="T54" fmla="*/ 110945 w 619"/>
              <a:gd name="T55" fmla="*/ 127280 h 634"/>
              <a:gd name="T56" fmla="*/ 137515 w 619"/>
              <a:gd name="T57" fmla="*/ 159371 h 634"/>
              <a:gd name="T58" fmla="*/ 137515 w 619"/>
              <a:gd name="T59" fmla="*/ 180644 h 634"/>
              <a:gd name="T60" fmla="*/ 158340 w 619"/>
              <a:gd name="T61" fmla="*/ 58412 h 634"/>
              <a:gd name="T62" fmla="*/ 158340 w 619"/>
              <a:gd name="T63" fmla="*/ 58412 h 634"/>
              <a:gd name="T64" fmla="*/ 216505 w 619"/>
              <a:gd name="T65" fmla="*/ 58412 h 634"/>
              <a:gd name="T66" fmla="*/ 221891 w 619"/>
              <a:gd name="T67" fmla="*/ 47595 h 634"/>
              <a:gd name="T68" fmla="*/ 216505 w 619"/>
              <a:gd name="T69" fmla="*/ 42547 h 634"/>
              <a:gd name="T70" fmla="*/ 158340 w 619"/>
              <a:gd name="T71" fmla="*/ 42547 h 634"/>
              <a:gd name="T72" fmla="*/ 153313 w 619"/>
              <a:gd name="T73" fmla="*/ 47595 h 634"/>
              <a:gd name="T74" fmla="*/ 158340 w 619"/>
              <a:gd name="T75" fmla="*/ 58412 h 634"/>
              <a:gd name="T76" fmla="*/ 216505 w 619"/>
              <a:gd name="T77" fmla="*/ 169827 h 634"/>
              <a:gd name="T78" fmla="*/ 216505 w 619"/>
              <a:gd name="T79" fmla="*/ 169827 h 634"/>
              <a:gd name="T80" fmla="*/ 174497 w 619"/>
              <a:gd name="T81" fmla="*/ 169827 h 634"/>
              <a:gd name="T82" fmla="*/ 169111 w 619"/>
              <a:gd name="T83" fmla="*/ 175236 h 634"/>
              <a:gd name="T84" fmla="*/ 174497 w 619"/>
              <a:gd name="T85" fmla="*/ 185692 h 634"/>
              <a:gd name="T86" fmla="*/ 216505 w 619"/>
              <a:gd name="T87" fmla="*/ 185692 h 634"/>
              <a:gd name="T88" fmla="*/ 221891 w 619"/>
              <a:gd name="T89" fmla="*/ 175236 h 634"/>
              <a:gd name="T90" fmla="*/ 216505 w 619"/>
              <a:gd name="T91" fmla="*/ 169827 h 634"/>
              <a:gd name="T92" fmla="*/ 216505 w 619"/>
              <a:gd name="T93" fmla="*/ 85094 h 634"/>
              <a:gd name="T94" fmla="*/ 216505 w 619"/>
              <a:gd name="T95" fmla="*/ 85094 h 634"/>
              <a:gd name="T96" fmla="*/ 158340 w 619"/>
              <a:gd name="T97" fmla="*/ 85094 h 634"/>
              <a:gd name="T98" fmla="*/ 153313 w 619"/>
              <a:gd name="T99" fmla="*/ 90142 h 634"/>
              <a:gd name="T100" fmla="*/ 158340 w 619"/>
              <a:gd name="T101" fmla="*/ 100959 h 634"/>
              <a:gd name="T102" fmla="*/ 216505 w 619"/>
              <a:gd name="T103" fmla="*/ 100959 h 634"/>
              <a:gd name="T104" fmla="*/ 221891 w 619"/>
              <a:gd name="T105" fmla="*/ 90142 h 634"/>
              <a:gd name="T106" fmla="*/ 216505 w 619"/>
              <a:gd name="T107" fmla="*/ 85094 h 634"/>
              <a:gd name="T108" fmla="*/ 216505 w 619"/>
              <a:gd name="T109" fmla="*/ 127280 h 634"/>
              <a:gd name="T110" fmla="*/ 216505 w 619"/>
              <a:gd name="T111" fmla="*/ 127280 h 634"/>
              <a:gd name="T112" fmla="*/ 174497 w 619"/>
              <a:gd name="T113" fmla="*/ 127280 h 634"/>
              <a:gd name="T114" fmla="*/ 169111 w 619"/>
              <a:gd name="T115" fmla="*/ 132689 h 634"/>
              <a:gd name="T116" fmla="*/ 174497 w 619"/>
              <a:gd name="T117" fmla="*/ 143506 h 634"/>
              <a:gd name="T118" fmla="*/ 216505 w 619"/>
              <a:gd name="T119" fmla="*/ 143506 h 634"/>
              <a:gd name="T120" fmla="*/ 221891 w 619"/>
              <a:gd name="T121" fmla="*/ 132689 h 634"/>
              <a:gd name="T122" fmla="*/ 216505 w 619"/>
              <a:gd name="T123" fmla="*/ 127280 h 6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AB3B5-3FF6-470C-BC91-57138C9CA3AA}"/>
              </a:ext>
            </a:extLst>
          </p:cNvPr>
          <p:cNvSpPr txBox="1"/>
          <p:nvPr/>
        </p:nvSpPr>
        <p:spPr>
          <a:xfrm>
            <a:off x="3924889" y="6222584"/>
            <a:ext cx="364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Investing in Data Governance Solutions</a:t>
            </a:r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CD806DCB-D4AE-403D-94AD-041EB52BC1E1}"/>
              </a:ext>
            </a:extLst>
          </p:cNvPr>
          <p:cNvSpPr>
            <a:spLocks noEditPoints="1"/>
          </p:cNvSpPr>
          <p:nvPr/>
        </p:nvSpPr>
        <p:spPr bwMode="auto">
          <a:xfrm>
            <a:off x="5517174" y="5734795"/>
            <a:ext cx="457200" cy="457200"/>
          </a:xfrm>
          <a:custGeom>
            <a:avLst/>
            <a:gdLst>
              <a:gd name="T0" fmla="*/ 53 w 107"/>
              <a:gd name="T1" fmla="*/ 0 h 123"/>
              <a:gd name="T2" fmla="*/ 0 w 107"/>
              <a:gd name="T3" fmla="*/ 25 h 123"/>
              <a:gd name="T4" fmla="*/ 0 w 107"/>
              <a:gd name="T5" fmla="*/ 98 h 123"/>
              <a:gd name="T6" fmla="*/ 53 w 107"/>
              <a:gd name="T7" fmla="*/ 123 h 123"/>
              <a:gd name="T8" fmla="*/ 107 w 107"/>
              <a:gd name="T9" fmla="*/ 98 h 123"/>
              <a:gd name="T10" fmla="*/ 107 w 107"/>
              <a:gd name="T11" fmla="*/ 25 h 123"/>
              <a:gd name="T12" fmla="*/ 53 w 107"/>
              <a:gd name="T13" fmla="*/ 0 h 123"/>
              <a:gd name="T14" fmla="*/ 99 w 107"/>
              <a:gd name="T15" fmla="*/ 98 h 123"/>
              <a:gd name="T16" fmla="*/ 53 w 107"/>
              <a:gd name="T17" fmla="*/ 115 h 123"/>
              <a:gd name="T18" fmla="*/ 7 w 107"/>
              <a:gd name="T19" fmla="*/ 98 h 123"/>
              <a:gd name="T20" fmla="*/ 7 w 107"/>
              <a:gd name="T21" fmla="*/ 83 h 123"/>
              <a:gd name="T22" fmla="*/ 53 w 107"/>
              <a:gd name="T23" fmla="*/ 96 h 123"/>
              <a:gd name="T24" fmla="*/ 99 w 107"/>
              <a:gd name="T25" fmla="*/ 83 h 123"/>
              <a:gd name="T26" fmla="*/ 99 w 107"/>
              <a:gd name="T27" fmla="*/ 98 h 123"/>
              <a:gd name="T28" fmla="*/ 99 w 107"/>
              <a:gd name="T29" fmla="*/ 75 h 123"/>
              <a:gd name="T30" fmla="*/ 99 w 107"/>
              <a:gd name="T31" fmla="*/ 75 h 123"/>
              <a:gd name="T32" fmla="*/ 99 w 107"/>
              <a:gd name="T33" fmla="*/ 75 h 123"/>
              <a:gd name="T34" fmla="*/ 53 w 107"/>
              <a:gd name="T35" fmla="*/ 92 h 123"/>
              <a:gd name="T36" fmla="*/ 7 w 107"/>
              <a:gd name="T37" fmla="*/ 75 h 123"/>
              <a:gd name="T38" fmla="*/ 7 w 107"/>
              <a:gd name="T39" fmla="*/ 75 h 123"/>
              <a:gd name="T40" fmla="*/ 7 w 107"/>
              <a:gd name="T41" fmla="*/ 60 h 123"/>
              <a:gd name="T42" fmla="*/ 53 w 107"/>
              <a:gd name="T43" fmla="*/ 73 h 123"/>
              <a:gd name="T44" fmla="*/ 99 w 107"/>
              <a:gd name="T45" fmla="*/ 60 h 123"/>
              <a:gd name="T46" fmla="*/ 99 w 107"/>
              <a:gd name="T47" fmla="*/ 75 h 123"/>
              <a:gd name="T48" fmla="*/ 99 w 107"/>
              <a:gd name="T49" fmla="*/ 52 h 123"/>
              <a:gd name="T50" fmla="*/ 99 w 107"/>
              <a:gd name="T51" fmla="*/ 52 h 123"/>
              <a:gd name="T52" fmla="*/ 99 w 107"/>
              <a:gd name="T53" fmla="*/ 52 h 123"/>
              <a:gd name="T54" fmla="*/ 53 w 107"/>
              <a:gd name="T55" fmla="*/ 69 h 123"/>
              <a:gd name="T56" fmla="*/ 7 w 107"/>
              <a:gd name="T57" fmla="*/ 52 h 123"/>
              <a:gd name="T58" fmla="*/ 7 w 107"/>
              <a:gd name="T59" fmla="*/ 52 h 123"/>
              <a:gd name="T60" fmla="*/ 7 w 107"/>
              <a:gd name="T61" fmla="*/ 39 h 123"/>
              <a:gd name="T62" fmla="*/ 53 w 107"/>
              <a:gd name="T63" fmla="*/ 50 h 123"/>
              <a:gd name="T64" fmla="*/ 99 w 107"/>
              <a:gd name="T65" fmla="*/ 39 h 123"/>
              <a:gd name="T66" fmla="*/ 99 w 107"/>
              <a:gd name="T67" fmla="*/ 52 h 123"/>
              <a:gd name="T68" fmla="*/ 53 w 107"/>
              <a:gd name="T69" fmla="*/ 42 h 123"/>
              <a:gd name="T70" fmla="*/ 7 w 107"/>
              <a:gd name="T71" fmla="*/ 25 h 123"/>
              <a:gd name="T72" fmla="*/ 53 w 107"/>
              <a:gd name="T73" fmla="*/ 8 h 123"/>
              <a:gd name="T74" fmla="*/ 99 w 107"/>
              <a:gd name="T75" fmla="*/ 25 h 123"/>
              <a:gd name="T76" fmla="*/ 53 w 107"/>
              <a:gd name="T77" fmla="*/ 42 h 123"/>
              <a:gd name="T78" fmla="*/ 53 w 107"/>
              <a:gd name="T79" fmla="*/ 42 h 123"/>
              <a:gd name="T80" fmla="*/ 53 w 107"/>
              <a:gd name="T81" fmla="*/ 42 h 1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A81-B6E1-477D-B27B-9FCE60FD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Master Data Management Framework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9EA74-0418-4B6A-9FFD-34D86AFBC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07" y="776861"/>
            <a:ext cx="7218963" cy="56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25217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B484F-AC50-4BB4-BD5C-C0E86FA28E63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25088</TotalTime>
  <Words>308</Words>
  <Application>Microsoft Office PowerPoint</Application>
  <PresentationFormat>Widescreen</PresentationFormat>
  <Paragraphs>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Haradh Variable</vt:lpstr>
      <vt:lpstr>Helvetica Neue Light</vt:lpstr>
      <vt:lpstr>Lato Light</vt:lpstr>
      <vt:lpstr>Lucida Grande</vt:lpstr>
      <vt:lpstr>Trebuchet MS</vt:lpstr>
      <vt:lpstr>saudi aramco_template</vt:lpstr>
      <vt:lpstr>Role of Equipment Master Data for Successful Digital Twins</vt:lpstr>
      <vt:lpstr>Agenda</vt:lpstr>
      <vt:lpstr>Current Reality &amp; Challenges</vt:lpstr>
      <vt:lpstr>Current Reality &amp; Challenges</vt:lpstr>
      <vt:lpstr>Current Reality &amp; Challenges</vt:lpstr>
      <vt:lpstr>Common Equipment Data Issues</vt:lpstr>
      <vt:lpstr>Master Data Management Pyramid </vt:lpstr>
      <vt:lpstr>Master Data Management Framework </vt:lpstr>
      <vt:lpstr>Master Data Management Framework </vt:lpstr>
      <vt:lpstr>Master Data Management Journey </vt:lpstr>
      <vt:lpstr>Master Data Management Journey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Hashim, Mohammed H (CMS)</cp:lastModifiedBy>
  <cp:revision>285</cp:revision>
  <dcterms:created xsi:type="dcterms:W3CDTF">2020-10-14T04:37:03Z</dcterms:created>
  <dcterms:modified xsi:type="dcterms:W3CDTF">2023-10-16T00:16:22Z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37815aaf-7408-4215-9024-78fd196cf630_Enabled">
    <vt:lpwstr>True</vt:lpwstr>
  </property>
  <property fmtid="{D5CDD505-2E9C-101B-9397-08002B2CF9AE}" pid="9" name="MSIP_Label_37815aaf-7408-4215-9024-78fd196cf630_SiteId">
    <vt:lpwstr>5a1e0c10-68b1-4667-974b-f394ba989c51</vt:lpwstr>
  </property>
  <property fmtid="{D5CDD505-2E9C-101B-9397-08002B2CF9AE}" pid="10" name="MSIP_Label_37815aaf-7408-4215-9024-78fd196cf630_Owner">
    <vt:lpwstr>hashmh0m@aramco.com</vt:lpwstr>
  </property>
  <property fmtid="{D5CDD505-2E9C-101B-9397-08002B2CF9AE}" pid="11" name="MSIP_Label_37815aaf-7408-4215-9024-78fd196cf630_SetDate">
    <vt:lpwstr>2023-10-13T17:49:39.2000336Z</vt:lpwstr>
  </property>
  <property fmtid="{D5CDD505-2E9C-101B-9397-08002B2CF9AE}" pid="12" name="MSIP_Label_37815aaf-7408-4215-9024-78fd196cf630_Name">
    <vt:lpwstr>Public</vt:lpwstr>
  </property>
  <property fmtid="{D5CDD505-2E9C-101B-9397-08002B2CF9AE}" pid="13" name="MSIP_Label_37815aaf-7408-4215-9024-78fd196cf630_Application">
    <vt:lpwstr>Microsoft Azure Information Protection</vt:lpwstr>
  </property>
  <property fmtid="{D5CDD505-2E9C-101B-9397-08002B2CF9AE}" pid="14" name="MSIP_Label_37815aaf-7408-4215-9024-78fd196cf630_ActionId">
    <vt:lpwstr>df4f7c28-0b26-4951-9bfc-cc7a556d1c7b</vt:lpwstr>
  </property>
  <property fmtid="{D5CDD505-2E9C-101B-9397-08002B2CF9AE}" pid="15" name="MSIP_Label_37815aaf-7408-4215-9024-78fd196cf630_Extended_MSFT_Method">
    <vt:lpwstr>Manual</vt:lpwstr>
  </property>
  <property fmtid="{D5CDD505-2E9C-101B-9397-08002B2CF9AE}" pid="16" name="Sensitivity">
    <vt:lpwstr>Public</vt:lpwstr>
  </property>
</Properties>
</file>