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146847477" r:id="rId2"/>
    <p:sldId id="2146847465" r:id="rId3"/>
    <p:sldId id="2146847471" r:id="rId4"/>
    <p:sldId id="2146847469" r:id="rId5"/>
    <p:sldId id="2139122426" r:id="rId6"/>
    <p:sldId id="2146847475" r:id="rId7"/>
    <p:sldId id="2146847474" r:id="rId8"/>
    <p:sldId id="269" r:id="rId9"/>
    <p:sldId id="27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A34"/>
    <a:srgbClr val="3F9C35"/>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478A6-E6AA-412F-8C86-49D9594972E6}" v="10" dt="2023-10-05T07:42:21.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6197"/>
  </p:normalViewPr>
  <p:slideViewPr>
    <p:cSldViewPr snapToObjects="1" showGuides="1">
      <p:cViewPr varScale="1">
        <p:scale>
          <a:sx n="91" d="100"/>
          <a:sy n="91" d="100"/>
        </p:scale>
        <p:origin x="90" y="648"/>
      </p:cViewPr>
      <p:guideLst/>
    </p:cSldViewPr>
  </p:slideViewPr>
  <p:notesTextViewPr>
    <p:cViewPr>
      <p:scale>
        <a:sx n="1" d="1"/>
        <a:sy n="1" d="1"/>
      </p:scale>
      <p:origin x="0" y="0"/>
    </p:cViewPr>
  </p:notesTextViewPr>
  <p:notesViewPr>
    <p:cSldViewPr snapToObjects="1" showGuides="1">
      <p:cViewPr varScale="1">
        <p:scale>
          <a:sx n="92" d="100"/>
          <a:sy n="92" d="100"/>
        </p:scale>
        <p:origin x="26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09 October 2023</a:t>
            </a:fld>
            <a:endParaRPr lang="en-GB" sz="800" dirty="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09 October 2023</a:t>
            </a:fld>
            <a:endParaRPr lang="en-GB" sz="800" dirty="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We firmly believe that the digital transformation is key to safeguard energy supply in its current form while at the same time decarbonize and electrify the society.</a:t>
            </a:r>
          </a:p>
          <a:p>
            <a:endParaRPr lang="en-GB" dirty="0"/>
          </a:p>
          <a:p>
            <a:r>
              <a:rPr lang="en-GB" dirty="0"/>
              <a:t>We also expect that we are moving towards an energy system consisting of connected digital twins.</a:t>
            </a:r>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14982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Before going on - what exactly do we mean by digital twins?</a:t>
            </a:r>
          </a:p>
          <a:p>
            <a:endParaRPr lang="en-GB" i="1" dirty="0"/>
          </a:p>
          <a:p>
            <a:r>
              <a:rPr lang="en-GB" i="0" dirty="0"/>
              <a:t>Several organisations and companies have their own definitions and although we all use slightly different words, the meaning is pretty similar. We describe a digital twin as </a:t>
            </a:r>
            <a:r>
              <a:rPr lang="en-GB" sz="1200" i="0" dirty="0"/>
              <a:t>a virtual representation of a system or asset, that calculates system states and makes system information available, through integrated models and data, </a:t>
            </a:r>
            <a:r>
              <a:rPr lang="en-GB" sz="1200" i="0" u="sng" dirty="0"/>
              <a:t>with the purpose of providing decision support</a:t>
            </a:r>
            <a:r>
              <a:rPr lang="en-GB" sz="1200" i="0" dirty="0"/>
              <a:t>, over its lifecycle.</a:t>
            </a:r>
          </a:p>
          <a:p>
            <a:endParaRPr lang="en-GB" sz="1200" i="0" dirty="0"/>
          </a:p>
          <a:p>
            <a:r>
              <a:rPr lang="en-GB" sz="1200" i="0" dirty="0"/>
              <a:t>It is a question of transferring data like engineering or fabrication records, transactional data like work orders and notifications or live / streamed data from sensors or instruments from the physical installation, contextualizing the data through an asset information model to ensure that the right data is connected to the right equipment or system, apply analytics through computational models and convert the result into insights for decisions that can then be implemented through work processes and actions on the physical installation.</a:t>
            </a:r>
          </a:p>
          <a:p>
            <a:endParaRPr lang="en-GB" sz="1200" i="0" dirty="0"/>
          </a:p>
          <a:p>
            <a:endParaRPr lang="en-GB" sz="1200" i="0" dirty="0"/>
          </a:p>
          <a:p>
            <a:endParaRPr lang="en-GB" sz="1200" i="1" dirty="0"/>
          </a:p>
          <a:p>
            <a:endParaRPr lang="en-GB" i="0" dirty="0"/>
          </a:p>
          <a:p>
            <a:pPr marL="0" indent="0">
              <a:lnSpc>
                <a:spcPct val="90000"/>
              </a:lnSpc>
              <a:buFontTx/>
              <a:buNone/>
            </a:pPr>
            <a:r>
              <a:rPr lang="en-GB" sz="1200" dirty="0"/>
              <a:t>Control systems, algorithms and embedded systems that are an integral part of the asset are not considered a DT but rather a cyber-physical system. In cyber-physical systems, physical and software components are deeply intertwined and interact with each other to enhance the functionality, performance, safety, etc. of the system. There are two reasons for making this distinction: </a:t>
            </a:r>
          </a:p>
          <a:p>
            <a:pPr marL="171450" indent="-171450">
              <a:lnSpc>
                <a:spcPct val="90000"/>
              </a:lnSpc>
              <a:buFont typeface="Arial" panose="020B0604020202020204" pitchFamily="34" charset="0"/>
              <a:buChar char="•"/>
            </a:pPr>
            <a:r>
              <a:rPr lang="en-GB" sz="1200" dirty="0"/>
              <a:t> The consequence of a failure in a cyber-physical system is typically higher than a failure in a digital twin, hence a different level of assurance is required. </a:t>
            </a:r>
          </a:p>
          <a:p>
            <a:pPr marL="171450" indent="-171450">
              <a:lnSpc>
                <a:spcPct val="90000"/>
              </a:lnSpc>
              <a:buFont typeface="Arial" panose="020B0604020202020204" pitchFamily="34" charset="0"/>
              <a:buChar char="•"/>
            </a:pPr>
            <a:r>
              <a:rPr lang="en-GB" sz="1200" dirty="0"/>
              <a:t>A cyber-physical system will typically be subject to the standards and regulation imposed on the asset that it is installed in. </a:t>
            </a:r>
          </a:p>
          <a:p>
            <a:pPr marL="0" indent="0">
              <a:lnSpc>
                <a:spcPct val="90000"/>
              </a:lnSpc>
              <a:buFont typeface="Arial" panose="020B0604020202020204" pitchFamily="34" charset="0"/>
              <a:buNone/>
            </a:pPr>
            <a:r>
              <a:rPr lang="en-GB" sz="1200" dirty="0"/>
              <a:t>A computation model from a cyber-physical system or control systems may be mirrored in a DT, for instance in a system-of-systems model, to replicate the response of the system. Also, there could be embedded systems on the physical asset that are required for the DT, for instance to provide the required sampling rate from instrumentation.</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331846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The definition on the previous slide is still a bit wide and to better be able to define the use of the digital twin we have defined 5 areas of capability CLICK</a:t>
            </a:r>
          </a:p>
          <a:p>
            <a:endParaRPr lang="en-GB" dirty="0"/>
          </a:p>
          <a:p>
            <a:r>
              <a:rPr lang="en-GB" dirty="0"/>
              <a:t>Descriptive</a:t>
            </a:r>
          </a:p>
          <a:p>
            <a:r>
              <a:rPr lang="en-GB" dirty="0"/>
              <a:t>The current state is described and visualised. This could for example be a 3D model</a:t>
            </a:r>
          </a:p>
          <a:p>
            <a:endParaRPr lang="en-GB" dirty="0"/>
          </a:p>
          <a:p>
            <a:r>
              <a:rPr lang="en-GB" dirty="0"/>
              <a:t>Diagnostic</a:t>
            </a:r>
          </a:p>
          <a:p>
            <a:r>
              <a:rPr lang="en-GB" dirty="0"/>
              <a:t>By adding sensor information to the descriptive model decisions about current state or condition can be made</a:t>
            </a:r>
          </a:p>
          <a:p>
            <a:endParaRPr lang="en-GB" dirty="0"/>
          </a:p>
          <a:p>
            <a:r>
              <a:rPr lang="en-GB" dirty="0"/>
              <a:t>Predictive</a:t>
            </a:r>
          </a:p>
          <a:p>
            <a:r>
              <a:rPr lang="en-GB" dirty="0"/>
              <a:t>By adding intelligence and analytics to the diagnostic model one can start to predict future states like remaining useful life</a:t>
            </a:r>
          </a:p>
          <a:p>
            <a:endParaRPr lang="en-GB" dirty="0"/>
          </a:p>
          <a:p>
            <a:r>
              <a:rPr lang="en-GB" dirty="0"/>
              <a:t>Prescriptive</a:t>
            </a:r>
          </a:p>
          <a:p>
            <a:r>
              <a:rPr lang="en-GB" dirty="0"/>
              <a:t>Adding more advanced intelligence, the digital twin will be able to provide recommended actions based on the actual condition, like for example replacing a part within a certain timeframe</a:t>
            </a:r>
          </a:p>
          <a:p>
            <a:endParaRPr lang="en-GB" dirty="0"/>
          </a:p>
          <a:p>
            <a:r>
              <a:rPr lang="en-GB" dirty="0"/>
              <a:t>Automated</a:t>
            </a:r>
          </a:p>
          <a:p>
            <a:r>
              <a:rPr lang="en-GB" dirty="0"/>
              <a:t>And ultimately by connecting the digital twin to the administrative or process system, the digital twin could generate actions automatically – i.e. closing the control loop. At this level the digital twin will start to have functionality like a control system and care should be taken when specifying requirements to ensure that safety levels are maintained.</a:t>
            </a:r>
          </a:p>
          <a:p>
            <a:endParaRPr lang="en-GB" dirty="0"/>
          </a:p>
          <a:p>
            <a:r>
              <a:rPr lang="en-GB" dirty="0"/>
              <a:t>CLICK</a:t>
            </a:r>
          </a:p>
          <a:p>
            <a:endParaRPr lang="en-GB" dirty="0"/>
          </a:p>
          <a:p>
            <a:r>
              <a:rPr lang="en-GB" dirty="0"/>
              <a:t>The other dimension is area of application. A digital twin could a address one or several components, a system, or a complete set of systems making up a complete asset or facility, and ultimately addressing an entire enterprise consisting of several assets.</a:t>
            </a:r>
          </a:p>
          <a:p>
            <a:endParaRPr lang="en-GB" dirty="0"/>
          </a:p>
          <a:p>
            <a:r>
              <a:rPr lang="en-GB" dirty="0"/>
              <a:t>CLICK</a:t>
            </a:r>
          </a:p>
          <a:p>
            <a:r>
              <a:rPr lang="en-GB" dirty="0"/>
              <a:t>Perhaps needless to say, the higher the capability and the broader the areas of application the more complex the digital twin will get.</a:t>
            </a:r>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243434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indent="0" algn="just" hangingPunct="0"/>
            <a:r>
              <a:rPr lang="en-GB" sz="1200" b="1" kern="0">
                <a:effectLst/>
                <a:latin typeface="+mn-lt"/>
                <a:ea typeface="Times New Roman" panose="02020603050405020304" pitchFamily="18" charset="0"/>
              </a:rPr>
              <a:t>A complementary source of information</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An important part of the assurance process is to understand how the digital twin is used and to thereby establish the right level of assurance measures. The higher the criticality of the digital twin, the stricter measures are needed with respect to data quality and algorithm performance. On the other hand, it is important to find the right balance not to implement too stringent assurance requirements for less critical applications. </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DNV’s experience is that currently digital twins are primarily used as complementary source of information supporting a decision-making process rather than being used as the only source of information. Using digital twins for more advanced / autonomous use-cases will require a more stringent approach to data quality, algorithm performance and software cording, in line with how industrial control and automation systems are managed.</a:t>
            </a:r>
            <a:endParaRPr lang="en-GB" sz="1200" kern="700">
              <a:effectLst/>
              <a:latin typeface="+mn-lt"/>
              <a:ea typeface="Times New Roman" panose="02020603050405020304" pitchFamily="18" charset="0"/>
            </a:endParaRPr>
          </a:p>
          <a:p>
            <a:pPr indent="226695" algn="just" hangingPunct="0"/>
            <a:endParaRPr lang="en-GB" sz="1200" b="1" kern="0">
              <a:effectLst/>
              <a:latin typeface="+mn-lt"/>
              <a:ea typeface="Times New Roman" panose="02020603050405020304" pitchFamily="18" charset="0"/>
            </a:endParaRPr>
          </a:p>
          <a:p>
            <a:pPr indent="0" algn="just" hangingPunct="0"/>
            <a:r>
              <a:rPr lang="en-GB" sz="1200" b="1" kern="0">
                <a:effectLst/>
                <a:latin typeface="+mn-lt"/>
                <a:ea typeface="Times New Roman" panose="02020603050405020304" pitchFamily="18" charset="0"/>
              </a:rPr>
              <a:t>Getting the foundation right</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As mentioned previously digital twins range from descriptive where data and information is collected and displayed like a 3D model or a dashboard, via predictive and prescriptive where data and algorithms are added to the digital twin to enable predictions about aspects like future states and remaining life, to automated where the digital twin will act based on the data information it is receiving and processing. Most digital twins that we have come across are descriptive in their nature. And we note the significant efforts that are needed to build a robust foundation linking data and information from different sources into the digital twin. It can be easy to underestimate the sometimes not very visible effort that is needed to build a strong foundation. NV’s experience is that it is not feasible to create a highly advanced digital twin without a proper foundation with structured and contextualized data. Building that foundation takes time and effort.</a:t>
            </a:r>
            <a:br>
              <a:rPr lang="en-GB" sz="1200" kern="0">
                <a:effectLst/>
                <a:latin typeface="+mn-lt"/>
                <a:ea typeface="Times New Roman" panose="02020603050405020304" pitchFamily="18" charset="0"/>
              </a:rPr>
            </a:br>
            <a:endParaRPr lang="en-GB" sz="1200" b="0" kern="700">
              <a:effectLst/>
              <a:latin typeface="+mn-lt"/>
              <a:ea typeface="Times New Roman" panose="02020603050405020304" pitchFamily="18" charset="0"/>
            </a:endParaRPr>
          </a:p>
          <a:p>
            <a:pPr indent="0" algn="l" hangingPunct="0"/>
            <a:r>
              <a:rPr lang="en-GB" sz="1200" b="1" kern="700">
                <a:effectLst/>
                <a:latin typeface="+mn-lt"/>
                <a:ea typeface="Times New Roman" panose="02020603050405020304" pitchFamily="18" charset="0"/>
              </a:rPr>
              <a:t>M</a:t>
            </a:r>
            <a:r>
              <a:rPr lang="en-GB" sz="1200" b="1" kern="0">
                <a:effectLst/>
                <a:latin typeface="+mn-lt"/>
                <a:ea typeface="Times New Roman" panose="02020603050405020304" pitchFamily="18" charset="0"/>
              </a:rPr>
              <a:t>achine learning</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In addition to the assurance tasks that DNV have undertaken, we have also conducted a large survey on behalf of the Norwegian Research Council on the state and potential of machine learning in the offshore oil and gas industry. Machine learning has significant potential especially for reduced </a:t>
            </a:r>
            <a:r>
              <a:rPr lang="en-GB" sz="1200" kern="0" dirty="0">
                <a:effectLst/>
                <a:latin typeface="+mn-lt"/>
                <a:ea typeface="Times New Roman" panose="02020603050405020304" pitchFamily="18" charset="0"/>
              </a:rPr>
              <a:t>GHG, reduced well delivery time, reduced OPEX and accelerated production</a:t>
            </a:r>
            <a:r>
              <a:rPr lang="en-GB" sz="1200" kern="0">
                <a:effectLst/>
                <a:latin typeface="+mn-lt"/>
                <a:ea typeface="Times New Roman" panose="02020603050405020304" pitchFamily="18" charset="0"/>
              </a:rPr>
              <a:t>. However, it is early days and significant efforts are needed to scale up the activity. Of all machine learning initiatives only 10% were implemented and operational. The remaining where either conceptual or pilot stage. DNV’s reflection is machine learning </a:t>
            </a:r>
            <a:r>
              <a:rPr lang="en-GB" sz="1200" kern="0" dirty="0">
                <a:effectLst/>
                <a:latin typeface="+mn-lt"/>
                <a:ea typeface="Times New Roman" panose="02020603050405020304" pitchFamily="18" charset="0"/>
              </a:rPr>
              <a:t>is transformative and requires digital leadership, full exploitation of the data, and new process and skills. Machine learning pilots will not bring sustainable change and value unless scaled and broadly </a:t>
            </a:r>
            <a:r>
              <a:rPr lang="en-GB" sz="1200" kern="0">
                <a:effectLst/>
                <a:latin typeface="+mn-lt"/>
                <a:ea typeface="Times New Roman" panose="02020603050405020304" pitchFamily="18" charset="0"/>
              </a:rPr>
              <a:t>adopted.</a:t>
            </a:r>
            <a:endParaRPr lang="en-GB" sz="1200" kern="700">
              <a:effectLst/>
              <a:latin typeface="+mn-lt"/>
              <a:ea typeface="Times New Roman" panose="02020603050405020304" pitchFamily="18" charset="0"/>
            </a:endParaRPr>
          </a:p>
          <a:p>
            <a:pPr indent="226695" algn="just" hangingPunct="0"/>
            <a:r>
              <a:rPr lang="en-GB" sz="1200" kern="0">
                <a:effectLst/>
                <a:latin typeface="+mn-lt"/>
                <a:ea typeface="Times New Roman" panose="02020603050405020304" pitchFamily="18" charset="0"/>
              </a:rPr>
              <a:t> </a:t>
            </a:r>
            <a:endParaRPr lang="en-GB" sz="1200" b="0" kern="700">
              <a:effectLst/>
              <a:latin typeface="+mn-lt"/>
              <a:ea typeface="Times New Roman" panose="02020603050405020304" pitchFamily="18" charset="0"/>
            </a:endParaRPr>
          </a:p>
          <a:p>
            <a:pPr indent="0" algn="just" hangingPunct="0"/>
            <a:r>
              <a:rPr lang="en-GB" sz="1200" b="1" kern="0">
                <a:effectLst/>
                <a:latin typeface="+mn-lt"/>
                <a:ea typeface="Times New Roman" panose="02020603050405020304" pitchFamily="18" charset="0"/>
              </a:rPr>
              <a:t>Condition based maintenance (CBM)</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The </a:t>
            </a:r>
            <a:r>
              <a:rPr lang="en-GB" sz="1200" kern="0" dirty="0">
                <a:effectLst/>
                <a:latin typeface="+mn-lt"/>
                <a:ea typeface="Times New Roman" panose="02020603050405020304" pitchFamily="18" charset="0"/>
              </a:rPr>
              <a:t>basic principle for CBM is to identify degradation as function of time, give early detection, and take remedial actions, i.e., planning and process changes, to avoid plant shutdown and costly repair. Currently 30% of maintenance is condition-based. By using by utilizing sensors, models and statistical data in combination and apply machine learning it should be possible to move from ca. 30% to 60% </a:t>
            </a:r>
            <a:r>
              <a:rPr lang="en-GB" sz="1200" kern="0">
                <a:effectLst/>
                <a:latin typeface="+mn-lt"/>
                <a:ea typeface="Times New Roman" panose="02020603050405020304" pitchFamily="18" charset="0"/>
              </a:rPr>
              <a:t>CBM.</a:t>
            </a:r>
            <a:r>
              <a:rPr lang="en-GB" sz="1200" kern="700">
                <a:effectLst/>
                <a:latin typeface="+mn-lt"/>
                <a:ea typeface="Times New Roman" panose="02020603050405020304" pitchFamily="18" charset="0"/>
              </a:rPr>
              <a:t> </a:t>
            </a:r>
            <a:r>
              <a:rPr lang="en-GB" sz="1200" kern="0">
                <a:effectLst/>
                <a:latin typeface="+mn-lt"/>
                <a:ea typeface="Times New Roman" panose="02020603050405020304" pitchFamily="18" charset="0"/>
              </a:rPr>
              <a:t>DNV’s </a:t>
            </a:r>
            <a:r>
              <a:rPr lang="en-GB" sz="1200" kern="0" dirty="0">
                <a:effectLst/>
                <a:latin typeface="+mn-lt"/>
                <a:ea typeface="Times New Roman" panose="02020603050405020304" pitchFamily="18" charset="0"/>
              </a:rPr>
              <a:t>reflection is that current speed of development on advanced digital technologies like sensors, advanced data analytics and machine learning will increase the uptake of CBM significantly thereby reducing operating costs. We expect that analysis of maintenance records combined with machine learning solutions that can identify slow moving trends over long time periods can be very powerful decision support tools. However, CBM will not “heal” the equipment and repair needs to be done also in the future. There may also be contractual aspects like warranties etc that can limit the uptake of </a:t>
            </a:r>
            <a:r>
              <a:rPr lang="en-GB" sz="1200" kern="0">
                <a:effectLst/>
                <a:latin typeface="+mn-lt"/>
                <a:ea typeface="Times New Roman" panose="02020603050405020304" pitchFamily="18" charset="0"/>
              </a:rPr>
              <a:t>CBM.</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pPr indent="0" algn="just" hangingPunct="0"/>
            <a:r>
              <a:rPr lang="en-GB" sz="1200" b="1" kern="0">
                <a:effectLst/>
                <a:latin typeface="+mn-lt"/>
                <a:ea typeface="Times New Roman" panose="02020603050405020304" pitchFamily="18" charset="0"/>
              </a:rPr>
              <a:t>Data will be used in new ways</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With </a:t>
            </a:r>
            <a:r>
              <a:rPr lang="en-GB" sz="1200" kern="0" dirty="0">
                <a:effectLst/>
                <a:latin typeface="+mn-lt"/>
                <a:ea typeface="Times New Roman" panose="02020603050405020304" pitchFamily="18" charset="0"/>
              </a:rPr>
              <a:t>increased use of digital twins comes a need to rethink how data quality is managed. Traditionally data has been created for a specific purpose with data quality metrics established for that particular use case.  In digital twins used for diagnostic, predictive and prescriptive purposes, data will be consumed from several different sources with different requirements to data quality aspects like timeliness, accuracy, completeness, etc. When merging the data from these different sources one must ensure that the quality of the data is suitable for the new application / use case</a:t>
            </a:r>
            <a:r>
              <a:rPr lang="en-GB" sz="1200" kern="0">
                <a:effectLst/>
                <a:latin typeface="+mn-lt"/>
                <a:ea typeface="Times New Roman" panose="02020603050405020304" pitchFamily="18" charset="0"/>
              </a:rPr>
              <a:t>. Our recommendation is that requirements to data quality is clearly defined and addressed when specifying the different use cases and functions of a digital twin recognizing that the data that will be consumed comes from different sources with different intended use and related requirements.</a:t>
            </a:r>
            <a:endParaRPr lang="en-GB" sz="1200" kern="700">
              <a:effectLst/>
              <a:latin typeface="+mn-lt"/>
              <a:ea typeface="Times New Roman" panose="02020603050405020304" pitchFamily="18" charset="0"/>
            </a:endParaRPr>
          </a:p>
          <a:p>
            <a:pPr indent="228600" algn="just"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pPr indent="0" algn="l" hangingPunct="0"/>
            <a:r>
              <a:rPr lang="en-GB" sz="1200" b="1" kern="0">
                <a:effectLst/>
                <a:latin typeface="+mn-lt"/>
                <a:ea typeface="Times New Roman" panose="02020603050405020304" pitchFamily="18" charset="0"/>
              </a:rPr>
              <a:t>Integration into work processes</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From </a:t>
            </a:r>
            <a:r>
              <a:rPr lang="en-GB" sz="1200" kern="0" dirty="0">
                <a:effectLst/>
                <a:latin typeface="+mn-lt"/>
                <a:ea typeface="Times New Roman" panose="02020603050405020304" pitchFamily="18" charset="0"/>
              </a:rPr>
              <a:t>own observations and in dialogue with other organisations we see that keeping a digital twin sharp and valid over time is a key challenge. Often development and application digital twins are initiated by an enthusiastic team with a passion and interest in new solutions. However, unless the digital twin is identified and managed as a key system, integrated in existing work process, subjected to a management of changes process, and continuously updated to accurately represent the physical asset at any one time, the digital twin tends not to be used after a couple of years</a:t>
            </a:r>
            <a:r>
              <a:rPr lang="en-GB" sz="1200" kern="0">
                <a:effectLst/>
                <a:latin typeface="+mn-lt"/>
                <a:ea typeface="Times New Roman" panose="02020603050405020304" pitchFamily="18" charset="0"/>
              </a:rPr>
              <a:t>. DNV recommends that considerations on how digital twins shall be managed to remain valid over time is addressed early in the development process to ensure that they stay sharp and create sustainable value. Failure to do so will most likely result in a situation where the digital twin tends </a:t>
            </a:r>
            <a:r>
              <a:rPr lang="en-GB" sz="1200" kern="0" dirty="0">
                <a:effectLst/>
                <a:latin typeface="+mn-lt"/>
                <a:ea typeface="Times New Roman" panose="02020603050405020304" pitchFamily="18" charset="0"/>
              </a:rPr>
              <a:t>not to be used after a couple of </a:t>
            </a:r>
            <a:r>
              <a:rPr lang="en-GB" sz="1200" kern="0">
                <a:effectLst/>
                <a:latin typeface="+mn-lt"/>
                <a:ea typeface="Times New Roman" panose="02020603050405020304" pitchFamily="18" charset="0"/>
              </a:rPr>
              <a:t>years.</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 </a:t>
            </a:r>
            <a:endParaRPr lang="en-GB" sz="1200" b="0" kern="700">
              <a:effectLst/>
              <a:latin typeface="+mn-lt"/>
              <a:ea typeface="Times New Roman" panose="02020603050405020304" pitchFamily="18" charset="0"/>
            </a:endParaRPr>
          </a:p>
          <a:p>
            <a:pPr indent="0" algn="l" hangingPunct="0"/>
            <a:r>
              <a:rPr lang="en-GB" sz="1200" b="1" kern="0">
                <a:effectLst/>
                <a:latin typeface="+mn-lt"/>
                <a:ea typeface="Times New Roman" panose="02020603050405020304" pitchFamily="18" charset="0"/>
              </a:rPr>
              <a:t>Digital architecture</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The </a:t>
            </a:r>
            <a:r>
              <a:rPr lang="en-GB" sz="1200" kern="0" dirty="0">
                <a:effectLst/>
                <a:latin typeface="+mn-lt"/>
                <a:ea typeface="Times New Roman" panose="02020603050405020304" pitchFamily="18" charset="0"/>
              </a:rPr>
              <a:t>ongoing data liberation drive is enabled by a new digital architecture that we see with many of our clients.  Where data and information traditionally has been locked in silos and end-to-end solutions from every sensor, via analytics to dashboards and presentation of results has been provided for different types of equipment and systems, we now see a growing use of a data contextualisation layer / data platform at the centre of the architecture enabling a much more dynamic consumption of data for different use cases and functional elements. DNV’s reflection is that moving toward an architecture where data can easily be consumed by the different functional elements of a digital twin is key to succeeding with implementing digital twins. Lock-in of data should be avoided and care must be taken when reviewing terms and conditions for different applications and source systems to ensure that data can be shared as </a:t>
            </a:r>
            <a:r>
              <a:rPr lang="en-GB" sz="1200" kern="0">
                <a:effectLst/>
                <a:latin typeface="+mn-lt"/>
                <a:ea typeface="Times New Roman" panose="02020603050405020304" pitchFamily="18" charset="0"/>
              </a:rPr>
              <a:t>needed.</a:t>
            </a:r>
            <a:endParaRPr lang="en-GB" sz="1200" kern="700">
              <a:effectLst/>
              <a:latin typeface="+mn-lt"/>
              <a:ea typeface="Times New Roman" panose="02020603050405020304" pitchFamily="18" charset="0"/>
            </a:endParaRPr>
          </a:p>
          <a:p>
            <a:pPr indent="226695" algn="just"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pPr indent="0" algn="l" hangingPunct="0"/>
            <a:r>
              <a:rPr lang="en-GB" sz="1200" b="1" kern="0">
                <a:effectLst/>
                <a:latin typeface="+mn-lt"/>
                <a:ea typeface="Times New Roman" panose="02020603050405020304" pitchFamily="18" charset="0"/>
              </a:rPr>
              <a:t>Emerging information models</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The </a:t>
            </a:r>
            <a:r>
              <a:rPr lang="en-GB" sz="1200" kern="0" dirty="0">
                <a:effectLst/>
                <a:latin typeface="+mn-lt"/>
                <a:ea typeface="Times New Roman" panose="02020603050405020304" pitchFamily="18" charset="0"/>
              </a:rPr>
              <a:t>asset information model is the backbone of a digital twin. A challenge for the industry is the recreation of digital information models at every stage that information changes hands, typically between subcontractors and main contractor and from the project execution phase to operations. The recreation of digital information models causes inefficiencies and increases the risk of entering incorrect data. One initiative trying to establish a sustainable solution is the READI Joint Industry Project. The objective of READI is to shape the future of digital requirements and information flow in the oil and gas value chain. The idea is to create a solution that will enable computers to read and perform automatic reasoning on requirements to validate consistency and verify engineering and operational data with accuracy at minimal cost and time expenditure from concept definition to decommissioning. The solutions from READI are explored by leading operators and contractors. DNV’s reflection is that we are moving from documents to digital representation of asset information enabled by machine readable and reasonable standards and technology. We expect to see increased technology development and uptake of new solutions in the near </a:t>
            </a:r>
            <a:r>
              <a:rPr lang="en-GB" sz="1200" kern="0">
                <a:effectLst/>
                <a:latin typeface="+mn-lt"/>
                <a:ea typeface="Times New Roman" panose="02020603050405020304" pitchFamily="18" charset="0"/>
              </a:rPr>
              <a:t>future.</a:t>
            </a:r>
            <a:endParaRPr lang="en-GB" sz="1200" kern="700">
              <a:effectLst/>
              <a:latin typeface="+mn-lt"/>
              <a:ea typeface="Times New Roman" panose="02020603050405020304" pitchFamily="18" charset="0"/>
            </a:endParaRPr>
          </a:p>
          <a:p>
            <a:pPr indent="228600" algn="just"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pPr indent="0" algn="just" hangingPunct="0"/>
            <a:r>
              <a:rPr lang="en-GB" sz="1200" b="1" kern="0">
                <a:effectLst/>
                <a:latin typeface="+mn-lt"/>
                <a:ea typeface="Times New Roman" panose="02020603050405020304" pitchFamily="18" charset="0"/>
              </a:rPr>
              <a:t>Upcoming regulations</a:t>
            </a:r>
            <a:endParaRPr lang="en-GB" sz="1200" kern="700">
              <a:effectLst/>
              <a:latin typeface="+mn-lt"/>
              <a:ea typeface="Times New Roman" panose="02020603050405020304" pitchFamily="18" charset="0"/>
            </a:endParaRPr>
          </a:p>
          <a:p>
            <a:pPr indent="0" algn="l" hangingPunct="0"/>
            <a:r>
              <a:rPr lang="en-GB" sz="1200" kern="0">
                <a:effectLst/>
                <a:latin typeface="+mn-lt"/>
                <a:ea typeface="Times New Roman" panose="02020603050405020304" pitchFamily="18" charset="0"/>
              </a:rPr>
              <a:t>The </a:t>
            </a:r>
            <a:r>
              <a:rPr lang="en-GB" sz="1200" kern="0" dirty="0">
                <a:effectLst/>
                <a:latin typeface="+mn-lt"/>
                <a:ea typeface="Times New Roman" panose="02020603050405020304" pitchFamily="18" charset="0"/>
              </a:rPr>
              <a:t>European Union is working on new regulations related to artificial intelligence (AI) that most likely will have an impact on digital twins for the energy sector. The new regulations are expected to come in to force in 2023 with a grace period towards 2025 for full implementation. The draft regulations apply to high-risk AI and coverer both embedded AI in products and stand-alone AI products and services​. Management and operation of critical infrastructure is defined as high-risk applications. The definition of AI is relatively broad in the upcoming regulations “artificial intelligence systems mean software that is developed to generate outputs such as content, predictions, recommendations, or decisions​”. Applications currently include machine learning​ and logic- and knowledge-based​ statistical​ methods. The draft regulation further states that </a:t>
            </a:r>
            <a:r>
              <a:rPr lang="en-GB" sz="1200" kern="700" dirty="0">
                <a:effectLst/>
                <a:latin typeface="+mn-lt"/>
                <a:ea typeface="Times New Roman" panose="02020603050405020304" pitchFamily="18" charset="0"/>
              </a:rPr>
              <a:t>both the designer and the user of high-risk AI systems will have to comply with the AI </a:t>
            </a:r>
            <a:r>
              <a:rPr lang="en-GB" sz="1200" kern="700">
                <a:effectLst/>
                <a:latin typeface="+mn-lt"/>
                <a:ea typeface="Times New Roman" panose="02020603050405020304" pitchFamily="18" charset="0"/>
              </a:rPr>
              <a:t>Act. Given </a:t>
            </a:r>
            <a:r>
              <a:rPr lang="en-GB" sz="1200" kern="700" dirty="0">
                <a:effectLst/>
                <a:latin typeface="+mn-lt"/>
                <a:ea typeface="Times New Roman" panose="02020603050405020304" pitchFamily="18" charset="0"/>
              </a:rPr>
              <a:t>the broad definition of AI and the definition of management and operation of critical infrastructure as a high-risk application, DNV’s reflection is that several digital twins used in the oil, gas and energy sector will have to comply with the EU AI </a:t>
            </a:r>
            <a:r>
              <a:rPr lang="en-GB" sz="1200" kern="700">
                <a:effectLst/>
                <a:latin typeface="+mn-lt"/>
                <a:ea typeface="Times New Roman" panose="02020603050405020304" pitchFamily="18" charset="0"/>
              </a:rPr>
              <a:t>Act.</a:t>
            </a:r>
          </a:p>
          <a:p>
            <a:pPr indent="226695" algn="just"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pPr indent="0" algn="just" hangingPunct="0"/>
            <a:r>
              <a:rPr lang="en-GB" sz="1200" b="1" kern="0">
                <a:effectLst/>
                <a:latin typeface="+mn-lt"/>
                <a:ea typeface="Times New Roman" panose="02020603050405020304" pitchFamily="18" charset="0"/>
              </a:rPr>
              <a:t>Growing awareness of cyber security</a:t>
            </a:r>
            <a:endParaRPr lang="en-GB" sz="1200" kern="700">
              <a:effectLst/>
              <a:latin typeface="+mn-lt"/>
              <a:ea typeface="Times New Roman" panose="02020603050405020304" pitchFamily="18" charset="0"/>
            </a:endParaRPr>
          </a:p>
          <a:p>
            <a:pPr indent="0" algn="just" hangingPunct="0"/>
            <a:r>
              <a:rPr lang="en-GB" sz="1200" kern="0">
                <a:effectLst/>
                <a:latin typeface="+mn-lt"/>
                <a:ea typeface="Times New Roman" panose="02020603050405020304" pitchFamily="18" charset="0"/>
              </a:rPr>
              <a:t>Digital </a:t>
            </a:r>
            <a:r>
              <a:rPr lang="en-GB" sz="1200" kern="0" dirty="0">
                <a:effectLst/>
                <a:latin typeface="+mn-lt"/>
                <a:ea typeface="Times New Roman" panose="02020603050405020304" pitchFamily="18" charset="0"/>
              </a:rPr>
              <a:t>transformation can increase efficiency and generate new and increased value. But increased digitalization introduces new risks.  The more digital an organization gets the higher the exposure to cyber security attacks</a:t>
            </a:r>
            <a:r>
              <a:rPr lang="en-GB" sz="1200" kern="0">
                <a:effectLst/>
                <a:latin typeface="+mn-lt"/>
                <a:ea typeface="Times New Roman" panose="02020603050405020304" pitchFamily="18" charset="0"/>
              </a:rPr>
              <a:t>. </a:t>
            </a:r>
            <a:r>
              <a:rPr lang="en-GB" sz="1200" kern="700">
                <a:effectLst/>
                <a:latin typeface="+mn-lt"/>
                <a:ea typeface="Times New Roman" panose="02020603050405020304" pitchFamily="18" charset="0"/>
              </a:rPr>
              <a:t>Energy is one of the top three industries reporting cyber-attacks </a:t>
            </a:r>
            <a:r>
              <a:rPr lang="en-GB" sz="1200" kern="0">
                <a:effectLst/>
                <a:latin typeface="+mn-lt"/>
                <a:ea typeface="Times New Roman" panose="02020603050405020304" pitchFamily="18" charset="0"/>
              </a:rPr>
              <a:t>[8]</a:t>
            </a:r>
            <a:r>
              <a:rPr lang="en-GB" sz="1200" kern="700">
                <a:effectLst/>
                <a:latin typeface="+mn-lt"/>
                <a:ea typeface="Times New Roman" panose="02020603050405020304" pitchFamily="18" charset="0"/>
              </a:rPr>
              <a:t> and it faces specific challenges. While all industries must prevent hackers from stealing sensitive data from their information technology (IT) environments, energy businesses also need to manage the threat to their operational technologies (OT) – the computing and communication systems they use to manage, monitor, and control industrial operations. As OT systems have been operated in siloed environments and hence been more protected, organizations have understandably prioritized cyber upgrades to their IT system. DNV estimates that there is a gulf in maturity of approximately 15 years on cyber security in OT systems versus IT systems. In a recent survey among executives in the energy sector 85% state that an attack leading to operational shutdownes are likely in the next two years. 85%! </a:t>
            </a:r>
            <a:r>
              <a:rPr lang="en-GB" sz="1200" kern="0">
                <a:effectLst/>
                <a:latin typeface="+mn-lt"/>
                <a:ea typeface="Times New Roman" panose="02020603050405020304" pitchFamily="18" charset="0"/>
              </a:rPr>
              <a:t>DNV’s recommendation is the cyber security is addressed at all levels of digital twin solutions from the functional element via the data platform to the source systems and OT solutions. Cyber security should not be handled as “something IT will fix”.</a:t>
            </a:r>
            <a:endParaRPr lang="en-GB" sz="1200" kern="700">
              <a:effectLst/>
              <a:latin typeface="+mn-lt"/>
              <a:ea typeface="Times New Roman" panose="02020603050405020304" pitchFamily="18" charset="0"/>
            </a:endParaRPr>
          </a:p>
          <a:p>
            <a:pPr indent="226695" algn="just" hangingPunct="0"/>
            <a:r>
              <a:rPr lang="en-GB" sz="1200" kern="0">
                <a:effectLst/>
                <a:latin typeface="+mn-lt"/>
                <a:ea typeface="Times New Roman" panose="02020603050405020304" pitchFamily="18" charset="0"/>
              </a:rPr>
              <a:t> </a:t>
            </a:r>
            <a:endParaRPr lang="en-GB" sz="1200" kern="700">
              <a:effectLst/>
              <a:latin typeface="+mn-l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163336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The definition on the previous slide is still a bit wide and to better be able to define the use of the digital twin we have defined 5 areas of capability CLICK</a:t>
            </a:r>
          </a:p>
          <a:p>
            <a:endParaRPr lang="en-GB" dirty="0"/>
          </a:p>
          <a:p>
            <a:r>
              <a:rPr lang="en-GB" dirty="0"/>
              <a:t>Descriptive</a:t>
            </a:r>
          </a:p>
          <a:p>
            <a:r>
              <a:rPr lang="en-GB" dirty="0"/>
              <a:t>The current state is described and visualised. This could for example be a 3D model</a:t>
            </a:r>
          </a:p>
          <a:p>
            <a:endParaRPr lang="en-GB" dirty="0"/>
          </a:p>
          <a:p>
            <a:r>
              <a:rPr lang="en-GB" dirty="0"/>
              <a:t>Diagnostic</a:t>
            </a:r>
          </a:p>
          <a:p>
            <a:r>
              <a:rPr lang="en-GB" dirty="0"/>
              <a:t>By adding sensor information to the descriptive model decisions about current state or condition can be made</a:t>
            </a:r>
          </a:p>
          <a:p>
            <a:endParaRPr lang="en-GB" dirty="0"/>
          </a:p>
          <a:p>
            <a:r>
              <a:rPr lang="en-GB" dirty="0"/>
              <a:t>Predictive</a:t>
            </a:r>
          </a:p>
          <a:p>
            <a:r>
              <a:rPr lang="en-GB" dirty="0"/>
              <a:t>By adding intelligence and analytics to the diagnostic model one can start to predict future states like remaining useful life</a:t>
            </a:r>
          </a:p>
          <a:p>
            <a:endParaRPr lang="en-GB" dirty="0"/>
          </a:p>
          <a:p>
            <a:r>
              <a:rPr lang="en-GB" dirty="0"/>
              <a:t>Prescriptive</a:t>
            </a:r>
          </a:p>
          <a:p>
            <a:r>
              <a:rPr lang="en-GB" dirty="0"/>
              <a:t>Adding more advanced intelligence, the digital twin will be able to provide recommended actions based on the actual condition, like for example replacing a part within a certain timeframe</a:t>
            </a:r>
          </a:p>
          <a:p>
            <a:endParaRPr lang="en-GB" dirty="0"/>
          </a:p>
          <a:p>
            <a:r>
              <a:rPr lang="en-GB" dirty="0"/>
              <a:t>Automated</a:t>
            </a:r>
          </a:p>
          <a:p>
            <a:r>
              <a:rPr lang="en-GB" dirty="0"/>
              <a:t>And ultimately by connecting the digital twin to the administrative or process system, the digital twin could generate actions automatically – i.e. closing the control loop. At this level the digital twin will start to have functionality like a control system and care should be taken when specifying requirements to ensure that safety levels are maintained.</a:t>
            </a:r>
          </a:p>
          <a:p>
            <a:endParaRPr lang="en-GB" dirty="0"/>
          </a:p>
          <a:p>
            <a:r>
              <a:rPr lang="en-GB" dirty="0"/>
              <a:t>CLICK</a:t>
            </a:r>
          </a:p>
          <a:p>
            <a:endParaRPr lang="en-GB" dirty="0"/>
          </a:p>
          <a:p>
            <a:r>
              <a:rPr lang="en-GB" dirty="0"/>
              <a:t>The other dimension is area of application. A digital twin could a address one or several components, a system, or a complete set of systems making up a complete asset or facility, and ultimately addressing an entire enterprise consisting of several assets.</a:t>
            </a:r>
          </a:p>
          <a:p>
            <a:endParaRPr lang="en-GB" dirty="0"/>
          </a:p>
          <a:p>
            <a:r>
              <a:rPr lang="en-GB" dirty="0"/>
              <a:t>CLICK</a:t>
            </a:r>
          </a:p>
          <a:p>
            <a:r>
              <a:rPr lang="en-GB" dirty="0"/>
              <a:t>Perhaps needless to say, the higher the capability and the broader the areas of application the more complex the digital twin will get.</a:t>
            </a:r>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28068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help the industry overcome challenges and get value from digital investment, DNV has developed a series of recommended practices together with key industry players. These recommended practices take a holistic approach and are being used as frameworks for successful digital transformation across the data value chain from data production to analysis and decision-making.</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provide recommendations for complete digital twins, data and sensor systems, cyber security, data-driven models and machine learning, and AI enabled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The asset information model is the backbone of a digital twin.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Q4 this year we will launch a recommended practice on Asset Information Modelling Framework. This recommended practice builds on the READI joint industry project and subsequent joint efforts between Equinor, </a:t>
            </a:r>
            <a:r>
              <a:rPr lang="en-GB"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AkerBP</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Aibel</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Aker Solutions and DNV aiming at a </a:t>
            </a:r>
            <a:r>
              <a:rPr lang="en-US" sz="1200" b="0" i="0" u="none" strike="noStrike" baseline="0" dirty="0">
                <a:solidFill>
                  <a:srgbClr val="000000"/>
                </a:solidFill>
                <a:latin typeface="Times New Roman" panose="02020603050405020304" pitchFamily="18" charset="0"/>
              </a:rPr>
              <a:t>format of asset information that will enable computers to read and perform automatic reasoning.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01593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dirty="0"/>
          </a:p>
        </p:txBody>
      </p:sp>
    </p:spTree>
    <p:extLst>
      <p:ext uri="{BB962C8B-B14F-4D97-AF65-F5344CB8AC3E}">
        <p14:creationId xmlns:p14="http://schemas.microsoft.com/office/powerpoint/2010/main" val="393207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dirty="0"/>
          </a:p>
        </p:txBody>
      </p:sp>
    </p:spTree>
    <p:extLst>
      <p:ext uri="{BB962C8B-B14F-4D97-AF65-F5344CB8AC3E}">
        <p14:creationId xmlns:p14="http://schemas.microsoft.com/office/powerpoint/2010/main" val="2237892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863" y="539750"/>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accent1"/>
                </a:solidFill>
                <a:ea typeface="ＭＳ Ｐゴシック" charset="-128"/>
                <a:cs typeface="Arial" charset="0"/>
              </a:rPr>
              <a:t>17 October 2023</a:t>
            </a:r>
            <a:endParaRPr lang="en-GB" altLang="ja-JP" sz="1400" cap="none" baseline="0" dirty="0">
              <a:solidFill>
                <a:schemeClr val="accent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lvl1p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09 October 2023</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09 October 2023</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53975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663120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17 October 2023</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endParaRPr lang="en-GB" dirty="0"/>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700" dirty="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endParaRPr lang="en-GB" dirty="0"/>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GB" sz="700" dirty="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GB" smtClean="0"/>
              <a:pPr/>
              <a:t>‹#›</a:t>
            </a:fld>
            <a:endParaRPr lang="en-GB" dirty="0"/>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GB"/>
              <a:t>Click to add title</a:t>
            </a:r>
            <a:endParaRPr lang="en-GB" dirty="0"/>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GB"/>
              <a:t>Click to add text</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GB"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GB"/>
              <a:t>Click to add Email address</a:t>
            </a:r>
            <a:endParaRPr lang="en-GB" dirty="0"/>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GB"/>
              <a:t>Click to add Telephone number</a:t>
            </a:r>
            <a:endParaRPr lang="en-GB" dirty="0"/>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GB" smtClean="0"/>
              <a:t>09 October 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17 October 2023</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endParaRPr lang="en-GB" dirty="0"/>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Tree>
    <p:extLst>
      <p:ext uri="{BB962C8B-B14F-4D97-AF65-F5344CB8AC3E}">
        <p14:creationId xmlns:p14="http://schemas.microsoft.com/office/powerpoint/2010/main" val="33934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dirty="0"/>
              <a:t>Insert date DD Month Year</a:t>
            </a:r>
            <a:endParaRPr lang="en-US" dirty="0"/>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dirty="0"/>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Tree>
    <p:extLst>
      <p:ext uri="{BB962C8B-B14F-4D97-AF65-F5344CB8AC3E}">
        <p14:creationId xmlns:p14="http://schemas.microsoft.com/office/powerpoint/2010/main" val="39073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stretch>
              <a:fillRect/>
            </a:stretch>
          </a:blipFill>
        </p:spPr>
        <p:txBody>
          <a:bodyPr wrap="square" lIns="3348000" rIns="3060000">
            <a:noAutofit/>
          </a:bodyPr>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r>
              <a:rPr lang="en-GB" altLang="ja-JP" sz="1400" cap="none" baseline="0">
                <a:solidFill>
                  <a:schemeClr val="accent1"/>
                </a:solidFill>
                <a:ea typeface="ＭＳ Ｐゴシック" charset="-128"/>
                <a:cs typeface="Arial" charset="0"/>
              </a:rPr>
              <a:t>17 October 2023</a:t>
            </a:r>
            <a:endParaRPr lang="en-GB" altLang="ja-JP" sz="1400" cap="none" baseline="0" dirty="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endParaRPr lang="en-GB" dirty="0"/>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endParaRPr lang="en-GB" dirty="0"/>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GB" dirty="0"/>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dirty="0">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GB"/>
              <a:t>Click to add title</a:t>
            </a:r>
            <a:endParaRPr lang="en-GB" dirty="0"/>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17 October 2023</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0" Type="http://schemas.openxmlformats.org/officeDocument/2006/relationships/slideLayout" Target="../slideLayouts/slideLayout20.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1"/>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2"/>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3"/>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4"/>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5"/>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6"/>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7"/>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8"/>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39"/>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0"/>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1"/>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2"/>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3"/>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4"/>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5"/>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6"/>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7"/>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8"/>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49"/>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0"/>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1"/>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2"/>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3"/>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GB" sz="700" dirty="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GB" smtClean="0"/>
              <a:pPr/>
              <a:t>‹#›</a:t>
            </a:fld>
            <a:endParaRPr lang="en-GB" dirty="0"/>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17 October 2023</a:t>
            </a:r>
            <a:endParaRPr lang="en-GB" altLang="ja-JP" sz="700" cap="all" baseline="0" dirty="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3.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6.xml"/><Relationship Id="rId16" Type="http://schemas.openxmlformats.org/officeDocument/2006/relationships/image" Target="../media/image47.svg"/><Relationship Id="rId1" Type="http://schemas.openxmlformats.org/officeDocument/2006/relationships/slideLayout" Target="../slideLayouts/slideLayout10.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C427-E58F-EB4E-028F-8CD77797CA78}"/>
              </a:ext>
            </a:extLst>
          </p:cNvPr>
          <p:cNvSpPr>
            <a:spLocks noGrp="1"/>
          </p:cNvSpPr>
          <p:nvPr>
            <p:ph type="ctrTitle"/>
          </p:nvPr>
        </p:nvSpPr>
        <p:spPr/>
        <p:txBody>
          <a:bodyPr/>
          <a:lstStyle/>
          <a:p>
            <a:r>
              <a:rPr lang="en-GB" sz="6000" dirty="0"/>
              <a:t>Empowering critical decisions utilizing your digital twins</a:t>
            </a:r>
            <a:endParaRPr lang="en-GB" dirty="0"/>
          </a:p>
        </p:txBody>
      </p:sp>
      <p:sp>
        <p:nvSpPr>
          <p:cNvPr id="3" name="Subtitle 2">
            <a:extLst>
              <a:ext uri="{FF2B5EF4-FFF2-40B4-BE49-F238E27FC236}">
                <a16:creationId xmlns:a16="http://schemas.microsoft.com/office/drawing/2014/main" id="{37F55BA9-B09B-4232-3A69-7F691B0EAEEE}"/>
              </a:ext>
            </a:extLst>
          </p:cNvPr>
          <p:cNvSpPr>
            <a:spLocks noGrp="1"/>
          </p:cNvSpPr>
          <p:nvPr>
            <p:ph type="subTitle" idx="1"/>
          </p:nvPr>
        </p:nvSpPr>
        <p:spPr/>
        <p:txBody>
          <a:bodyPr/>
          <a:lstStyle/>
          <a:p>
            <a:r>
              <a:rPr lang="en-GB" sz="2000" dirty="0"/>
              <a:t>10 lessons </a:t>
            </a:r>
            <a:r>
              <a:rPr lang="en-GB" sz="2000"/>
              <a:t>learned leading to increased ROI</a:t>
            </a:r>
            <a:endParaRPr lang="en-GB" dirty="0"/>
          </a:p>
        </p:txBody>
      </p:sp>
      <p:sp>
        <p:nvSpPr>
          <p:cNvPr id="4" name="Text Placeholder 3">
            <a:extLst>
              <a:ext uri="{FF2B5EF4-FFF2-40B4-BE49-F238E27FC236}">
                <a16:creationId xmlns:a16="http://schemas.microsoft.com/office/drawing/2014/main" id="{452DB361-DBC6-1EED-C610-55A0110D38F5}"/>
              </a:ext>
            </a:extLst>
          </p:cNvPr>
          <p:cNvSpPr>
            <a:spLocks noGrp="1"/>
          </p:cNvSpPr>
          <p:nvPr>
            <p:ph type="body" sz="quarter" idx="18"/>
          </p:nvPr>
        </p:nvSpPr>
        <p:spPr/>
        <p:txBody>
          <a:bodyPr/>
          <a:lstStyle/>
          <a:p>
            <a:r>
              <a:rPr lang="en-GB" dirty="0"/>
              <a:t>Kjell Eriksson</a:t>
            </a:r>
          </a:p>
        </p:txBody>
      </p:sp>
      <p:sp>
        <p:nvSpPr>
          <p:cNvPr id="5" name="Slide Number Placeholder 4">
            <a:extLst>
              <a:ext uri="{FF2B5EF4-FFF2-40B4-BE49-F238E27FC236}">
                <a16:creationId xmlns:a16="http://schemas.microsoft.com/office/drawing/2014/main" id="{4CBAAB6B-7480-4873-4FBF-3E560026A89F}"/>
              </a:ext>
            </a:extLst>
          </p:cNvPr>
          <p:cNvSpPr>
            <a:spLocks noGrp="1"/>
          </p:cNvSpPr>
          <p:nvPr>
            <p:ph type="sldNum" sz="quarter" idx="17"/>
          </p:nvPr>
        </p:nvSpPr>
        <p:spPr/>
        <p:txBody>
          <a:bodyPr/>
          <a:lstStyle/>
          <a:p>
            <a:fld id="{5BA07366-CB75-4AA8-9E5B-928B849F427C}" type="slidenum">
              <a:rPr lang="en-GB" smtClean="0"/>
              <a:pPr/>
              <a:t>1</a:t>
            </a:fld>
            <a:endParaRPr lang="en-GB" sz="100" dirty="0"/>
          </a:p>
        </p:txBody>
      </p:sp>
    </p:spTree>
    <p:extLst>
      <p:ext uri="{BB962C8B-B14F-4D97-AF65-F5344CB8AC3E}">
        <p14:creationId xmlns:p14="http://schemas.microsoft.com/office/powerpoint/2010/main" val="39059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9CD75-6E76-406C-ABF4-A51B1FE2DB9E}"/>
              </a:ext>
            </a:extLst>
          </p:cNvPr>
          <p:cNvSpPr>
            <a:spLocks noGrp="1"/>
          </p:cNvSpPr>
          <p:nvPr>
            <p:ph type="body" sz="quarter" idx="14"/>
          </p:nvPr>
        </p:nvSpPr>
        <p:spPr/>
        <p:txBody>
          <a:bodyPr/>
          <a:lstStyle/>
          <a:p>
            <a:r>
              <a:rPr lang="en-GB" sz="4400" dirty="0"/>
              <a:t>The digital transformation is key to safeguarding energy supply while decarbonizing and electrifying the society</a:t>
            </a:r>
          </a:p>
        </p:txBody>
      </p:sp>
      <p:sp>
        <p:nvSpPr>
          <p:cNvPr id="4" name="Slide Number Placeholder 3">
            <a:extLst>
              <a:ext uri="{FF2B5EF4-FFF2-40B4-BE49-F238E27FC236}">
                <a16:creationId xmlns:a16="http://schemas.microsoft.com/office/drawing/2014/main" id="{DE4A58E3-8668-45E1-B2C7-65A41FF743DB}"/>
              </a:ext>
            </a:extLst>
          </p:cNvPr>
          <p:cNvSpPr>
            <a:spLocks noGrp="1"/>
          </p:cNvSpPr>
          <p:nvPr>
            <p:ph type="sldNum" sz="quarter" idx="12"/>
          </p:nvPr>
        </p:nvSpPr>
        <p:spPr/>
        <p:txBody>
          <a:bodyPr/>
          <a:lstStyle/>
          <a:p>
            <a:fld id="{5BA07366-CB75-4AA8-9E5B-928B849F427C}" type="slidenum">
              <a:rPr lang="en-GB" smtClean="0"/>
              <a:pPr/>
              <a:t>2</a:t>
            </a:fld>
            <a:endParaRPr lang="en-GB"/>
          </a:p>
        </p:txBody>
      </p:sp>
      <p:pic>
        <p:nvPicPr>
          <p:cNvPr id="5" name="Picture 4">
            <a:extLst>
              <a:ext uri="{FF2B5EF4-FFF2-40B4-BE49-F238E27FC236}">
                <a16:creationId xmlns:a16="http://schemas.microsoft.com/office/drawing/2014/main" id="{4CB0714E-2AB3-4AE6-9EEE-1EB6A37F9F57}"/>
              </a:ext>
            </a:extLst>
          </p:cNvPr>
          <p:cNvPicPr>
            <a:picLocks noChangeAspect="1"/>
          </p:cNvPicPr>
          <p:nvPr/>
        </p:nvPicPr>
        <p:blipFill rotWithShape="1">
          <a:blip r:embed="rId3"/>
          <a:srcRect l="27741"/>
          <a:stretch/>
        </p:blipFill>
        <p:spPr>
          <a:xfrm>
            <a:off x="6138937" y="810228"/>
            <a:ext cx="5898735" cy="5383676"/>
          </a:xfrm>
          <a:prstGeom prst="rect">
            <a:avLst/>
          </a:prstGeom>
        </p:spPr>
      </p:pic>
    </p:spTree>
    <p:extLst>
      <p:ext uri="{BB962C8B-B14F-4D97-AF65-F5344CB8AC3E}">
        <p14:creationId xmlns:p14="http://schemas.microsoft.com/office/powerpoint/2010/main" val="35123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9D98-63D1-4225-920D-AF1DA87174F7}"/>
              </a:ext>
            </a:extLst>
          </p:cNvPr>
          <p:cNvSpPr>
            <a:spLocks noGrp="1"/>
          </p:cNvSpPr>
          <p:nvPr>
            <p:ph type="title"/>
          </p:nvPr>
        </p:nvSpPr>
        <p:spPr/>
        <p:txBody>
          <a:bodyPr/>
          <a:lstStyle/>
          <a:p>
            <a:r>
              <a:rPr lang="en-GB" dirty="0"/>
              <a:t>What is a Digital Twin?</a:t>
            </a:r>
          </a:p>
        </p:txBody>
      </p:sp>
      <p:sp>
        <p:nvSpPr>
          <p:cNvPr id="4" name="Slide Number Placeholder 3">
            <a:extLst>
              <a:ext uri="{FF2B5EF4-FFF2-40B4-BE49-F238E27FC236}">
                <a16:creationId xmlns:a16="http://schemas.microsoft.com/office/drawing/2014/main" id="{EB7C1F10-B3C2-44F6-90C3-5116E22AF698}"/>
              </a:ext>
            </a:extLst>
          </p:cNvPr>
          <p:cNvSpPr>
            <a:spLocks noGrp="1"/>
          </p:cNvSpPr>
          <p:nvPr>
            <p:ph type="sldNum" sz="quarter" idx="12"/>
          </p:nvPr>
        </p:nvSpPr>
        <p:spPr/>
        <p:txBody>
          <a:bodyPr/>
          <a:lstStyle/>
          <a:p>
            <a:fld id="{5BA07366-CB75-4AA8-9E5B-928B849F427C}" type="slidenum">
              <a:rPr lang="en-GB" smtClean="0"/>
              <a:t>3</a:t>
            </a:fld>
            <a:endParaRPr lang="en-GB" dirty="0"/>
          </a:p>
        </p:txBody>
      </p:sp>
      <p:sp>
        <p:nvSpPr>
          <p:cNvPr id="6" name="Rectangle 5">
            <a:extLst>
              <a:ext uri="{FF2B5EF4-FFF2-40B4-BE49-F238E27FC236}">
                <a16:creationId xmlns:a16="http://schemas.microsoft.com/office/drawing/2014/main" id="{882478F4-5FF6-4CB1-94B2-DBBC6CA8B74C}"/>
              </a:ext>
            </a:extLst>
          </p:cNvPr>
          <p:cNvSpPr/>
          <p:nvPr/>
        </p:nvSpPr>
        <p:spPr>
          <a:xfrm>
            <a:off x="7068598" y="1734802"/>
            <a:ext cx="4558250" cy="42085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A digital twin is a virtual representation of a system or asset, that calculates system states and makes system information available, through integrated models and data, </a:t>
            </a:r>
            <a:r>
              <a:rPr lang="en-GB" sz="2400" i="1" u="sng" dirty="0"/>
              <a:t>with the purpose of providing decision support</a:t>
            </a:r>
            <a:r>
              <a:rPr lang="en-GB" sz="2400" i="1" dirty="0"/>
              <a:t>, over its lifecycle.</a:t>
            </a:r>
            <a:endParaRPr lang="en-GB" sz="2400" dirty="0">
              <a:latin typeface="Verdana" panose="020B0604030504040204" pitchFamily="34" charset="0"/>
              <a:ea typeface="Verdana" panose="020B0604030504040204" pitchFamily="34" charset="0"/>
              <a:cs typeface="Times New Roman" pitchFamily="18" charset="0"/>
            </a:endParaRPr>
          </a:p>
        </p:txBody>
      </p:sp>
      <p:grpSp>
        <p:nvGrpSpPr>
          <p:cNvPr id="39" name="Group 38">
            <a:extLst>
              <a:ext uri="{FF2B5EF4-FFF2-40B4-BE49-F238E27FC236}">
                <a16:creationId xmlns:a16="http://schemas.microsoft.com/office/drawing/2014/main" id="{BA2527AF-CE89-4F4C-A116-A0CF8517BEB4}"/>
              </a:ext>
            </a:extLst>
          </p:cNvPr>
          <p:cNvGrpSpPr/>
          <p:nvPr/>
        </p:nvGrpSpPr>
        <p:grpSpPr>
          <a:xfrm>
            <a:off x="565152" y="1734802"/>
            <a:ext cx="6127288" cy="4208580"/>
            <a:chOff x="931112" y="1278063"/>
            <a:chExt cx="6149865" cy="3076305"/>
          </a:xfrm>
        </p:grpSpPr>
        <p:sp>
          <p:nvSpPr>
            <p:cNvPr id="40" name="Rectangle 39">
              <a:extLst>
                <a:ext uri="{FF2B5EF4-FFF2-40B4-BE49-F238E27FC236}">
                  <a16:creationId xmlns:a16="http://schemas.microsoft.com/office/drawing/2014/main" id="{82C793C1-E31C-4E4B-A18D-F5B71388FC78}"/>
                </a:ext>
              </a:extLst>
            </p:cNvPr>
            <p:cNvSpPr/>
            <p:nvPr/>
          </p:nvSpPr>
          <p:spPr>
            <a:xfrm>
              <a:off x="931112" y="1687515"/>
              <a:ext cx="6149865" cy="266685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450000" tIns="45720" rIns="91440" bIns="45720" numCol="1" spcCol="0" rtlCol="0" fromWordArt="0" anchor="t" anchorCtr="0" forceAA="0" compatLnSpc="1">
              <a:prstTxWarp prst="textNoShape">
                <a:avLst/>
              </a:prstTxWarp>
              <a:noAutofit/>
            </a:bodyPr>
            <a:lstStyle/>
            <a:p>
              <a:pPr algn="ctr">
                <a:lnSpc>
                  <a:spcPct val="113000"/>
                </a:lnSpc>
                <a:spcBef>
                  <a:spcPts val="600"/>
                </a:spcBef>
              </a:pPr>
              <a:endParaRPr lang="en-GB" b="1">
                <a:solidFill>
                  <a:schemeClr val="tx1"/>
                </a:solidFill>
              </a:endParaRPr>
            </a:p>
          </p:txBody>
        </p:sp>
        <p:sp>
          <p:nvSpPr>
            <p:cNvPr id="41" name="Rectangle 40">
              <a:extLst>
                <a:ext uri="{FF2B5EF4-FFF2-40B4-BE49-F238E27FC236}">
                  <a16:creationId xmlns:a16="http://schemas.microsoft.com/office/drawing/2014/main" id="{B1A38304-1267-4FE8-AE27-84D380B08D33}"/>
                </a:ext>
              </a:extLst>
            </p:cNvPr>
            <p:cNvSpPr/>
            <p:nvPr/>
          </p:nvSpPr>
          <p:spPr>
            <a:xfrm>
              <a:off x="931112" y="1278063"/>
              <a:ext cx="6149865" cy="408826"/>
            </a:xfrm>
            <a:prstGeom prst="rect">
              <a:avLst/>
            </a:prstGeom>
            <a:solidFill>
              <a:schemeClr val="accent1"/>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3000"/>
                </a:lnSpc>
                <a:spcBef>
                  <a:spcPts val="600"/>
                </a:spcBef>
              </a:pPr>
              <a:r>
                <a:rPr lang="en-GB" sz="1600" dirty="0"/>
                <a:t>Digital twin</a:t>
              </a:r>
            </a:p>
          </p:txBody>
        </p:sp>
      </p:grpSp>
      <p:sp>
        <p:nvSpPr>
          <p:cNvPr id="42" name="Rectangle 41">
            <a:extLst>
              <a:ext uri="{FF2B5EF4-FFF2-40B4-BE49-F238E27FC236}">
                <a16:creationId xmlns:a16="http://schemas.microsoft.com/office/drawing/2014/main" id="{77B4A3CA-0DD5-4DB8-B093-D75692DDBCB2}"/>
              </a:ext>
            </a:extLst>
          </p:cNvPr>
          <p:cNvSpPr/>
          <p:nvPr/>
        </p:nvSpPr>
        <p:spPr>
          <a:xfrm>
            <a:off x="4077589" y="2869896"/>
            <a:ext cx="2372530" cy="2377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spcBef>
                <a:spcPts val="600"/>
              </a:spcBef>
            </a:pPr>
            <a:r>
              <a:rPr lang="en-GB" sz="2000" dirty="0">
                <a:solidFill>
                  <a:schemeClr val="dk1"/>
                </a:solidFill>
              </a:rPr>
              <a:t>Virtual</a:t>
            </a:r>
          </a:p>
        </p:txBody>
      </p:sp>
      <p:pic>
        <p:nvPicPr>
          <p:cNvPr id="43" name="Picture 2" descr="Oil platform icon on white background Royalty Free Vector">
            <a:extLst>
              <a:ext uri="{FF2B5EF4-FFF2-40B4-BE49-F238E27FC236}">
                <a16:creationId xmlns:a16="http://schemas.microsoft.com/office/drawing/2014/main" id="{FA40810C-F8E8-4B6B-894D-68FC4B7B6AEC}"/>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3639" b="89623" l="5725" r="93257">
                        <a14:foregroundMark x1="32697" y1="53908" x2="32697" y2="53908"/>
                        <a14:foregroundMark x1="33461" y1="47035" x2="33461" y2="47035"/>
                        <a14:foregroundMark x1="32061" y1="35175" x2="32061" y2="35175"/>
                        <a14:foregroundMark x1="26463" y1="25876" x2="26463" y2="25876"/>
                        <a14:foregroundMark x1="10687" y1="7682" x2="10687" y2="7682"/>
                        <a14:foregroundMark x1="72010" y1="6739" x2="72010" y2="6739"/>
                        <a14:foregroundMark x1="72901" y1="86927" x2="72901" y2="86927"/>
                        <a14:foregroundMark x1="93384" y1="88410" x2="93384" y2="88410"/>
                        <a14:foregroundMark x1="71883" y1="3639" x2="71883" y2="3639"/>
                        <a14:foregroundMark x1="12087" y1="55256" x2="12087" y2="55256"/>
                        <a14:foregroundMark x1="5725" y1="52426" x2="5725" y2="52426"/>
                      </a14:backgroundRemoval>
                    </a14:imgEffect>
                  </a14:imgLayer>
                </a14:imgProps>
              </a:ext>
              <a:ext uri="{28A0092B-C50C-407E-A947-70E740481C1C}">
                <a14:useLocalDpi xmlns:a14="http://schemas.microsoft.com/office/drawing/2010/main" val="0"/>
              </a:ext>
            </a:extLst>
          </a:blip>
          <a:srcRect/>
          <a:stretch/>
        </p:blipFill>
        <p:spPr bwMode="auto">
          <a:xfrm>
            <a:off x="4559899" y="3807534"/>
            <a:ext cx="1407910" cy="132905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2353D1D-A063-43E4-BC43-5DDC90B97574}"/>
              </a:ext>
            </a:extLst>
          </p:cNvPr>
          <p:cNvGrpSpPr/>
          <p:nvPr/>
        </p:nvGrpSpPr>
        <p:grpSpPr>
          <a:xfrm>
            <a:off x="761487" y="2869896"/>
            <a:ext cx="2372530" cy="2377797"/>
            <a:chOff x="1525511" y="3715498"/>
            <a:chExt cx="2372530" cy="2377797"/>
          </a:xfrm>
        </p:grpSpPr>
        <p:sp>
          <p:nvSpPr>
            <p:cNvPr id="45" name="Rectangle 44">
              <a:extLst>
                <a:ext uri="{FF2B5EF4-FFF2-40B4-BE49-F238E27FC236}">
                  <a16:creationId xmlns:a16="http://schemas.microsoft.com/office/drawing/2014/main" id="{0489F990-F095-4348-B92F-5A22029037DB}"/>
                </a:ext>
              </a:extLst>
            </p:cNvPr>
            <p:cNvSpPr/>
            <p:nvPr/>
          </p:nvSpPr>
          <p:spPr>
            <a:xfrm>
              <a:off x="1525511" y="3715498"/>
              <a:ext cx="2372530" cy="2377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lnSpc>
                  <a:spcPct val="100000"/>
                </a:lnSpc>
                <a:spcBef>
                  <a:spcPts val="600"/>
                </a:spcBef>
              </a:pPr>
              <a:r>
                <a:rPr lang="en-GB" sz="2000" dirty="0"/>
                <a:t>Physical</a:t>
              </a:r>
            </a:p>
          </p:txBody>
        </p:sp>
        <p:pic>
          <p:nvPicPr>
            <p:cNvPr id="46" name="Picture 2" descr="Oil platform icon on white background Royalty Free Vector">
              <a:extLst>
                <a:ext uri="{FF2B5EF4-FFF2-40B4-BE49-F238E27FC236}">
                  <a16:creationId xmlns:a16="http://schemas.microsoft.com/office/drawing/2014/main" id="{58526F64-627A-490A-85D9-68DCB1D2E53C}"/>
                </a:ext>
              </a:extLst>
            </p:cNvPr>
            <p:cNvPicPr>
              <a:picLocks noChangeAspect="1" noChangeArrowheads="1"/>
            </p:cNvPicPr>
            <p:nvPr/>
          </p:nvPicPr>
          <p:blipFill rotWithShape="1">
            <a:blip r:embed="rId3" cstate="print">
              <a:duotone>
                <a:srgbClr val="003591">
                  <a:shade val="45000"/>
                  <a:satMod val="135000"/>
                </a:srgbClr>
                <a:prstClr val="white"/>
              </a:duotone>
              <a:extLst>
                <a:ext uri="{BEBA8EAE-BF5A-486C-A8C5-ECC9F3942E4B}">
                  <a14:imgProps xmlns:a14="http://schemas.microsoft.com/office/drawing/2010/main">
                    <a14:imgLayer r:embed="rId4">
                      <a14:imgEffect>
                        <a14:backgroundRemoval t="3639" b="89623" l="5725" r="93257">
                          <a14:foregroundMark x1="32697" y1="53908" x2="32697" y2="53908"/>
                          <a14:foregroundMark x1="33461" y1="47035" x2="33461" y2="47035"/>
                          <a14:foregroundMark x1="32061" y1="35175" x2="32061" y2="35175"/>
                          <a14:foregroundMark x1="26463" y1="25876" x2="26463" y2="25876"/>
                          <a14:foregroundMark x1="10687" y1="7682" x2="10687" y2="7682"/>
                          <a14:foregroundMark x1="72010" y1="6739" x2="72010" y2="6739"/>
                          <a14:foregroundMark x1="72901" y1="86927" x2="72901" y2="86927"/>
                          <a14:foregroundMark x1="93384" y1="88410" x2="93384" y2="88410"/>
                          <a14:foregroundMark x1="71883" y1="3639" x2="71883" y2="3639"/>
                          <a14:foregroundMark x1="12087" y1="55256" x2="12087" y2="55256"/>
                          <a14:foregroundMark x1="5725" y1="52426" x2="5725" y2="52426"/>
                        </a14:backgroundRemoval>
                      </a14:imgEffect>
                    </a14:imgLayer>
                  </a14:imgProps>
                </a:ext>
                <a:ext uri="{28A0092B-C50C-407E-A947-70E740481C1C}">
                  <a14:useLocalDpi xmlns:a14="http://schemas.microsoft.com/office/drawing/2010/main" val="0"/>
                </a:ext>
              </a:extLst>
            </a:blip>
            <a:srcRect/>
            <a:stretch/>
          </p:blipFill>
          <p:spPr bwMode="auto">
            <a:xfrm>
              <a:off x="2007821" y="4653136"/>
              <a:ext cx="1407910" cy="1329058"/>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Arrow: Left 46">
            <a:extLst>
              <a:ext uri="{FF2B5EF4-FFF2-40B4-BE49-F238E27FC236}">
                <a16:creationId xmlns:a16="http://schemas.microsoft.com/office/drawing/2014/main" id="{C9912FDA-F0E9-41E6-9DEA-6C0BF9211ECC}"/>
              </a:ext>
            </a:extLst>
          </p:cNvPr>
          <p:cNvSpPr/>
          <p:nvPr/>
        </p:nvSpPr>
        <p:spPr>
          <a:xfrm>
            <a:off x="2991930" y="3260334"/>
            <a:ext cx="1191021" cy="547200"/>
          </a:xfrm>
          <a:prstGeom prst="leftArrow">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ct val="113000"/>
              </a:lnSpc>
              <a:spcBef>
                <a:spcPts val="600"/>
              </a:spcBef>
            </a:pPr>
            <a:r>
              <a:rPr lang="en-GB" sz="1200" dirty="0"/>
              <a:t>Actions</a:t>
            </a:r>
          </a:p>
        </p:txBody>
      </p:sp>
      <p:grpSp>
        <p:nvGrpSpPr>
          <p:cNvPr id="48" name="Group 47">
            <a:extLst>
              <a:ext uri="{FF2B5EF4-FFF2-40B4-BE49-F238E27FC236}">
                <a16:creationId xmlns:a16="http://schemas.microsoft.com/office/drawing/2014/main" id="{25705F67-FA6A-4423-9D10-FC2E6507D386}"/>
              </a:ext>
            </a:extLst>
          </p:cNvPr>
          <p:cNvGrpSpPr/>
          <p:nvPr/>
        </p:nvGrpSpPr>
        <p:grpSpPr>
          <a:xfrm>
            <a:off x="1011648" y="3314214"/>
            <a:ext cx="1872208" cy="421021"/>
            <a:chOff x="1786755" y="4159816"/>
            <a:chExt cx="1872208" cy="421021"/>
          </a:xfrm>
        </p:grpSpPr>
        <p:sp>
          <p:nvSpPr>
            <p:cNvPr id="49" name="Rectangle 48">
              <a:extLst>
                <a:ext uri="{FF2B5EF4-FFF2-40B4-BE49-F238E27FC236}">
                  <a16:creationId xmlns:a16="http://schemas.microsoft.com/office/drawing/2014/main" id="{8C4A3EFA-2B04-4F32-8AC5-76795C6AF121}"/>
                </a:ext>
              </a:extLst>
            </p:cNvPr>
            <p:cNvSpPr/>
            <p:nvPr/>
          </p:nvSpPr>
          <p:spPr>
            <a:xfrm>
              <a:off x="1786755" y="4159816"/>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dirty="0"/>
                <a:t>Work Processes</a:t>
              </a:r>
            </a:p>
          </p:txBody>
        </p:sp>
        <p:pic>
          <p:nvPicPr>
            <p:cNvPr id="50" name="Picture 2" descr="User workflow icon | Free SVG">
              <a:extLst>
                <a:ext uri="{FF2B5EF4-FFF2-40B4-BE49-F238E27FC236}">
                  <a16:creationId xmlns:a16="http://schemas.microsoft.com/office/drawing/2014/main" id="{62B5F451-7339-43A8-B951-26319B12FE59}"/>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2106" y="4162766"/>
              <a:ext cx="356060" cy="3560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51A984B8-059C-4839-9D74-1C2D3F070414}"/>
              </a:ext>
            </a:extLst>
          </p:cNvPr>
          <p:cNvGrpSpPr/>
          <p:nvPr/>
        </p:nvGrpSpPr>
        <p:grpSpPr>
          <a:xfrm>
            <a:off x="4327750" y="3314214"/>
            <a:ext cx="1872208" cy="1721031"/>
            <a:chOff x="5091774" y="4159816"/>
            <a:chExt cx="1872208" cy="1721031"/>
          </a:xfrm>
        </p:grpSpPr>
        <p:cxnSp>
          <p:nvCxnSpPr>
            <p:cNvPr id="52" name="Straight Arrow Connector 51">
              <a:extLst>
                <a:ext uri="{FF2B5EF4-FFF2-40B4-BE49-F238E27FC236}">
                  <a16:creationId xmlns:a16="http://schemas.microsoft.com/office/drawing/2014/main" id="{2F13710A-1E58-46D3-B941-5CD132AC3BC1}"/>
                </a:ext>
              </a:extLst>
            </p:cNvPr>
            <p:cNvCxnSpPr>
              <a:cxnSpLocks/>
            </p:cNvCxnSpPr>
            <p:nvPr/>
          </p:nvCxnSpPr>
          <p:spPr>
            <a:xfrm>
              <a:off x="6027878" y="5230572"/>
              <a:ext cx="0" cy="227077"/>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8E1C315-46E8-4E32-99CC-675237D0E206}"/>
                </a:ext>
              </a:extLst>
            </p:cNvPr>
            <p:cNvCxnSpPr>
              <a:cxnSpLocks/>
            </p:cNvCxnSpPr>
            <p:nvPr/>
          </p:nvCxnSpPr>
          <p:spPr>
            <a:xfrm>
              <a:off x="6027878" y="4580837"/>
              <a:ext cx="0" cy="228714"/>
            </a:xfrm>
            <a:prstGeom prst="straightConnector1">
              <a:avLst/>
            </a:prstGeom>
            <a:ln w="28575">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5F488BBE-6D12-4986-B331-9565E8CA4392}"/>
                </a:ext>
              </a:extLst>
            </p:cNvPr>
            <p:cNvGrpSpPr/>
            <p:nvPr/>
          </p:nvGrpSpPr>
          <p:grpSpPr>
            <a:xfrm>
              <a:off x="5091774" y="4807644"/>
              <a:ext cx="1872208" cy="423198"/>
              <a:chOff x="5060652" y="4798146"/>
              <a:chExt cx="1872208" cy="423198"/>
            </a:xfrm>
          </p:grpSpPr>
          <p:sp>
            <p:nvSpPr>
              <p:cNvPr id="61" name="Rectangle 60">
                <a:extLst>
                  <a:ext uri="{FF2B5EF4-FFF2-40B4-BE49-F238E27FC236}">
                    <a16:creationId xmlns:a16="http://schemas.microsoft.com/office/drawing/2014/main" id="{84CB2B56-C286-422C-9445-0FEE332AC698}"/>
                  </a:ext>
                </a:extLst>
              </p:cNvPr>
              <p:cNvSpPr/>
              <p:nvPr/>
            </p:nvSpPr>
            <p:spPr>
              <a:xfrm>
                <a:off x="5060652" y="4800053"/>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dirty="0"/>
                  <a:t>Computation models</a:t>
                </a:r>
              </a:p>
            </p:txBody>
          </p:sp>
          <p:pic>
            <p:nvPicPr>
              <p:cNvPr id="62" name="Graphic 61" descr="Gears">
                <a:extLst>
                  <a:ext uri="{FF2B5EF4-FFF2-40B4-BE49-F238E27FC236}">
                    <a16:creationId xmlns:a16="http://schemas.microsoft.com/office/drawing/2014/main" id="{4FC7CBB3-1AEB-4B8E-80C7-D12A3C86CA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73237" y="4798146"/>
                <a:ext cx="423198" cy="423198"/>
              </a:xfrm>
              <a:prstGeom prst="rect">
                <a:avLst/>
              </a:prstGeom>
            </p:spPr>
          </p:pic>
        </p:grpSp>
        <p:grpSp>
          <p:nvGrpSpPr>
            <p:cNvPr id="55" name="Group 54">
              <a:extLst>
                <a:ext uri="{FF2B5EF4-FFF2-40B4-BE49-F238E27FC236}">
                  <a16:creationId xmlns:a16="http://schemas.microsoft.com/office/drawing/2014/main" id="{B7F23B83-6B02-4383-99FF-19A243CF64C4}"/>
                </a:ext>
              </a:extLst>
            </p:cNvPr>
            <p:cNvGrpSpPr/>
            <p:nvPr/>
          </p:nvGrpSpPr>
          <p:grpSpPr>
            <a:xfrm>
              <a:off x="5091774" y="4159816"/>
              <a:ext cx="1872208" cy="421021"/>
              <a:chOff x="5060652" y="4159816"/>
              <a:chExt cx="1872208" cy="421021"/>
            </a:xfrm>
          </p:grpSpPr>
          <p:sp>
            <p:nvSpPr>
              <p:cNvPr id="59" name="Rectangle 58">
                <a:extLst>
                  <a:ext uri="{FF2B5EF4-FFF2-40B4-BE49-F238E27FC236}">
                    <a16:creationId xmlns:a16="http://schemas.microsoft.com/office/drawing/2014/main" id="{3F3DCDC6-FDFC-41A8-8F3E-EB17AF5C6260}"/>
                  </a:ext>
                </a:extLst>
              </p:cNvPr>
              <p:cNvSpPr/>
              <p:nvPr/>
            </p:nvSpPr>
            <p:spPr>
              <a:xfrm>
                <a:off x="5060652" y="4159816"/>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dirty="0"/>
                  <a:t>Decision support</a:t>
                </a:r>
              </a:p>
            </p:txBody>
          </p:sp>
          <p:pic>
            <p:nvPicPr>
              <p:cNvPr id="60" name="Graphic 59" descr="Head with gears">
                <a:extLst>
                  <a:ext uri="{FF2B5EF4-FFF2-40B4-BE49-F238E27FC236}">
                    <a16:creationId xmlns:a16="http://schemas.microsoft.com/office/drawing/2014/main" id="{6A884063-EDBD-4196-AB37-9F54F905AD6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929" y="4189500"/>
                <a:ext cx="356498" cy="356498"/>
              </a:xfrm>
              <a:prstGeom prst="rect">
                <a:avLst/>
              </a:prstGeom>
            </p:spPr>
          </p:pic>
        </p:grpSp>
        <p:grpSp>
          <p:nvGrpSpPr>
            <p:cNvPr id="56" name="Group 55">
              <a:extLst>
                <a:ext uri="{FF2B5EF4-FFF2-40B4-BE49-F238E27FC236}">
                  <a16:creationId xmlns:a16="http://schemas.microsoft.com/office/drawing/2014/main" id="{C581C9EF-80D2-49BE-B56B-0870FA564943}"/>
                </a:ext>
              </a:extLst>
            </p:cNvPr>
            <p:cNvGrpSpPr/>
            <p:nvPr/>
          </p:nvGrpSpPr>
          <p:grpSpPr>
            <a:xfrm>
              <a:off x="5091774" y="5457649"/>
              <a:ext cx="1872208" cy="423198"/>
              <a:chOff x="5060652" y="5457649"/>
              <a:chExt cx="1872208" cy="423198"/>
            </a:xfrm>
          </p:grpSpPr>
          <p:sp>
            <p:nvSpPr>
              <p:cNvPr id="57" name="Rectangle 56">
                <a:extLst>
                  <a:ext uri="{FF2B5EF4-FFF2-40B4-BE49-F238E27FC236}">
                    <a16:creationId xmlns:a16="http://schemas.microsoft.com/office/drawing/2014/main" id="{0BF8FD32-4E46-466E-9D98-8FE5EF535A2C}"/>
                  </a:ext>
                </a:extLst>
              </p:cNvPr>
              <p:cNvSpPr/>
              <p:nvPr/>
            </p:nvSpPr>
            <p:spPr>
              <a:xfrm>
                <a:off x="5060652" y="5457649"/>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dirty="0"/>
                  <a:t>Asset Information Model</a:t>
                </a:r>
              </a:p>
            </p:txBody>
          </p:sp>
          <p:pic>
            <p:nvPicPr>
              <p:cNvPr id="58" name="Graphic 57" descr="Database">
                <a:extLst>
                  <a:ext uri="{FF2B5EF4-FFF2-40B4-BE49-F238E27FC236}">
                    <a16:creationId xmlns:a16="http://schemas.microsoft.com/office/drawing/2014/main" id="{D06CB7A3-82B4-4F1F-B2CD-0C241073E0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73237" y="5457649"/>
                <a:ext cx="423198" cy="423198"/>
              </a:xfrm>
              <a:prstGeom prst="rect">
                <a:avLst/>
              </a:prstGeom>
            </p:spPr>
          </p:pic>
        </p:grpSp>
      </p:grpSp>
      <p:grpSp>
        <p:nvGrpSpPr>
          <p:cNvPr id="63" name="Group 62">
            <a:extLst>
              <a:ext uri="{FF2B5EF4-FFF2-40B4-BE49-F238E27FC236}">
                <a16:creationId xmlns:a16="http://schemas.microsoft.com/office/drawing/2014/main" id="{BCB4356F-F5F9-485A-956C-D7530C7A506B}"/>
              </a:ext>
            </a:extLst>
          </p:cNvPr>
          <p:cNvGrpSpPr/>
          <p:nvPr/>
        </p:nvGrpSpPr>
        <p:grpSpPr>
          <a:xfrm>
            <a:off x="2711251" y="4549420"/>
            <a:ext cx="1472490" cy="546273"/>
            <a:chOff x="2625476" y="5493014"/>
            <a:chExt cx="1472490" cy="546273"/>
          </a:xfrm>
        </p:grpSpPr>
        <p:sp>
          <p:nvSpPr>
            <p:cNvPr id="64" name="Arrow: Right 63">
              <a:extLst>
                <a:ext uri="{FF2B5EF4-FFF2-40B4-BE49-F238E27FC236}">
                  <a16:creationId xmlns:a16="http://schemas.microsoft.com/office/drawing/2014/main" id="{C7B2584C-2AB2-4D70-937D-EC6E33D6BC18}"/>
                </a:ext>
              </a:extLst>
            </p:cNvPr>
            <p:cNvSpPr/>
            <p:nvPr/>
          </p:nvSpPr>
          <p:spPr>
            <a:xfrm>
              <a:off x="2906155" y="5493014"/>
              <a:ext cx="1191811" cy="546273"/>
            </a:xfrm>
            <a:prstGeom prst="rightArrow">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ct val="113000"/>
                </a:lnSpc>
                <a:spcBef>
                  <a:spcPts val="600"/>
                </a:spcBef>
              </a:pPr>
              <a:r>
                <a:rPr lang="en-GB" sz="1200" dirty="0"/>
                <a:t>Data</a:t>
              </a:r>
            </a:p>
          </p:txBody>
        </p:sp>
        <p:pic>
          <p:nvPicPr>
            <p:cNvPr id="65" name="Graphic 64" descr="Plug">
              <a:extLst>
                <a:ext uri="{FF2B5EF4-FFF2-40B4-BE49-F238E27FC236}">
                  <a16:creationId xmlns:a16="http://schemas.microsoft.com/office/drawing/2014/main" id="{813295F4-4C39-4B37-81A7-DAACF2A78B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25476" y="5618596"/>
              <a:ext cx="320040" cy="320040"/>
            </a:xfrm>
            <a:prstGeom prst="rect">
              <a:avLst/>
            </a:prstGeom>
          </p:spPr>
        </p:pic>
      </p:grpSp>
    </p:spTree>
    <p:extLst>
      <p:ext uri="{BB962C8B-B14F-4D97-AF65-F5344CB8AC3E}">
        <p14:creationId xmlns:p14="http://schemas.microsoft.com/office/powerpoint/2010/main" val="368300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E3FA-F196-7835-72DA-76D2CDBD9258}"/>
              </a:ext>
            </a:extLst>
          </p:cNvPr>
          <p:cNvSpPr>
            <a:spLocks noGrp="1"/>
          </p:cNvSpPr>
          <p:nvPr>
            <p:ph type="title"/>
          </p:nvPr>
        </p:nvSpPr>
        <p:spPr/>
        <p:txBody>
          <a:bodyPr/>
          <a:lstStyle/>
          <a:p>
            <a:r>
              <a:rPr lang="en-GB" dirty="0"/>
              <a:t>Capabilities and areas of application</a:t>
            </a:r>
          </a:p>
        </p:txBody>
      </p:sp>
      <p:sp>
        <p:nvSpPr>
          <p:cNvPr id="4" name="Slide Number Placeholder 3">
            <a:extLst>
              <a:ext uri="{FF2B5EF4-FFF2-40B4-BE49-F238E27FC236}">
                <a16:creationId xmlns:a16="http://schemas.microsoft.com/office/drawing/2014/main" id="{09A7D950-F720-BEDB-3DB9-74CE6C7407A9}"/>
              </a:ext>
            </a:extLst>
          </p:cNvPr>
          <p:cNvSpPr>
            <a:spLocks noGrp="1"/>
          </p:cNvSpPr>
          <p:nvPr>
            <p:ph type="sldNum" sz="quarter" idx="12"/>
          </p:nvPr>
        </p:nvSpPr>
        <p:spPr/>
        <p:txBody>
          <a:bodyPr/>
          <a:lstStyle/>
          <a:p>
            <a:fld id="{5BA07366-CB75-4AA8-9E5B-928B849F427C}" type="slidenum">
              <a:rPr lang="en-GB" smtClean="0"/>
              <a:t>4</a:t>
            </a:fld>
            <a:endParaRPr lang="en-GB" dirty="0"/>
          </a:p>
        </p:txBody>
      </p:sp>
      <p:sp>
        <p:nvSpPr>
          <p:cNvPr id="5" name="Rectangle 4">
            <a:extLst>
              <a:ext uri="{FF2B5EF4-FFF2-40B4-BE49-F238E27FC236}">
                <a16:creationId xmlns:a16="http://schemas.microsoft.com/office/drawing/2014/main" id="{AB97C68B-5EAD-2C69-19B0-AB7CFB378223}"/>
              </a:ext>
            </a:extLst>
          </p:cNvPr>
          <p:cNvSpPr/>
          <p:nvPr/>
        </p:nvSpPr>
        <p:spPr>
          <a:xfrm>
            <a:off x="528138" y="4425924"/>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Descriptive</a:t>
            </a:r>
          </a:p>
        </p:txBody>
      </p:sp>
      <p:sp>
        <p:nvSpPr>
          <p:cNvPr id="6" name="Rectangle 5">
            <a:extLst>
              <a:ext uri="{FF2B5EF4-FFF2-40B4-BE49-F238E27FC236}">
                <a16:creationId xmlns:a16="http://schemas.microsoft.com/office/drawing/2014/main" id="{8E68685B-3666-A29A-D032-5342632758BA}"/>
              </a:ext>
            </a:extLst>
          </p:cNvPr>
          <p:cNvSpPr/>
          <p:nvPr/>
        </p:nvSpPr>
        <p:spPr>
          <a:xfrm>
            <a:off x="528138" y="3726643"/>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Diagnostic</a:t>
            </a:r>
          </a:p>
        </p:txBody>
      </p:sp>
      <p:sp>
        <p:nvSpPr>
          <p:cNvPr id="7" name="Rectangle 6">
            <a:extLst>
              <a:ext uri="{FF2B5EF4-FFF2-40B4-BE49-F238E27FC236}">
                <a16:creationId xmlns:a16="http://schemas.microsoft.com/office/drawing/2014/main" id="{3ADBB7E3-08EC-93A1-3565-20D593765DC3}"/>
              </a:ext>
            </a:extLst>
          </p:cNvPr>
          <p:cNvSpPr/>
          <p:nvPr/>
        </p:nvSpPr>
        <p:spPr>
          <a:xfrm>
            <a:off x="528138" y="3027362"/>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Predictive</a:t>
            </a:r>
          </a:p>
        </p:txBody>
      </p:sp>
      <p:sp>
        <p:nvSpPr>
          <p:cNvPr id="8" name="Rectangle 7">
            <a:extLst>
              <a:ext uri="{FF2B5EF4-FFF2-40B4-BE49-F238E27FC236}">
                <a16:creationId xmlns:a16="http://schemas.microsoft.com/office/drawing/2014/main" id="{FC8973DF-D68B-AE83-1E95-0BD7D7834A90}"/>
              </a:ext>
            </a:extLst>
          </p:cNvPr>
          <p:cNvSpPr/>
          <p:nvPr/>
        </p:nvSpPr>
        <p:spPr>
          <a:xfrm>
            <a:off x="528138" y="2328081"/>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Prescriptive</a:t>
            </a:r>
          </a:p>
        </p:txBody>
      </p:sp>
      <p:sp>
        <p:nvSpPr>
          <p:cNvPr id="9" name="Rectangle 8">
            <a:extLst>
              <a:ext uri="{FF2B5EF4-FFF2-40B4-BE49-F238E27FC236}">
                <a16:creationId xmlns:a16="http://schemas.microsoft.com/office/drawing/2014/main" id="{A3EB1FE5-35DB-0222-57E6-ECD86A1D64CF}"/>
              </a:ext>
            </a:extLst>
          </p:cNvPr>
          <p:cNvSpPr/>
          <p:nvPr/>
        </p:nvSpPr>
        <p:spPr>
          <a:xfrm>
            <a:off x="528138" y="1628800"/>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Automated</a:t>
            </a:r>
          </a:p>
        </p:txBody>
      </p:sp>
      <p:sp>
        <p:nvSpPr>
          <p:cNvPr id="10" name="Rectangle 9">
            <a:extLst>
              <a:ext uri="{FF2B5EF4-FFF2-40B4-BE49-F238E27FC236}">
                <a16:creationId xmlns:a16="http://schemas.microsoft.com/office/drawing/2014/main" id="{01E2E77F-0DA2-7270-39ED-64070DCB34FE}"/>
              </a:ext>
            </a:extLst>
          </p:cNvPr>
          <p:cNvSpPr/>
          <p:nvPr/>
        </p:nvSpPr>
        <p:spPr>
          <a:xfrm>
            <a:off x="528138"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b="1" dirty="0"/>
          </a:p>
        </p:txBody>
      </p:sp>
      <p:sp>
        <p:nvSpPr>
          <p:cNvPr id="12" name="Rectangle 11">
            <a:extLst>
              <a:ext uri="{FF2B5EF4-FFF2-40B4-BE49-F238E27FC236}">
                <a16:creationId xmlns:a16="http://schemas.microsoft.com/office/drawing/2014/main" id="{13917292-3FF7-80C2-26AC-07D985A6FDA5}"/>
              </a:ext>
            </a:extLst>
          </p:cNvPr>
          <p:cNvSpPr/>
          <p:nvPr/>
        </p:nvSpPr>
        <p:spPr>
          <a:xfrm>
            <a:off x="2585433"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Component</a:t>
            </a:r>
          </a:p>
        </p:txBody>
      </p:sp>
      <p:sp>
        <p:nvSpPr>
          <p:cNvPr id="13" name="Rectangle 12">
            <a:extLst>
              <a:ext uri="{FF2B5EF4-FFF2-40B4-BE49-F238E27FC236}">
                <a16:creationId xmlns:a16="http://schemas.microsoft.com/office/drawing/2014/main" id="{88258B7D-BE40-53CD-9F9A-4F8575B11FA3}"/>
              </a:ext>
            </a:extLst>
          </p:cNvPr>
          <p:cNvSpPr/>
          <p:nvPr/>
        </p:nvSpPr>
        <p:spPr>
          <a:xfrm>
            <a:off x="4642728"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System</a:t>
            </a:r>
          </a:p>
        </p:txBody>
      </p:sp>
      <p:sp>
        <p:nvSpPr>
          <p:cNvPr id="14" name="Rectangle 13">
            <a:extLst>
              <a:ext uri="{FF2B5EF4-FFF2-40B4-BE49-F238E27FC236}">
                <a16:creationId xmlns:a16="http://schemas.microsoft.com/office/drawing/2014/main" id="{9B7AAE57-B4A3-C0F0-11BB-FC5AC9B6F9D1}"/>
              </a:ext>
            </a:extLst>
          </p:cNvPr>
          <p:cNvSpPr/>
          <p:nvPr/>
        </p:nvSpPr>
        <p:spPr>
          <a:xfrm>
            <a:off x="6700024"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Asset / Facility</a:t>
            </a:r>
          </a:p>
        </p:txBody>
      </p:sp>
      <p:sp>
        <p:nvSpPr>
          <p:cNvPr id="15" name="Rectangle 14">
            <a:extLst>
              <a:ext uri="{FF2B5EF4-FFF2-40B4-BE49-F238E27FC236}">
                <a16:creationId xmlns:a16="http://schemas.microsoft.com/office/drawing/2014/main" id="{414E4692-2EE7-18B7-1E90-80EBD0E87F40}"/>
              </a:ext>
            </a:extLst>
          </p:cNvPr>
          <p:cNvSpPr/>
          <p:nvPr/>
        </p:nvSpPr>
        <p:spPr>
          <a:xfrm>
            <a:off x="8757320"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Enterprise</a:t>
            </a:r>
          </a:p>
        </p:txBody>
      </p:sp>
      <p:grpSp>
        <p:nvGrpSpPr>
          <p:cNvPr id="35" name="Group 34">
            <a:extLst>
              <a:ext uri="{FF2B5EF4-FFF2-40B4-BE49-F238E27FC236}">
                <a16:creationId xmlns:a16="http://schemas.microsoft.com/office/drawing/2014/main" id="{441CA641-A61E-C482-8638-4738AC02C581}"/>
              </a:ext>
            </a:extLst>
          </p:cNvPr>
          <p:cNvGrpSpPr/>
          <p:nvPr/>
        </p:nvGrpSpPr>
        <p:grpSpPr>
          <a:xfrm>
            <a:off x="2573216" y="1627088"/>
            <a:ext cx="8197202" cy="3435993"/>
            <a:chOff x="2573216" y="1627088"/>
            <a:chExt cx="8197202" cy="3435993"/>
          </a:xfrm>
        </p:grpSpPr>
        <p:grpSp>
          <p:nvGrpSpPr>
            <p:cNvPr id="34" name="Group 33">
              <a:extLst>
                <a:ext uri="{FF2B5EF4-FFF2-40B4-BE49-F238E27FC236}">
                  <a16:creationId xmlns:a16="http://schemas.microsoft.com/office/drawing/2014/main" id="{2E28E744-885D-B944-849B-B86246607E4A}"/>
                </a:ext>
              </a:extLst>
            </p:cNvPr>
            <p:cNvGrpSpPr/>
            <p:nvPr/>
          </p:nvGrpSpPr>
          <p:grpSpPr>
            <a:xfrm>
              <a:off x="2573216" y="1627088"/>
              <a:ext cx="8197202" cy="3435993"/>
              <a:chOff x="2573216" y="1627088"/>
              <a:chExt cx="8197202" cy="3435993"/>
            </a:xfrm>
          </p:grpSpPr>
          <p:sp>
            <p:nvSpPr>
              <p:cNvPr id="18" name="Rectangle 17">
                <a:extLst>
                  <a:ext uri="{FF2B5EF4-FFF2-40B4-BE49-F238E27FC236}">
                    <a16:creationId xmlns:a16="http://schemas.microsoft.com/office/drawing/2014/main" id="{4380EFCB-E107-1FB7-DD7F-F34FD7540C4F}"/>
                  </a:ext>
                </a:extLst>
              </p:cNvPr>
              <p:cNvSpPr/>
              <p:nvPr/>
            </p:nvSpPr>
            <p:spPr>
              <a:xfrm>
                <a:off x="2585433" y="1628800"/>
                <a:ext cx="8149119" cy="342349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dirty="0" err="1"/>
              </a:p>
            </p:txBody>
          </p:sp>
          <p:cxnSp>
            <p:nvCxnSpPr>
              <p:cNvPr id="21" name="Straight Connector 20">
                <a:extLst>
                  <a:ext uri="{FF2B5EF4-FFF2-40B4-BE49-F238E27FC236}">
                    <a16:creationId xmlns:a16="http://schemas.microsoft.com/office/drawing/2014/main" id="{65C71DE2-2285-25CC-6121-184CB67FC87D}"/>
                  </a:ext>
                </a:extLst>
              </p:cNvPr>
              <p:cNvCxnSpPr>
                <a:cxnSpLocks/>
              </p:cNvCxnSpPr>
              <p:nvPr/>
            </p:nvCxnSpPr>
            <p:spPr>
              <a:xfrm flipV="1">
                <a:off x="2605981" y="2260315"/>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EEBC3A-4FC6-7AC9-8FC3-4A2E61D0F049}"/>
                  </a:ext>
                </a:extLst>
              </p:cNvPr>
              <p:cNvCxnSpPr>
                <a:cxnSpLocks/>
              </p:cNvCxnSpPr>
              <p:nvPr/>
            </p:nvCxnSpPr>
            <p:spPr>
              <a:xfrm flipV="1">
                <a:off x="2593764" y="2978433"/>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907A49-F5B1-4E7A-D620-1527E744E9E0}"/>
                  </a:ext>
                </a:extLst>
              </p:cNvPr>
              <p:cNvCxnSpPr>
                <a:cxnSpLocks/>
              </p:cNvCxnSpPr>
              <p:nvPr/>
            </p:nvCxnSpPr>
            <p:spPr>
              <a:xfrm flipV="1">
                <a:off x="2573216" y="3692760"/>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F62108-937A-623F-F17E-6BECE2783618}"/>
                  </a:ext>
                </a:extLst>
              </p:cNvPr>
              <p:cNvCxnSpPr>
                <a:cxnSpLocks/>
              </p:cNvCxnSpPr>
              <p:nvPr/>
            </p:nvCxnSpPr>
            <p:spPr>
              <a:xfrm flipV="1">
                <a:off x="2629630" y="4342746"/>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0F6E48-860C-E7C6-B704-715A412B306C}"/>
                  </a:ext>
                </a:extLst>
              </p:cNvPr>
              <p:cNvCxnSpPr>
                <a:cxnSpLocks/>
              </p:cNvCxnSpPr>
              <p:nvPr/>
            </p:nvCxnSpPr>
            <p:spPr>
              <a:xfrm flipV="1">
                <a:off x="4611905" y="1639075"/>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4D42EC-F0AB-779E-592C-B06B0152F127}"/>
                  </a:ext>
                </a:extLst>
              </p:cNvPr>
              <p:cNvCxnSpPr>
                <a:cxnSpLocks/>
              </p:cNvCxnSpPr>
              <p:nvPr/>
            </p:nvCxnSpPr>
            <p:spPr>
              <a:xfrm flipV="1">
                <a:off x="6659992" y="1639589"/>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5C6841-450B-8C08-C5D5-5232705C1F89}"/>
                  </a:ext>
                </a:extLst>
              </p:cNvPr>
              <p:cNvCxnSpPr>
                <a:cxnSpLocks/>
              </p:cNvCxnSpPr>
              <p:nvPr/>
            </p:nvCxnSpPr>
            <p:spPr>
              <a:xfrm flipV="1">
                <a:off x="8719856" y="1627088"/>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9" name="Arrow: Right 18">
              <a:extLst>
                <a:ext uri="{FF2B5EF4-FFF2-40B4-BE49-F238E27FC236}">
                  <a16:creationId xmlns:a16="http://schemas.microsoft.com/office/drawing/2014/main" id="{C806EAEA-AF1B-0A92-29E2-A485887A4260}"/>
                </a:ext>
              </a:extLst>
            </p:cNvPr>
            <p:cNvSpPr/>
            <p:nvPr/>
          </p:nvSpPr>
          <p:spPr>
            <a:xfrm rot="20695334">
              <a:off x="3323882" y="2473246"/>
              <a:ext cx="6676376" cy="2016224"/>
            </a:xfrm>
            <a:prstGeom prst="rightArrow">
              <a:avLst/>
            </a:prstGeom>
            <a:solidFill>
              <a:schemeClr val="bg1">
                <a:lumMod val="50000"/>
                <a:alpha val="71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800" dirty="0"/>
                <a:t>Level of complexity</a:t>
              </a:r>
            </a:p>
          </p:txBody>
        </p:sp>
      </p:grpSp>
    </p:spTree>
    <p:extLst>
      <p:ext uri="{BB962C8B-B14F-4D97-AF65-F5344CB8AC3E}">
        <p14:creationId xmlns:p14="http://schemas.microsoft.com/office/powerpoint/2010/main" val="151976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4">
            <a:extLst>
              <a:ext uri="{FF2B5EF4-FFF2-40B4-BE49-F238E27FC236}">
                <a16:creationId xmlns:a16="http://schemas.microsoft.com/office/drawing/2014/main" id="{211444DC-E9C2-4FE4-9D75-5DC7E5386499}"/>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544" b="544"/>
          <a:stretch/>
        </p:blipFill>
        <p:spPr>
          <a:xfrm>
            <a:off x="0" y="0"/>
            <a:ext cx="12192000" cy="6046788"/>
          </a:xfrm>
          <a:prstGeom prst="rect">
            <a:avLst/>
          </a:prstGeom>
        </p:spPr>
      </p:pic>
      <p:pic>
        <p:nvPicPr>
          <p:cNvPr id="15" name="Picture Placeholder 14">
            <a:extLst>
              <a:ext uri="{FF2B5EF4-FFF2-40B4-BE49-F238E27FC236}">
                <a16:creationId xmlns:a16="http://schemas.microsoft.com/office/drawing/2014/main" id="{DE9C105D-B19E-4E3D-8E02-76AC1853F654}"/>
              </a:ext>
            </a:extLst>
          </p:cNvPr>
          <p:cNvPicPr>
            <a:picLocks noGrp="1" noChangeAspect="1"/>
          </p:cNvPicPr>
          <p:nvPr>
            <p:ph type="pic" sz="quarter" idx="13"/>
            <p:custDataLst>
              <p:tags r:id="rId2"/>
            </p:custDataLst>
          </p:nvPr>
        </p:nvPicPr>
        <p:blipFill>
          <a:blip r:embed="rId5" cstate="print">
            <a:extLst>
              <a:ext uri="{28A0092B-C50C-407E-A947-70E740481C1C}">
                <a14:useLocalDpi xmlns:a14="http://schemas.microsoft.com/office/drawing/2010/main" val="0"/>
              </a:ext>
            </a:extLst>
          </a:blip>
          <a:srcRect t="583" b="583"/>
          <a:stretch/>
        </p:blipFill>
        <p:spPr>
          <a:prstGeom prst="rect">
            <a:avLst/>
          </a:prstGeom>
        </p:spPr>
      </p:pic>
      <p:sp>
        <p:nvSpPr>
          <p:cNvPr id="3" name="Title 2">
            <a:extLst>
              <a:ext uri="{FF2B5EF4-FFF2-40B4-BE49-F238E27FC236}">
                <a16:creationId xmlns:a16="http://schemas.microsoft.com/office/drawing/2014/main" id="{8E13D43F-3FFF-4EE7-8BDD-1E80B6683ECC}"/>
              </a:ext>
            </a:extLst>
          </p:cNvPr>
          <p:cNvSpPr>
            <a:spLocks noGrp="1"/>
          </p:cNvSpPr>
          <p:nvPr>
            <p:ph type="title"/>
          </p:nvPr>
        </p:nvSpPr>
        <p:spPr>
          <a:xfrm>
            <a:off x="539750" y="539750"/>
            <a:ext cx="11244882" cy="936000"/>
          </a:xfrm>
        </p:spPr>
        <p:txBody>
          <a:bodyPr/>
          <a:lstStyle/>
          <a:p>
            <a:r>
              <a:rPr lang="en-GB" sz="4000">
                <a:solidFill>
                  <a:schemeClr val="bg1"/>
                </a:solidFill>
              </a:rPr>
              <a:t>What have we observed</a:t>
            </a:r>
            <a:endParaRPr lang="en-GB" sz="4000" dirty="0">
              <a:solidFill>
                <a:schemeClr val="bg1"/>
              </a:solidFill>
            </a:endParaRPr>
          </a:p>
        </p:txBody>
      </p:sp>
      <p:sp>
        <p:nvSpPr>
          <p:cNvPr id="4" name="Slide Number Placeholder 3">
            <a:extLst>
              <a:ext uri="{FF2B5EF4-FFF2-40B4-BE49-F238E27FC236}">
                <a16:creationId xmlns:a16="http://schemas.microsoft.com/office/drawing/2014/main" id="{61E7DCD7-C2BC-4F31-B74B-F3BF6C7B984C}"/>
              </a:ext>
            </a:extLst>
          </p:cNvPr>
          <p:cNvSpPr>
            <a:spLocks noGrp="1"/>
          </p:cNvSpPr>
          <p:nvPr>
            <p:ph type="sldNum" sz="quarter" idx="12"/>
          </p:nvPr>
        </p:nvSpPr>
        <p:spPr/>
        <p:txBody>
          <a:bodyPr/>
          <a:lstStyle/>
          <a:p>
            <a:fld id="{5BA07366-CB75-4AA8-9E5B-928B849F427C}" type="slidenum">
              <a:rPr lang="en-GB" sz="600" smtClean="0"/>
              <a:pPr/>
              <a:t>5</a:t>
            </a:fld>
            <a:endParaRPr lang="en-GB" sz="600" dirty="0"/>
          </a:p>
        </p:txBody>
      </p:sp>
      <p:sp>
        <p:nvSpPr>
          <p:cNvPr id="12" name="Rectangle 11">
            <a:extLst>
              <a:ext uri="{FF2B5EF4-FFF2-40B4-BE49-F238E27FC236}">
                <a16:creationId xmlns:a16="http://schemas.microsoft.com/office/drawing/2014/main" id="{15FF9CF5-B8C0-41A1-BFC0-CC5130A6C66A}"/>
              </a:ext>
            </a:extLst>
          </p:cNvPr>
          <p:cNvSpPr/>
          <p:nvPr/>
        </p:nvSpPr>
        <p:spPr>
          <a:xfrm>
            <a:off x="539751" y="1951160"/>
            <a:ext cx="2099865"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2"/>
                </a:solidFill>
              </a:rPr>
              <a:t>Digital twins are primarily a complementary source of information</a:t>
            </a:r>
            <a:endParaRPr lang="en-GB" dirty="0"/>
          </a:p>
        </p:txBody>
      </p:sp>
      <p:sp>
        <p:nvSpPr>
          <p:cNvPr id="14" name="Rectangle 13">
            <a:extLst>
              <a:ext uri="{FF2B5EF4-FFF2-40B4-BE49-F238E27FC236}">
                <a16:creationId xmlns:a16="http://schemas.microsoft.com/office/drawing/2014/main" id="{30DF18EF-B28B-46D0-B51A-BD4C4CE77729}"/>
              </a:ext>
            </a:extLst>
          </p:cNvPr>
          <p:cNvSpPr/>
          <p:nvPr/>
        </p:nvSpPr>
        <p:spPr>
          <a:xfrm>
            <a:off x="2785728" y="1951160"/>
            <a:ext cx="2099866"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Need to get the foundation right – and it is hard work</a:t>
            </a:r>
          </a:p>
        </p:txBody>
      </p:sp>
      <p:sp>
        <p:nvSpPr>
          <p:cNvPr id="16" name="Rectangle 15">
            <a:extLst>
              <a:ext uri="{FF2B5EF4-FFF2-40B4-BE49-F238E27FC236}">
                <a16:creationId xmlns:a16="http://schemas.microsoft.com/office/drawing/2014/main" id="{9F378285-3768-41EA-A793-3F05FBA5E245}"/>
              </a:ext>
            </a:extLst>
          </p:cNvPr>
          <p:cNvSpPr/>
          <p:nvPr/>
        </p:nvSpPr>
        <p:spPr>
          <a:xfrm>
            <a:off x="5031706" y="1951160"/>
            <a:ext cx="2099867"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Machine learning (ML) has significant potential – but it is early days</a:t>
            </a:r>
          </a:p>
        </p:txBody>
      </p:sp>
      <p:sp>
        <p:nvSpPr>
          <p:cNvPr id="17" name="Rectangle 16">
            <a:extLst>
              <a:ext uri="{FF2B5EF4-FFF2-40B4-BE49-F238E27FC236}">
                <a16:creationId xmlns:a16="http://schemas.microsoft.com/office/drawing/2014/main" id="{D1E1C37B-4C18-4775-8E56-881EF9C85CEF}"/>
              </a:ext>
            </a:extLst>
          </p:cNvPr>
          <p:cNvSpPr/>
          <p:nvPr/>
        </p:nvSpPr>
        <p:spPr>
          <a:xfrm>
            <a:off x="529727" y="3789489"/>
            <a:ext cx="2099616"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Solutions must be integrated in work processes to be sustainable</a:t>
            </a:r>
          </a:p>
        </p:txBody>
      </p:sp>
      <p:sp>
        <p:nvSpPr>
          <p:cNvPr id="18" name="Rectangle 17">
            <a:extLst>
              <a:ext uri="{FF2B5EF4-FFF2-40B4-BE49-F238E27FC236}">
                <a16:creationId xmlns:a16="http://schemas.microsoft.com/office/drawing/2014/main" id="{9565AD09-9D4D-4837-9A6A-1B2C0A05433E}"/>
              </a:ext>
            </a:extLst>
          </p:cNvPr>
          <p:cNvSpPr/>
          <p:nvPr/>
        </p:nvSpPr>
        <p:spPr>
          <a:xfrm>
            <a:off x="2785728" y="3800217"/>
            <a:ext cx="2099866"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A common digital architecture is emerging</a:t>
            </a:r>
          </a:p>
        </p:txBody>
      </p:sp>
      <p:sp>
        <p:nvSpPr>
          <p:cNvPr id="19" name="Rectangle 18">
            <a:extLst>
              <a:ext uri="{FF2B5EF4-FFF2-40B4-BE49-F238E27FC236}">
                <a16:creationId xmlns:a16="http://schemas.microsoft.com/office/drawing/2014/main" id="{D2368798-4025-4A24-926B-FA894B644B9F}"/>
              </a:ext>
            </a:extLst>
          </p:cNvPr>
          <p:cNvSpPr/>
          <p:nvPr/>
        </p:nvSpPr>
        <p:spPr>
          <a:xfrm>
            <a:off x="5011432" y="3800217"/>
            <a:ext cx="2120142"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Emerging information models addressing the entire life cycle</a:t>
            </a:r>
          </a:p>
        </p:txBody>
      </p:sp>
      <p:sp>
        <p:nvSpPr>
          <p:cNvPr id="13" name="Rectangle 12">
            <a:extLst>
              <a:ext uri="{FF2B5EF4-FFF2-40B4-BE49-F238E27FC236}">
                <a16:creationId xmlns:a16="http://schemas.microsoft.com/office/drawing/2014/main" id="{5FDC7AB2-0CDA-4910-B44D-E1348B944F3A}"/>
              </a:ext>
            </a:extLst>
          </p:cNvPr>
          <p:cNvSpPr/>
          <p:nvPr/>
        </p:nvSpPr>
        <p:spPr>
          <a:xfrm>
            <a:off x="7277685" y="1951160"/>
            <a:ext cx="2107576"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Significant potential for condition-based maintenance (CBM) but…</a:t>
            </a:r>
          </a:p>
        </p:txBody>
      </p:sp>
      <p:sp>
        <p:nvSpPr>
          <p:cNvPr id="20" name="Rectangle 19">
            <a:extLst>
              <a:ext uri="{FF2B5EF4-FFF2-40B4-BE49-F238E27FC236}">
                <a16:creationId xmlns:a16="http://schemas.microsoft.com/office/drawing/2014/main" id="{1A55DA8E-1370-4823-AB37-BEF5B47AEB85}"/>
              </a:ext>
            </a:extLst>
          </p:cNvPr>
          <p:cNvSpPr/>
          <p:nvPr/>
        </p:nvSpPr>
        <p:spPr>
          <a:xfrm>
            <a:off x="9545535" y="3800217"/>
            <a:ext cx="2093413"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Increasing regulatory complexity</a:t>
            </a:r>
          </a:p>
        </p:txBody>
      </p:sp>
      <p:sp>
        <p:nvSpPr>
          <p:cNvPr id="21" name="Rectangle 20">
            <a:extLst>
              <a:ext uri="{FF2B5EF4-FFF2-40B4-BE49-F238E27FC236}">
                <a16:creationId xmlns:a16="http://schemas.microsoft.com/office/drawing/2014/main" id="{C791E1BD-6E73-4D92-B143-7150A4EA79D0}"/>
              </a:ext>
            </a:extLst>
          </p:cNvPr>
          <p:cNvSpPr/>
          <p:nvPr/>
        </p:nvSpPr>
        <p:spPr>
          <a:xfrm>
            <a:off x="9531372" y="1951160"/>
            <a:ext cx="2107576"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Increased awareness of data quality as data is used in new ways</a:t>
            </a:r>
          </a:p>
        </p:txBody>
      </p:sp>
      <p:sp>
        <p:nvSpPr>
          <p:cNvPr id="22" name="Rectangle 21">
            <a:extLst>
              <a:ext uri="{FF2B5EF4-FFF2-40B4-BE49-F238E27FC236}">
                <a16:creationId xmlns:a16="http://schemas.microsoft.com/office/drawing/2014/main" id="{BDE6DE10-A3C2-459D-896B-118A62A51E3C}"/>
              </a:ext>
            </a:extLst>
          </p:cNvPr>
          <p:cNvSpPr/>
          <p:nvPr/>
        </p:nvSpPr>
        <p:spPr>
          <a:xfrm>
            <a:off x="7291848" y="3800217"/>
            <a:ext cx="2093413" cy="16561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dirty="0">
                <a:solidFill>
                  <a:schemeClr val="tx1"/>
                </a:solidFill>
              </a:rPr>
              <a:t>Growing cyber security threat and awareness – there is a job to be done</a:t>
            </a:r>
          </a:p>
        </p:txBody>
      </p:sp>
    </p:spTree>
    <p:extLst>
      <p:ext uri="{BB962C8B-B14F-4D97-AF65-F5344CB8AC3E}">
        <p14:creationId xmlns:p14="http://schemas.microsoft.com/office/powerpoint/2010/main" val="25622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8" grpId="0" animBg="1"/>
      <p:bldP spid="19" grpId="0" animBg="1"/>
      <p:bldP spid="13"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E3FA-F196-7835-72DA-76D2CDBD9258}"/>
              </a:ext>
            </a:extLst>
          </p:cNvPr>
          <p:cNvSpPr>
            <a:spLocks noGrp="1"/>
          </p:cNvSpPr>
          <p:nvPr>
            <p:ph type="title"/>
          </p:nvPr>
        </p:nvSpPr>
        <p:spPr/>
        <p:txBody>
          <a:bodyPr/>
          <a:lstStyle/>
          <a:p>
            <a:r>
              <a:rPr lang="en-GB" dirty="0"/>
              <a:t>Increased return on digital investments</a:t>
            </a:r>
          </a:p>
        </p:txBody>
      </p:sp>
      <p:sp>
        <p:nvSpPr>
          <p:cNvPr id="4" name="Slide Number Placeholder 3">
            <a:extLst>
              <a:ext uri="{FF2B5EF4-FFF2-40B4-BE49-F238E27FC236}">
                <a16:creationId xmlns:a16="http://schemas.microsoft.com/office/drawing/2014/main" id="{09A7D950-F720-BEDB-3DB9-74CE6C7407A9}"/>
              </a:ext>
            </a:extLst>
          </p:cNvPr>
          <p:cNvSpPr>
            <a:spLocks noGrp="1"/>
          </p:cNvSpPr>
          <p:nvPr>
            <p:ph type="sldNum" sz="quarter" idx="12"/>
          </p:nvPr>
        </p:nvSpPr>
        <p:spPr/>
        <p:txBody>
          <a:bodyPr/>
          <a:lstStyle/>
          <a:p>
            <a:fld id="{5BA07366-CB75-4AA8-9E5B-928B849F427C}" type="slidenum">
              <a:rPr lang="en-GB" smtClean="0"/>
              <a:t>6</a:t>
            </a:fld>
            <a:endParaRPr lang="en-GB" dirty="0"/>
          </a:p>
        </p:txBody>
      </p:sp>
      <p:sp>
        <p:nvSpPr>
          <p:cNvPr id="5" name="Rectangle 4">
            <a:extLst>
              <a:ext uri="{FF2B5EF4-FFF2-40B4-BE49-F238E27FC236}">
                <a16:creationId xmlns:a16="http://schemas.microsoft.com/office/drawing/2014/main" id="{AB97C68B-5EAD-2C69-19B0-AB7CFB378223}"/>
              </a:ext>
            </a:extLst>
          </p:cNvPr>
          <p:cNvSpPr/>
          <p:nvPr/>
        </p:nvSpPr>
        <p:spPr>
          <a:xfrm>
            <a:off x="528138" y="4425924"/>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Descriptive</a:t>
            </a:r>
          </a:p>
        </p:txBody>
      </p:sp>
      <p:sp>
        <p:nvSpPr>
          <p:cNvPr id="6" name="Rectangle 5">
            <a:extLst>
              <a:ext uri="{FF2B5EF4-FFF2-40B4-BE49-F238E27FC236}">
                <a16:creationId xmlns:a16="http://schemas.microsoft.com/office/drawing/2014/main" id="{8E68685B-3666-A29A-D032-5342632758BA}"/>
              </a:ext>
            </a:extLst>
          </p:cNvPr>
          <p:cNvSpPr/>
          <p:nvPr/>
        </p:nvSpPr>
        <p:spPr>
          <a:xfrm>
            <a:off x="528138" y="3726643"/>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Diagnostic</a:t>
            </a:r>
          </a:p>
        </p:txBody>
      </p:sp>
      <p:sp>
        <p:nvSpPr>
          <p:cNvPr id="7" name="Rectangle 6">
            <a:extLst>
              <a:ext uri="{FF2B5EF4-FFF2-40B4-BE49-F238E27FC236}">
                <a16:creationId xmlns:a16="http://schemas.microsoft.com/office/drawing/2014/main" id="{3ADBB7E3-08EC-93A1-3565-20D593765DC3}"/>
              </a:ext>
            </a:extLst>
          </p:cNvPr>
          <p:cNvSpPr/>
          <p:nvPr/>
        </p:nvSpPr>
        <p:spPr>
          <a:xfrm>
            <a:off x="528138" y="3027362"/>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Predictive</a:t>
            </a:r>
          </a:p>
        </p:txBody>
      </p:sp>
      <p:sp>
        <p:nvSpPr>
          <p:cNvPr id="8" name="Rectangle 7">
            <a:extLst>
              <a:ext uri="{FF2B5EF4-FFF2-40B4-BE49-F238E27FC236}">
                <a16:creationId xmlns:a16="http://schemas.microsoft.com/office/drawing/2014/main" id="{FC8973DF-D68B-AE83-1E95-0BD7D7834A90}"/>
              </a:ext>
            </a:extLst>
          </p:cNvPr>
          <p:cNvSpPr/>
          <p:nvPr/>
        </p:nvSpPr>
        <p:spPr>
          <a:xfrm>
            <a:off x="528138" y="2328081"/>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Prescriptive</a:t>
            </a:r>
          </a:p>
        </p:txBody>
      </p:sp>
      <p:sp>
        <p:nvSpPr>
          <p:cNvPr id="9" name="Rectangle 8">
            <a:extLst>
              <a:ext uri="{FF2B5EF4-FFF2-40B4-BE49-F238E27FC236}">
                <a16:creationId xmlns:a16="http://schemas.microsoft.com/office/drawing/2014/main" id="{A3EB1FE5-35DB-0222-57E6-ECD86A1D64CF}"/>
              </a:ext>
            </a:extLst>
          </p:cNvPr>
          <p:cNvSpPr/>
          <p:nvPr/>
        </p:nvSpPr>
        <p:spPr>
          <a:xfrm>
            <a:off x="528138" y="1628800"/>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Automated</a:t>
            </a:r>
          </a:p>
        </p:txBody>
      </p:sp>
      <p:sp>
        <p:nvSpPr>
          <p:cNvPr id="10" name="Rectangle 9">
            <a:extLst>
              <a:ext uri="{FF2B5EF4-FFF2-40B4-BE49-F238E27FC236}">
                <a16:creationId xmlns:a16="http://schemas.microsoft.com/office/drawing/2014/main" id="{01E2E77F-0DA2-7270-39ED-64070DCB34FE}"/>
              </a:ext>
            </a:extLst>
          </p:cNvPr>
          <p:cNvSpPr/>
          <p:nvPr/>
        </p:nvSpPr>
        <p:spPr>
          <a:xfrm>
            <a:off x="528138"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b="1" dirty="0"/>
          </a:p>
        </p:txBody>
      </p:sp>
      <p:sp>
        <p:nvSpPr>
          <p:cNvPr id="12" name="Rectangle 11">
            <a:extLst>
              <a:ext uri="{FF2B5EF4-FFF2-40B4-BE49-F238E27FC236}">
                <a16:creationId xmlns:a16="http://schemas.microsoft.com/office/drawing/2014/main" id="{13917292-3FF7-80C2-26AC-07D985A6FDA5}"/>
              </a:ext>
            </a:extLst>
          </p:cNvPr>
          <p:cNvSpPr/>
          <p:nvPr/>
        </p:nvSpPr>
        <p:spPr>
          <a:xfrm>
            <a:off x="2585433"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Component</a:t>
            </a:r>
          </a:p>
        </p:txBody>
      </p:sp>
      <p:sp>
        <p:nvSpPr>
          <p:cNvPr id="13" name="Rectangle 12">
            <a:extLst>
              <a:ext uri="{FF2B5EF4-FFF2-40B4-BE49-F238E27FC236}">
                <a16:creationId xmlns:a16="http://schemas.microsoft.com/office/drawing/2014/main" id="{88258B7D-BE40-53CD-9F9A-4F8575B11FA3}"/>
              </a:ext>
            </a:extLst>
          </p:cNvPr>
          <p:cNvSpPr/>
          <p:nvPr/>
        </p:nvSpPr>
        <p:spPr>
          <a:xfrm>
            <a:off x="4642728"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System</a:t>
            </a:r>
          </a:p>
        </p:txBody>
      </p:sp>
      <p:sp>
        <p:nvSpPr>
          <p:cNvPr id="14" name="Rectangle 13">
            <a:extLst>
              <a:ext uri="{FF2B5EF4-FFF2-40B4-BE49-F238E27FC236}">
                <a16:creationId xmlns:a16="http://schemas.microsoft.com/office/drawing/2014/main" id="{9B7AAE57-B4A3-C0F0-11BB-FC5AC9B6F9D1}"/>
              </a:ext>
            </a:extLst>
          </p:cNvPr>
          <p:cNvSpPr/>
          <p:nvPr/>
        </p:nvSpPr>
        <p:spPr>
          <a:xfrm>
            <a:off x="6700024"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Asset / Facility</a:t>
            </a:r>
          </a:p>
        </p:txBody>
      </p:sp>
      <p:sp>
        <p:nvSpPr>
          <p:cNvPr id="15" name="Rectangle 14">
            <a:extLst>
              <a:ext uri="{FF2B5EF4-FFF2-40B4-BE49-F238E27FC236}">
                <a16:creationId xmlns:a16="http://schemas.microsoft.com/office/drawing/2014/main" id="{414E4692-2EE7-18B7-1E90-80EBD0E87F40}"/>
              </a:ext>
            </a:extLst>
          </p:cNvPr>
          <p:cNvSpPr/>
          <p:nvPr/>
        </p:nvSpPr>
        <p:spPr>
          <a:xfrm>
            <a:off x="8757320" y="5125205"/>
            <a:ext cx="1977232" cy="62636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2000" b="1" dirty="0"/>
              <a:t>Enterprise</a:t>
            </a:r>
          </a:p>
        </p:txBody>
      </p:sp>
      <p:grpSp>
        <p:nvGrpSpPr>
          <p:cNvPr id="34" name="Group 33">
            <a:extLst>
              <a:ext uri="{FF2B5EF4-FFF2-40B4-BE49-F238E27FC236}">
                <a16:creationId xmlns:a16="http://schemas.microsoft.com/office/drawing/2014/main" id="{2E28E744-885D-B944-849B-B86246607E4A}"/>
              </a:ext>
            </a:extLst>
          </p:cNvPr>
          <p:cNvGrpSpPr/>
          <p:nvPr/>
        </p:nvGrpSpPr>
        <p:grpSpPr>
          <a:xfrm>
            <a:off x="2575908" y="1645510"/>
            <a:ext cx="8197202" cy="3435993"/>
            <a:chOff x="2573216" y="1627088"/>
            <a:chExt cx="8197202" cy="3435993"/>
          </a:xfrm>
        </p:grpSpPr>
        <p:sp>
          <p:nvSpPr>
            <p:cNvPr id="18" name="Rectangle 17">
              <a:extLst>
                <a:ext uri="{FF2B5EF4-FFF2-40B4-BE49-F238E27FC236}">
                  <a16:creationId xmlns:a16="http://schemas.microsoft.com/office/drawing/2014/main" id="{4380EFCB-E107-1FB7-DD7F-F34FD7540C4F}"/>
                </a:ext>
              </a:extLst>
            </p:cNvPr>
            <p:cNvSpPr/>
            <p:nvPr/>
          </p:nvSpPr>
          <p:spPr>
            <a:xfrm>
              <a:off x="2585433" y="1628800"/>
              <a:ext cx="8149119" cy="342349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dirty="0" err="1"/>
            </a:p>
          </p:txBody>
        </p:sp>
        <p:cxnSp>
          <p:nvCxnSpPr>
            <p:cNvPr id="21" name="Straight Connector 20">
              <a:extLst>
                <a:ext uri="{FF2B5EF4-FFF2-40B4-BE49-F238E27FC236}">
                  <a16:creationId xmlns:a16="http://schemas.microsoft.com/office/drawing/2014/main" id="{65C71DE2-2285-25CC-6121-184CB67FC87D}"/>
                </a:ext>
              </a:extLst>
            </p:cNvPr>
            <p:cNvCxnSpPr>
              <a:cxnSpLocks/>
            </p:cNvCxnSpPr>
            <p:nvPr/>
          </p:nvCxnSpPr>
          <p:spPr>
            <a:xfrm flipV="1">
              <a:off x="2605981" y="2260315"/>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EEBC3A-4FC6-7AC9-8FC3-4A2E61D0F049}"/>
                </a:ext>
              </a:extLst>
            </p:cNvPr>
            <p:cNvCxnSpPr>
              <a:cxnSpLocks/>
            </p:cNvCxnSpPr>
            <p:nvPr/>
          </p:nvCxnSpPr>
          <p:spPr>
            <a:xfrm flipV="1">
              <a:off x="2593764" y="2978433"/>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907A49-F5B1-4E7A-D620-1527E744E9E0}"/>
                </a:ext>
              </a:extLst>
            </p:cNvPr>
            <p:cNvCxnSpPr>
              <a:cxnSpLocks/>
            </p:cNvCxnSpPr>
            <p:nvPr/>
          </p:nvCxnSpPr>
          <p:spPr>
            <a:xfrm flipV="1">
              <a:off x="2573216" y="3692760"/>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F62108-937A-623F-F17E-6BECE2783618}"/>
                </a:ext>
              </a:extLst>
            </p:cNvPr>
            <p:cNvCxnSpPr>
              <a:cxnSpLocks/>
            </p:cNvCxnSpPr>
            <p:nvPr/>
          </p:nvCxnSpPr>
          <p:spPr>
            <a:xfrm flipV="1">
              <a:off x="2629630" y="4342746"/>
              <a:ext cx="8140788" cy="3694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0F6E48-860C-E7C6-B704-715A412B306C}"/>
                </a:ext>
              </a:extLst>
            </p:cNvPr>
            <p:cNvCxnSpPr>
              <a:cxnSpLocks/>
            </p:cNvCxnSpPr>
            <p:nvPr/>
          </p:nvCxnSpPr>
          <p:spPr>
            <a:xfrm flipV="1">
              <a:off x="4611905" y="1639075"/>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4D42EC-F0AB-779E-592C-B06B0152F127}"/>
                </a:ext>
              </a:extLst>
            </p:cNvPr>
            <p:cNvCxnSpPr>
              <a:cxnSpLocks/>
            </p:cNvCxnSpPr>
            <p:nvPr/>
          </p:nvCxnSpPr>
          <p:spPr>
            <a:xfrm flipV="1">
              <a:off x="6659992" y="1639589"/>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5C6841-450B-8C08-C5D5-5232705C1F89}"/>
                </a:ext>
              </a:extLst>
            </p:cNvPr>
            <p:cNvCxnSpPr>
              <a:cxnSpLocks/>
            </p:cNvCxnSpPr>
            <p:nvPr/>
          </p:nvCxnSpPr>
          <p:spPr>
            <a:xfrm flipV="1">
              <a:off x="8719856" y="1627088"/>
              <a:ext cx="0" cy="34234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BCA60BE-904B-A7EB-C478-ABC5C7439829}"/>
              </a:ext>
            </a:extLst>
          </p:cNvPr>
          <p:cNvGrpSpPr/>
          <p:nvPr/>
        </p:nvGrpSpPr>
        <p:grpSpPr>
          <a:xfrm>
            <a:off x="3054021" y="3476550"/>
            <a:ext cx="5202631" cy="1365858"/>
            <a:chOff x="3054021" y="3476550"/>
            <a:chExt cx="5202631" cy="1365858"/>
          </a:xfrm>
        </p:grpSpPr>
        <p:sp>
          <p:nvSpPr>
            <p:cNvPr id="16" name="Rectangle: Rounded Corners 15">
              <a:extLst>
                <a:ext uri="{FF2B5EF4-FFF2-40B4-BE49-F238E27FC236}">
                  <a16:creationId xmlns:a16="http://schemas.microsoft.com/office/drawing/2014/main" id="{953AFCC8-E05D-61CA-355A-867FF105F07D}"/>
                </a:ext>
              </a:extLst>
            </p:cNvPr>
            <p:cNvSpPr/>
            <p:nvPr/>
          </p:nvSpPr>
          <p:spPr>
            <a:xfrm>
              <a:off x="3054021" y="3476550"/>
              <a:ext cx="5202631" cy="1365858"/>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dirty="0" err="1"/>
            </a:p>
          </p:txBody>
        </p:sp>
        <p:sp>
          <p:nvSpPr>
            <p:cNvPr id="17" name="TextBox 16">
              <a:extLst>
                <a:ext uri="{FF2B5EF4-FFF2-40B4-BE49-F238E27FC236}">
                  <a16:creationId xmlns:a16="http://schemas.microsoft.com/office/drawing/2014/main" id="{442953DB-B5F9-5B85-2189-EEE01C6FF18E}"/>
                </a:ext>
              </a:extLst>
            </p:cNvPr>
            <p:cNvSpPr txBox="1"/>
            <p:nvPr/>
          </p:nvSpPr>
          <p:spPr>
            <a:xfrm>
              <a:off x="3452884" y="4034181"/>
              <a:ext cx="4322150" cy="307777"/>
            </a:xfrm>
            <a:prstGeom prst="rect">
              <a:avLst/>
            </a:prstGeom>
            <a:noFill/>
          </p:spPr>
          <p:txBody>
            <a:bodyPr wrap="square" lIns="0" tIns="0" rIns="0" bIns="0" rtlCol="0">
              <a:spAutoFit/>
            </a:bodyPr>
            <a:lstStyle/>
            <a:p>
              <a:pPr algn="ctr">
                <a:lnSpc>
                  <a:spcPct val="100000"/>
                </a:lnSpc>
                <a:spcBef>
                  <a:spcPts val="600"/>
                </a:spcBef>
              </a:pPr>
              <a:r>
                <a:rPr lang="en-GB" sz="2000" dirty="0">
                  <a:solidFill>
                    <a:schemeClr val="tx2"/>
                  </a:solidFill>
                </a:rPr>
                <a:t>Building the foundation</a:t>
              </a:r>
            </a:p>
          </p:txBody>
        </p:sp>
      </p:grpSp>
      <p:grpSp>
        <p:nvGrpSpPr>
          <p:cNvPr id="11" name="Group 10">
            <a:extLst>
              <a:ext uri="{FF2B5EF4-FFF2-40B4-BE49-F238E27FC236}">
                <a16:creationId xmlns:a16="http://schemas.microsoft.com/office/drawing/2014/main" id="{B7BEC819-683F-ECE2-6974-D369E48F8614}"/>
              </a:ext>
            </a:extLst>
          </p:cNvPr>
          <p:cNvGrpSpPr/>
          <p:nvPr/>
        </p:nvGrpSpPr>
        <p:grpSpPr>
          <a:xfrm>
            <a:off x="5303912" y="1990939"/>
            <a:ext cx="5202631" cy="1365858"/>
            <a:chOff x="5303912" y="1990939"/>
            <a:chExt cx="5202631" cy="1365858"/>
          </a:xfrm>
        </p:grpSpPr>
        <p:sp>
          <p:nvSpPr>
            <p:cNvPr id="19" name="Rectangle: Rounded Corners 18">
              <a:extLst>
                <a:ext uri="{FF2B5EF4-FFF2-40B4-BE49-F238E27FC236}">
                  <a16:creationId xmlns:a16="http://schemas.microsoft.com/office/drawing/2014/main" id="{F29B47B3-C480-4D19-66C3-F445941F2843}"/>
                </a:ext>
              </a:extLst>
            </p:cNvPr>
            <p:cNvSpPr/>
            <p:nvPr/>
          </p:nvSpPr>
          <p:spPr>
            <a:xfrm>
              <a:off x="5303912" y="1990939"/>
              <a:ext cx="5202631" cy="136585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dirty="0" err="1">
                <a:solidFill>
                  <a:schemeClr val="accent5"/>
                </a:solidFill>
              </a:endParaRPr>
            </a:p>
          </p:txBody>
        </p:sp>
        <p:sp>
          <p:nvSpPr>
            <p:cNvPr id="20" name="TextBox 19">
              <a:extLst>
                <a:ext uri="{FF2B5EF4-FFF2-40B4-BE49-F238E27FC236}">
                  <a16:creationId xmlns:a16="http://schemas.microsoft.com/office/drawing/2014/main" id="{CE33FA70-0AB0-31A4-58D7-F31F6B2B1EA2}"/>
                </a:ext>
              </a:extLst>
            </p:cNvPr>
            <p:cNvSpPr txBox="1"/>
            <p:nvPr/>
          </p:nvSpPr>
          <p:spPr>
            <a:xfrm>
              <a:off x="5744152" y="2513289"/>
              <a:ext cx="4322150" cy="307777"/>
            </a:xfrm>
            <a:prstGeom prst="rect">
              <a:avLst/>
            </a:prstGeom>
            <a:noFill/>
          </p:spPr>
          <p:txBody>
            <a:bodyPr wrap="square" lIns="0" tIns="0" rIns="0" bIns="0" rtlCol="0">
              <a:spAutoFit/>
            </a:bodyPr>
            <a:lstStyle/>
            <a:p>
              <a:pPr algn="ctr">
                <a:lnSpc>
                  <a:spcPct val="100000"/>
                </a:lnSpc>
                <a:spcBef>
                  <a:spcPts val="600"/>
                </a:spcBef>
              </a:pPr>
              <a:r>
                <a:rPr lang="en-GB" sz="2000" dirty="0">
                  <a:solidFill>
                    <a:schemeClr val="tx2"/>
                  </a:solidFill>
                </a:rPr>
                <a:t>Increased return on investment</a:t>
              </a:r>
            </a:p>
          </p:txBody>
        </p:sp>
      </p:grpSp>
    </p:spTree>
    <p:extLst>
      <p:ext uri="{BB962C8B-B14F-4D97-AF65-F5344CB8AC3E}">
        <p14:creationId xmlns:p14="http://schemas.microsoft.com/office/powerpoint/2010/main" val="187171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88EE-FC0B-4693-8459-816BE5E2F84C}"/>
              </a:ext>
            </a:extLst>
          </p:cNvPr>
          <p:cNvSpPr>
            <a:spLocks noGrp="1"/>
          </p:cNvSpPr>
          <p:nvPr>
            <p:ph type="title"/>
          </p:nvPr>
        </p:nvSpPr>
        <p:spPr>
          <a:xfrm>
            <a:off x="559703" y="545977"/>
            <a:ext cx="11492838" cy="737856"/>
          </a:xfrm>
        </p:spPr>
        <p:txBody>
          <a:bodyPr/>
          <a:lstStyle/>
          <a:p>
            <a:r>
              <a:rPr lang="en-GB" dirty="0">
                <a:solidFill>
                  <a:srgbClr val="0F204B"/>
                </a:solidFill>
                <a:latin typeface="Arial"/>
              </a:rPr>
              <a:t>T</a:t>
            </a:r>
            <a:r>
              <a:rPr kumimoji="0" lang="en-GB" sz="3600" b="0" i="0" u="none" strike="noStrike" kern="1200" cap="none" spc="0" normalizeH="0" baseline="0" noProof="0" dirty="0">
                <a:ln>
                  <a:noFill/>
                </a:ln>
                <a:solidFill>
                  <a:srgbClr val="0F204B"/>
                </a:solidFill>
                <a:effectLst/>
                <a:uLnTx/>
                <a:uFillTx/>
                <a:latin typeface="Arial"/>
                <a:ea typeface="+mj-ea"/>
                <a:cs typeface="+mj-cs"/>
              </a:rPr>
              <a:t>rust and efficiency based on proven methodologies</a:t>
            </a:r>
            <a:endParaRPr lang="en-GB" sz="2800" dirty="0"/>
          </a:p>
        </p:txBody>
      </p:sp>
      <p:sp>
        <p:nvSpPr>
          <p:cNvPr id="4" name="Slide Number Placeholder 3">
            <a:extLst>
              <a:ext uri="{FF2B5EF4-FFF2-40B4-BE49-F238E27FC236}">
                <a16:creationId xmlns:a16="http://schemas.microsoft.com/office/drawing/2014/main" id="{A7D639EF-122E-4ED3-9A4C-88877B453B05}"/>
              </a:ext>
            </a:extLst>
          </p:cNvPr>
          <p:cNvSpPr>
            <a:spLocks noGrp="1"/>
          </p:cNvSpPr>
          <p:nvPr>
            <p:ph type="sldNum" sz="quarter" idx="12"/>
          </p:nvPr>
        </p:nvSpPr>
        <p:spPr>
          <a:xfrm>
            <a:off x="565090" y="6453336"/>
            <a:ext cx="266400" cy="151200"/>
          </a:xfrm>
        </p:spPr>
        <p:txBody>
          <a:bodyPr/>
          <a:lstStyle/>
          <a:p>
            <a:fld id="{5BA07366-CB75-4AA8-9E5B-928B849F427C}" type="slidenum">
              <a:rPr lang="en-GB" smtClean="0"/>
              <a:t>7</a:t>
            </a:fld>
            <a:endParaRPr lang="en-GB"/>
          </a:p>
        </p:txBody>
      </p:sp>
      <p:sp>
        <p:nvSpPr>
          <p:cNvPr id="5" name="Rectangle 4">
            <a:extLst>
              <a:ext uri="{FF2B5EF4-FFF2-40B4-BE49-F238E27FC236}">
                <a16:creationId xmlns:a16="http://schemas.microsoft.com/office/drawing/2014/main" id="{0A274A97-874B-409A-A48A-1E86FAA72D40}"/>
              </a:ext>
            </a:extLst>
          </p:cNvPr>
          <p:cNvSpPr/>
          <p:nvPr/>
        </p:nvSpPr>
        <p:spPr>
          <a:xfrm>
            <a:off x="591203" y="1899065"/>
            <a:ext cx="2323107" cy="63347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Design, building and Production/capture </a:t>
            </a:r>
          </a:p>
        </p:txBody>
      </p:sp>
      <p:sp>
        <p:nvSpPr>
          <p:cNvPr id="6" name="Rectangle 5">
            <a:extLst>
              <a:ext uri="{FF2B5EF4-FFF2-40B4-BE49-F238E27FC236}">
                <a16:creationId xmlns:a16="http://schemas.microsoft.com/office/drawing/2014/main" id="{61CA0A24-8213-4E15-B7A3-FDF71664A482}"/>
              </a:ext>
            </a:extLst>
          </p:cNvPr>
          <p:cNvSpPr/>
          <p:nvPr/>
        </p:nvSpPr>
        <p:spPr>
          <a:xfrm>
            <a:off x="3558298" y="1892662"/>
            <a:ext cx="2323107" cy="63347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Asset/storage</a:t>
            </a:r>
          </a:p>
        </p:txBody>
      </p:sp>
      <p:sp>
        <p:nvSpPr>
          <p:cNvPr id="9" name="Rectangle 8">
            <a:extLst>
              <a:ext uri="{FF2B5EF4-FFF2-40B4-BE49-F238E27FC236}">
                <a16:creationId xmlns:a16="http://schemas.microsoft.com/office/drawing/2014/main" id="{C4224296-4339-4E03-AFDC-BB4496629DB2}"/>
              </a:ext>
            </a:extLst>
          </p:cNvPr>
          <p:cNvSpPr/>
          <p:nvPr/>
        </p:nvSpPr>
        <p:spPr>
          <a:xfrm>
            <a:off x="6454168" y="1899065"/>
            <a:ext cx="2323107" cy="63347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Calculation/processing/modelling</a:t>
            </a:r>
          </a:p>
        </p:txBody>
      </p:sp>
      <p:sp>
        <p:nvSpPr>
          <p:cNvPr id="10" name="Rectangle 9">
            <a:extLst>
              <a:ext uri="{FF2B5EF4-FFF2-40B4-BE49-F238E27FC236}">
                <a16:creationId xmlns:a16="http://schemas.microsoft.com/office/drawing/2014/main" id="{0CE9970F-5CCC-4A42-B3BD-0767423FD069}"/>
              </a:ext>
            </a:extLst>
          </p:cNvPr>
          <p:cNvSpPr/>
          <p:nvPr/>
        </p:nvSpPr>
        <p:spPr>
          <a:xfrm>
            <a:off x="9366692" y="1887831"/>
            <a:ext cx="2323107" cy="63347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Analysis &amp; decision making</a:t>
            </a:r>
          </a:p>
        </p:txBody>
      </p:sp>
      <p:pic>
        <p:nvPicPr>
          <p:cNvPr id="11" name="Graphic 10">
            <a:extLst>
              <a:ext uri="{FF2B5EF4-FFF2-40B4-BE49-F238E27FC236}">
                <a16:creationId xmlns:a16="http://schemas.microsoft.com/office/drawing/2014/main" id="{669AEE73-7C6C-41A1-AFC3-04CA46AC1E8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9256" y="1406244"/>
            <a:ext cx="481453" cy="486825"/>
          </a:xfrm>
          <a:prstGeom prst="rect">
            <a:avLst/>
          </a:prstGeom>
        </p:spPr>
      </p:pic>
      <p:pic>
        <p:nvPicPr>
          <p:cNvPr id="12" name="Graphic 11">
            <a:extLst>
              <a:ext uri="{FF2B5EF4-FFF2-40B4-BE49-F238E27FC236}">
                <a16:creationId xmlns:a16="http://schemas.microsoft.com/office/drawing/2014/main" id="{B74CC43C-2AE6-4D30-B0C7-3FE665C8CB19}"/>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2959" y="1395383"/>
            <a:ext cx="481453" cy="486825"/>
          </a:xfrm>
          <a:prstGeom prst="rect">
            <a:avLst/>
          </a:prstGeom>
        </p:spPr>
      </p:pic>
      <p:pic>
        <p:nvPicPr>
          <p:cNvPr id="13" name="Graphic 12">
            <a:extLst>
              <a:ext uri="{FF2B5EF4-FFF2-40B4-BE49-F238E27FC236}">
                <a16:creationId xmlns:a16="http://schemas.microsoft.com/office/drawing/2014/main" id="{025F2D86-B9A7-40EC-A3E7-29B81818475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61664" y="1337984"/>
            <a:ext cx="481453" cy="486825"/>
          </a:xfrm>
          <a:prstGeom prst="rect">
            <a:avLst/>
          </a:prstGeom>
        </p:spPr>
      </p:pic>
      <p:pic>
        <p:nvPicPr>
          <p:cNvPr id="14" name="Graphic 13">
            <a:extLst>
              <a:ext uri="{FF2B5EF4-FFF2-40B4-BE49-F238E27FC236}">
                <a16:creationId xmlns:a16="http://schemas.microsoft.com/office/drawing/2014/main" id="{27065BE4-9B7B-4C5D-991D-ED0BAEA561E2}"/>
              </a:ext>
            </a:extLst>
          </p:cNvPr>
          <p:cNvPicPr>
            <a:picLocks/>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69501" y="1385875"/>
            <a:ext cx="481453" cy="486825"/>
          </a:xfrm>
          <a:prstGeom prst="rect">
            <a:avLst/>
          </a:prstGeom>
        </p:spPr>
      </p:pic>
      <p:pic>
        <p:nvPicPr>
          <p:cNvPr id="26" name="Graphic 25">
            <a:extLst>
              <a:ext uri="{FF2B5EF4-FFF2-40B4-BE49-F238E27FC236}">
                <a16:creationId xmlns:a16="http://schemas.microsoft.com/office/drawing/2014/main" id="{236F5FE1-80F0-430A-96F0-1733EDE27E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1909" y="1084220"/>
            <a:ext cx="824921" cy="824921"/>
          </a:xfrm>
          <a:prstGeom prst="rect">
            <a:avLst/>
          </a:prstGeom>
        </p:spPr>
      </p:pic>
      <p:pic>
        <p:nvPicPr>
          <p:cNvPr id="28" name="Graphic 27" descr="Programmer female outline">
            <a:extLst>
              <a:ext uri="{FF2B5EF4-FFF2-40B4-BE49-F238E27FC236}">
                <a16:creationId xmlns:a16="http://schemas.microsoft.com/office/drawing/2014/main" id="{64432031-E471-4F1D-8CF4-5D128C9ED6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28028" y="994741"/>
            <a:ext cx="914400" cy="914400"/>
          </a:xfrm>
          <a:prstGeom prst="rect">
            <a:avLst/>
          </a:prstGeom>
        </p:spPr>
      </p:pic>
      <p:pic>
        <p:nvPicPr>
          <p:cNvPr id="32" name="Graphic 31" descr="Illustrator outline">
            <a:extLst>
              <a:ext uri="{FF2B5EF4-FFF2-40B4-BE49-F238E27FC236}">
                <a16:creationId xmlns:a16="http://schemas.microsoft.com/office/drawing/2014/main" id="{24CCF6F6-B4A8-49D7-AAFC-5D419A20BF9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71045" y="1056524"/>
            <a:ext cx="914400" cy="914400"/>
          </a:xfrm>
          <a:prstGeom prst="rect">
            <a:avLst/>
          </a:prstGeom>
        </p:spPr>
      </p:pic>
      <p:sp>
        <p:nvSpPr>
          <p:cNvPr id="33" name="Rectangle 32">
            <a:extLst>
              <a:ext uri="{FF2B5EF4-FFF2-40B4-BE49-F238E27FC236}">
                <a16:creationId xmlns:a16="http://schemas.microsoft.com/office/drawing/2014/main" id="{BE87ABC0-CA7B-48B2-BD6D-82C7D8261E37}"/>
              </a:ext>
            </a:extLst>
          </p:cNvPr>
          <p:cNvSpPr/>
          <p:nvPr/>
        </p:nvSpPr>
        <p:spPr>
          <a:xfrm>
            <a:off x="600484" y="4434561"/>
            <a:ext cx="2406576" cy="794957"/>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Sensor systems</a:t>
            </a:r>
          </a:p>
          <a:p>
            <a:pPr algn="ctr">
              <a:lnSpc>
                <a:spcPct val="113000"/>
              </a:lnSpc>
              <a:spcBef>
                <a:spcPts val="600"/>
              </a:spcBef>
            </a:pPr>
            <a:r>
              <a:rPr lang="en-GB" sz="1600" dirty="0">
                <a:solidFill>
                  <a:schemeClr val="tx2"/>
                </a:solidFill>
              </a:rPr>
              <a:t>DNV-RP-0317</a:t>
            </a:r>
          </a:p>
        </p:txBody>
      </p:sp>
      <p:sp>
        <p:nvSpPr>
          <p:cNvPr id="35" name="Rectangle 34">
            <a:extLst>
              <a:ext uri="{FF2B5EF4-FFF2-40B4-BE49-F238E27FC236}">
                <a16:creationId xmlns:a16="http://schemas.microsoft.com/office/drawing/2014/main" id="{0EA7E4DE-CC2D-4287-BC29-DB4B60C4A234}"/>
              </a:ext>
            </a:extLst>
          </p:cNvPr>
          <p:cNvSpPr/>
          <p:nvPr/>
        </p:nvSpPr>
        <p:spPr>
          <a:xfrm>
            <a:off x="6490671" y="3587322"/>
            <a:ext cx="5220897" cy="698378"/>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Data-driven models and Machine learning</a:t>
            </a:r>
          </a:p>
          <a:p>
            <a:pPr algn="ctr">
              <a:lnSpc>
                <a:spcPct val="113000"/>
              </a:lnSpc>
              <a:spcBef>
                <a:spcPts val="600"/>
              </a:spcBef>
            </a:pPr>
            <a:r>
              <a:rPr lang="en-GB" sz="1600" dirty="0">
                <a:solidFill>
                  <a:schemeClr val="tx2"/>
                </a:solidFill>
              </a:rPr>
              <a:t>DNV-RP-0510 and DNV-RP-0665</a:t>
            </a:r>
          </a:p>
        </p:txBody>
      </p:sp>
      <p:sp>
        <p:nvSpPr>
          <p:cNvPr id="36" name="Rectangle 35">
            <a:extLst>
              <a:ext uri="{FF2B5EF4-FFF2-40B4-BE49-F238E27FC236}">
                <a16:creationId xmlns:a16="http://schemas.microsoft.com/office/drawing/2014/main" id="{6DFF5512-45EC-487E-ABE3-9D858A699859}"/>
              </a:ext>
            </a:extLst>
          </p:cNvPr>
          <p:cNvSpPr/>
          <p:nvPr/>
        </p:nvSpPr>
        <p:spPr>
          <a:xfrm>
            <a:off x="6499183" y="4438072"/>
            <a:ext cx="5220896" cy="794957"/>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AI enabled systems</a:t>
            </a:r>
          </a:p>
          <a:p>
            <a:pPr algn="ctr">
              <a:lnSpc>
                <a:spcPct val="113000"/>
              </a:lnSpc>
              <a:spcBef>
                <a:spcPts val="600"/>
              </a:spcBef>
            </a:pPr>
            <a:r>
              <a:rPr lang="en-GB" sz="1600" dirty="0">
                <a:solidFill>
                  <a:schemeClr val="tx2"/>
                </a:solidFill>
              </a:rPr>
              <a:t>DNV-RP-0671</a:t>
            </a:r>
          </a:p>
        </p:txBody>
      </p:sp>
      <p:sp>
        <p:nvSpPr>
          <p:cNvPr id="37" name="Rectangle 36">
            <a:extLst>
              <a:ext uri="{FF2B5EF4-FFF2-40B4-BE49-F238E27FC236}">
                <a16:creationId xmlns:a16="http://schemas.microsoft.com/office/drawing/2014/main" id="{32D352B2-6672-4A88-8B57-4403ABF72B62}"/>
              </a:ext>
            </a:extLst>
          </p:cNvPr>
          <p:cNvSpPr/>
          <p:nvPr/>
        </p:nvSpPr>
        <p:spPr>
          <a:xfrm>
            <a:off x="596975" y="3569284"/>
            <a:ext cx="5291861" cy="723547"/>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Data quality management </a:t>
            </a:r>
          </a:p>
          <a:p>
            <a:pPr algn="ctr">
              <a:lnSpc>
                <a:spcPct val="113000"/>
              </a:lnSpc>
              <a:spcBef>
                <a:spcPts val="600"/>
              </a:spcBef>
            </a:pPr>
            <a:r>
              <a:rPr lang="en-GB" sz="1600" dirty="0">
                <a:solidFill>
                  <a:schemeClr val="tx2"/>
                </a:solidFill>
              </a:rPr>
              <a:t>DNV-RP-0497</a:t>
            </a:r>
          </a:p>
        </p:txBody>
      </p:sp>
      <p:sp>
        <p:nvSpPr>
          <p:cNvPr id="15" name="Arrow: Right 14">
            <a:extLst>
              <a:ext uri="{FF2B5EF4-FFF2-40B4-BE49-F238E27FC236}">
                <a16:creationId xmlns:a16="http://schemas.microsoft.com/office/drawing/2014/main" id="{CFDEBC48-880B-404F-85E7-8DADDC0BDC5A}"/>
              </a:ext>
            </a:extLst>
          </p:cNvPr>
          <p:cNvSpPr/>
          <p:nvPr/>
        </p:nvSpPr>
        <p:spPr>
          <a:xfrm>
            <a:off x="3011448" y="2062039"/>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25" name="Arrow: Right 24">
            <a:extLst>
              <a:ext uri="{FF2B5EF4-FFF2-40B4-BE49-F238E27FC236}">
                <a16:creationId xmlns:a16="http://schemas.microsoft.com/office/drawing/2014/main" id="{3D9F44CB-1BE7-4990-B58C-9B4A1D5499EF}"/>
              </a:ext>
            </a:extLst>
          </p:cNvPr>
          <p:cNvSpPr/>
          <p:nvPr/>
        </p:nvSpPr>
        <p:spPr>
          <a:xfrm>
            <a:off x="5954906" y="2062039"/>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30" name="Arrow: Right 29">
            <a:extLst>
              <a:ext uri="{FF2B5EF4-FFF2-40B4-BE49-F238E27FC236}">
                <a16:creationId xmlns:a16="http://schemas.microsoft.com/office/drawing/2014/main" id="{2AD11D0A-022A-4653-BB96-F657D852C939}"/>
              </a:ext>
            </a:extLst>
          </p:cNvPr>
          <p:cNvSpPr/>
          <p:nvPr/>
        </p:nvSpPr>
        <p:spPr>
          <a:xfrm>
            <a:off x="8835309" y="2062039"/>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22" name="Rectangle 21">
            <a:extLst>
              <a:ext uri="{FF2B5EF4-FFF2-40B4-BE49-F238E27FC236}">
                <a16:creationId xmlns:a16="http://schemas.microsoft.com/office/drawing/2014/main" id="{5260F227-8B04-4A06-AF51-81ADBC597563}"/>
              </a:ext>
            </a:extLst>
          </p:cNvPr>
          <p:cNvSpPr/>
          <p:nvPr/>
        </p:nvSpPr>
        <p:spPr>
          <a:xfrm>
            <a:off x="596590" y="5371247"/>
            <a:ext cx="11110664" cy="7235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Asset Information Modelling Framework</a:t>
            </a:r>
          </a:p>
          <a:p>
            <a:pPr algn="ctr">
              <a:lnSpc>
                <a:spcPct val="113000"/>
              </a:lnSpc>
              <a:spcBef>
                <a:spcPts val="600"/>
              </a:spcBef>
            </a:pPr>
            <a:r>
              <a:rPr lang="en-GB" sz="1600" dirty="0">
                <a:solidFill>
                  <a:schemeClr val="tx2"/>
                </a:solidFill>
              </a:rPr>
              <a:t>DNV-RP-0670 (to be published in Q4 2023)</a:t>
            </a:r>
          </a:p>
        </p:txBody>
      </p:sp>
      <p:sp>
        <p:nvSpPr>
          <p:cNvPr id="23" name="Rectangle 22">
            <a:extLst>
              <a:ext uri="{FF2B5EF4-FFF2-40B4-BE49-F238E27FC236}">
                <a16:creationId xmlns:a16="http://schemas.microsoft.com/office/drawing/2014/main" id="{19DDE7CD-DBCB-42BD-8852-6D2F2BC5C8A2}"/>
              </a:ext>
            </a:extLst>
          </p:cNvPr>
          <p:cNvSpPr/>
          <p:nvPr/>
        </p:nvSpPr>
        <p:spPr>
          <a:xfrm>
            <a:off x="588494" y="2704008"/>
            <a:ext cx="11110664" cy="7235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Assurance of digital twins</a:t>
            </a:r>
          </a:p>
          <a:p>
            <a:pPr algn="ctr">
              <a:lnSpc>
                <a:spcPct val="113000"/>
              </a:lnSpc>
              <a:spcBef>
                <a:spcPts val="600"/>
              </a:spcBef>
            </a:pPr>
            <a:r>
              <a:rPr lang="en-GB" sz="1600" dirty="0">
                <a:solidFill>
                  <a:schemeClr val="tx2"/>
                </a:solidFill>
              </a:rPr>
              <a:t>DNV-RP-A204</a:t>
            </a:r>
          </a:p>
        </p:txBody>
      </p:sp>
      <p:sp>
        <p:nvSpPr>
          <p:cNvPr id="24" name="Rectangle 23">
            <a:extLst>
              <a:ext uri="{FF2B5EF4-FFF2-40B4-BE49-F238E27FC236}">
                <a16:creationId xmlns:a16="http://schemas.microsoft.com/office/drawing/2014/main" id="{7AB1F4E7-8AE6-4F44-96E3-5057A10643E2}"/>
              </a:ext>
            </a:extLst>
          </p:cNvPr>
          <p:cNvSpPr/>
          <p:nvPr/>
        </p:nvSpPr>
        <p:spPr>
          <a:xfrm>
            <a:off x="3474829" y="4434561"/>
            <a:ext cx="2406576" cy="794957"/>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a:solidFill>
                  <a:schemeClr val="tx2"/>
                </a:solidFill>
              </a:rPr>
              <a:t>Cyber Security</a:t>
            </a:r>
          </a:p>
          <a:p>
            <a:pPr algn="ctr">
              <a:lnSpc>
                <a:spcPct val="113000"/>
              </a:lnSpc>
              <a:spcBef>
                <a:spcPts val="600"/>
              </a:spcBef>
            </a:pPr>
            <a:r>
              <a:rPr lang="en-GB" sz="1600" dirty="0">
                <a:solidFill>
                  <a:schemeClr val="tx2"/>
                </a:solidFill>
              </a:rPr>
              <a:t>DNV-RP-G108</a:t>
            </a:r>
          </a:p>
        </p:txBody>
      </p:sp>
    </p:spTree>
    <p:extLst>
      <p:ext uri="{BB962C8B-B14F-4D97-AF65-F5344CB8AC3E}">
        <p14:creationId xmlns:p14="http://schemas.microsoft.com/office/powerpoint/2010/main" val="23147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DCEA1663-1A8A-C614-2986-08836FD28775}"/>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9441" r="26258" b="35700"/>
          <a:stretch/>
        </p:blipFill>
        <p:spPr>
          <a:xfrm>
            <a:off x="0" y="0"/>
            <a:ext cx="12192000" cy="6046788"/>
          </a:xfrm>
          <a:prstGeom prst="rect">
            <a:avLst/>
          </a:prstGeom>
        </p:spPr>
      </p:pic>
      <p:sp>
        <p:nvSpPr>
          <p:cNvPr id="2" name="Title 1">
            <a:extLst>
              <a:ext uri="{FF2B5EF4-FFF2-40B4-BE49-F238E27FC236}">
                <a16:creationId xmlns:a16="http://schemas.microsoft.com/office/drawing/2014/main" id="{F088FCFE-3D14-9D70-6AD9-F97643F5A9D1}"/>
              </a:ext>
            </a:extLst>
          </p:cNvPr>
          <p:cNvSpPr>
            <a:spLocks noGrp="1"/>
          </p:cNvSpPr>
          <p:nvPr>
            <p:ph type="title"/>
          </p:nvPr>
        </p:nvSpPr>
        <p:spPr>
          <a:xfrm>
            <a:off x="587306" y="2348880"/>
            <a:ext cx="11110914" cy="936000"/>
          </a:xfrm>
        </p:spPr>
        <p:txBody>
          <a:bodyPr/>
          <a:lstStyle/>
          <a:p>
            <a:pPr>
              <a:lnSpc>
                <a:spcPct val="100000"/>
              </a:lnSpc>
            </a:pPr>
            <a:r>
              <a:rPr lang="en-GB" sz="3200" dirty="0">
                <a:latin typeface="DNV Display" panose="020B0500030000000000" pitchFamily="34" charset="0"/>
              </a:rPr>
              <a:t>CREATING A SMARTER ENERGY SECTOR</a:t>
            </a:r>
            <a:br>
              <a:rPr lang="en-GB" sz="3200" dirty="0">
                <a:latin typeface="DNV Display" panose="020B0500030000000000" pitchFamily="34" charset="0"/>
              </a:rPr>
            </a:br>
            <a:r>
              <a:rPr lang="en-GB" sz="3200" dirty="0">
                <a:latin typeface="DNV Display" panose="020B0500030000000000" pitchFamily="34" charset="0"/>
              </a:rPr>
              <a:t>WITH TRUSTWORTHY DIGITAL ASSETS</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p:txBody>
          <a:bodyPr/>
          <a:lstStyle/>
          <a:p>
            <a:fld id="{5BA07366-CB75-4AA8-9E5B-928B849F427C}" type="slidenum">
              <a:rPr lang="en-GB" smtClean="0"/>
              <a:pPr/>
              <a:t>8</a:t>
            </a:fld>
            <a:endParaRPr lang="en-GB" dirty="0"/>
          </a:p>
        </p:txBody>
      </p:sp>
      <p:sp>
        <p:nvSpPr>
          <p:cNvPr id="10" name="TextBox 9">
            <a:extLst>
              <a:ext uri="{FF2B5EF4-FFF2-40B4-BE49-F238E27FC236}">
                <a16:creationId xmlns:a16="http://schemas.microsoft.com/office/drawing/2014/main" id="{2CAA14B3-1E70-7DE3-C426-836FD57D32B1}"/>
              </a:ext>
            </a:extLst>
          </p:cNvPr>
          <p:cNvSpPr txBox="1"/>
          <p:nvPr/>
        </p:nvSpPr>
        <p:spPr>
          <a:xfrm>
            <a:off x="587306" y="3933056"/>
            <a:ext cx="2758504" cy="246221"/>
          </a:xfrm>
          <a:prstGeom prst="rect">
            <a:avLst/>
          </a:prstGeom>
          <a:noFill/>
        </p:spPr>
        <p:txBody>
          <a:bodyPr wrap="square" lIns="0" tIns="0" rIns="0" bIns="0" rtlCol="0">
            <a:spAutoFit/>
          </a:bodyPr>
          <a:lstStyle/>
          <a:p>
            <a:pPr algn="l">
              <a:lnSpc>
                <a:spcPct val="100000"/>
              </a:lnSpc>
              <a:spcBef>
                <a:spcPts val="600"/>
              </a:spcBef>
            </a:pPr>
            <a:r>
              <a:rPr lang="en-GB" sz="1600" b="1" dirty="0">
                <a:solidFill>
                  <a:schemeClr val="bg1"/>
                </a:solidFill>
                <a:latin typeface="+mj-lt"/>
              </a:rPr>
              <a:t>DIGITAL TRUST </a:t>
            </a:r>
            <a:r>
              <a:rPr lang="en-GB" sz="1600" dirty="0">
                <a:solidFill>
                  <a:schemeClr val="bg1"/>
                </a:solidFill>
                <a:latin typeface="+mj-lt"/>
              </a:rPr>
              <a:t>BY DNV</a:t>
            </a:r>
          </a:p>
        </p:txBody>
      </p:sp>
    </p:spTree>
    <p:extLst>
      <p:ext uri="{BB962C8B-B14F-4D97-AF65-F5344CB8AC3E}">
        <p14:creationId xmlns:p14="http://schemas.microsoft.com/office/powerpoint/2010/main" val="14786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36C63-3370-40CC-A68B-A5A3810417A0}"/>
              </a:ext>
            </a:extLst>
          </p:cNvPr>
          <p:cNvSpPr>
            <a:spLocks noGrp="1"/>
          </p:cNvSpPr>
          <p:nvPr>
            <p:ph type="title"/>
          </p:nvPr>
        </p:nvSpPr>
        <p:spPr/>
        <p:txBody>
          <a:bodyPr/>
          <a:lstStyle/>
          <a:p>
            <a:r>
              <a:rPr lang="en-GB" dirty="0"/>
              <a:t>Thanks for your attention!</a:t>
            </a:r>
          </a:p>
        </p:txBody>
      </p:sp>
      <p:sp>
        <p:nvSpPr>
          <p:cNvPr id="5" name="Slide Number Placeholder 4">
            <a:extLst>
              <a:ext uri="{FF2B5EF4-FFF2-40B4-BE49-F238E27FC236}">
                <a16:creationId xmlns:a16="http://schemas.microsoft.com/office/drawing/2014/main" id="{3B0B726E-FB32-4BE7-A175-AA81ADFB340E}"/>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9</a:t>
            </a:fld>
            <a:endParaRPr lang="en-GB" dirty="0"/>
          </a:p>
        </p:txBody>
      </p:sp>
      <p:sp>
        <p:nvSpPr>
          <p:cNvPr id="10" name="Text Placeholder 9">
            <a:extLst>
              <a:ext uri="{FF2B5EF4-FFF2-40B4-BE49-F238E27FC236}">
                <a16:creationId xmlns:a16="http://schemas.microsoft.com/office/drawing/2014/main" id="{6DBFE0E5-DD38-4845-9DD7-71DAD8FBEA8E}"/>
              </a:ext>
            </a:extLst>
          </p:cNvPr>
          <p:cNvSpPr>
            <a:spLocks noGrp="1"/>
          </p:cNvSpPr>
          <p:nvPr>
            <p:ph type="body" sz="quarter" idx="15"/>
          </p:nvPr>
        </p:nvSpPr>
        <p:spPr/>
        <p:txBody>
          <a:bodyPr/>
          <a:lstStyle/>
          <a:p>
            <a:r>
              <a:rPr lang="en-GB" dirty="0"/>
              <a:t>kjell.eriksson@dnv.com</a:t>
            </a:r>
          </a:p>
        </p:txBody>
      </p:sp>
      <p:sp>
        <p:nvSpPr>
          <p:cNvPr id="11" name="Text Placeholder 10">
            <a:extLst>
              <a:ext uri="{FF2B5EF4-FFF2-40B4-BE49-F238E27FC236}">
                <a16:creationId xmlns:a16="http://schemas.microsoft.com/office/drawing/2014/main" id="{7490AC70-B994-482E-B2B8-084B5E9200E7}"/>
              </a:ext>
            </a:extLst>
          </p:cNvPr>
          <p:cNvSpPr>
            <a:spLocks noGrp="1"/>
          </p:cNvSpPr>
          <p:nvPr>
            <p:ph type="body" sz="quarter" idx="16"/>
          </p:nvPr>
        </p:nvSpPr>
        <p:spPr/>
        <p:txBody>
          <a:bodyPr/>
          <a:lstStyle/>
          <a:p>
            <a:r>
              <a:rPr lang="en-GB" dirty="0"/>
              <a:t>+47 95468338</a:t>
            </a:r>
          </a:p>
        </p:txBody>
      </p:sp>
    </p:spTree>
    <p:extLst>
      <p:ext uri="{BB962C8B-B14F-4D97-AF65-F5344CB8AC3E}">
        <p14:creationId xmlns:p14="http://schemas.microsoft.com/office/powerpoint/2010/main" val="17272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JULSCH\OneDrive - DNV GL\Backup PC 10 17\Julias\20-- Digital Service Campaigns\Digital Twins\Campaig planning\The byers handbook\packed artwork\brayleino-700671\Artwork files\Links\Landscape.jpg"/>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JULSCH\OneDrive - DNV GL\Backup PC 10 17\Julias\20-- Digital Service Campaigns\Digital Twins\Campaig planning\The byers handbook\packed artwork\brayleino-700671\Artwork files\Links\Landscape.jpg"/>
</p:tagLst>
</file>

<file path=ppt/tags/tag26.xml><?xml version="1.0" encoding="utf-8"?>
<p:tagLst xmlns:a="http://schemas.openxmlformats.org/drawingml/2006/main" xmlns:r="http://schemas.openxmlformats.org/officeDocument/2006/relationships" xmlns:p="http://schemas.openxmlformats.org/presentationml/2006/main">
  <p:tag name="CONTAINEDIMAGEPATH" val="Q:\01_IMAGES\00_IMAGE LIBRARIES\AdobeStock\PAS\AdobeStock_263381428.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Blank.potx" id="{462ADBFF-273A-4567-B294-D5011C0B512B}" vid="{1EFF4E61-7111-49E7-B341-7E4FF95B340F}"/>
    </a:ext>
  </a:extLst>
</a:theme>
</file>

<file path=ppt/theme/theme2.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286</TotalTime>
  <Words>3182</Words>
  <Application>Microsoft Office PowerPoint</Application>
  <PresentationFormat>Widescreen</PresentationFormat>
  <Paragraphs>187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DNV Display</vt:lpstr>
      <vt:lpstr>Times New Roman</vt:lpstr>
      <vt:lpstr>Verdana</vt:lpstr>
      <vt:lpstr>DNV</vt:lpstr>
      <vt:lpstr>Empowering critical decisions utilizing your digital twins</vt:lpstr>
      <vt:lpstr>PowerPoint Presentation</vt:lpstr>
      <vt:lpstr>What is a Digital Twin?</vt:lpstr>
      <vt:lpstr>Capabilities and areas of application</vt:lpstr>
      <vt:lpstr>What have we observed</vt:lpstr>
      <vt:lpstr>Increased return on digital investments</vt:lpstr>
      <vt:lpstr>Trust and efficiency based on proven methodologies</vt:lpstr>
      <vt:lpstr>CREATING A SMARTER ENERGY SECTOR WITH TRUSTWORTHY DIGITAL ASSETS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Increased ROI –  10 lessons learned from assurance of digital twins</dc:title>
  <dc:creator>Eriksson, Kjell Einar</dc:creator>
  <cp:lastModifiedBy>claire edmunds</cp:lastModifiedBy>
  <cp:revision>11</cp:revision>
  <dcterms:created xsi:type="dcterms:W3CDTF">2023-10-03T05:56:24Z</dcterms:created>
  <dcterms:modified xsi:type="dcterms:W3CDTF">2023-10-09T05:17:40Z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SD_DocumentLanguageString">
    <vt:lpwstr>English (United Kingdom)</vt:lpwstr>
  </property>
  <property fmtid="{D5CDD505-2E9C-101B-9397-08002B2CF9AE}" pid="5" name="SD_UserprofileName">
    <vt:lpwstr/>
  </property>
  <property fmtid="{D5CDD505-2E9C-101B-9397-08002B2CF9AE}" pid="6" name="MSIP_Label_48141450-2387-4aca-b41f-19cd6be9dd3c_Enabled">
    <vt:lpwstr>true</vt:lpwstr>
  </property>
  <property fmtid="{D5CDD505-2E9C-101B-9397-08002B2CF9AE}" pid="7" name="MSIP_Label_48141450-2387-4aca-b41f-19cd6be9dd3c_SetDate">
    <vt:lpwstr>2023-10-03T06:37:05Z</vt:lpwstr>
  </property>
  <property fmtid="{D5CDD505-2E9C-101B-9397-08002B2CF9AE}" pid="8" name="MSIP_Label_48141450-2387-4aca-b41f-19cd6be9dd3c_Method">
    <vt:lpwstr>Standard</vt:lpwstr>
  </property>
  <property fmtid="{D5CDD505-2E9C-101B-9397-08002B2CF9AE}" pid="9" name="MSIP_Label_48141450-2387-4aca-b41f-19cd6be9dd3c_Name">
    <vt:lpwstr>Restricted_Unprotected</vt:lpwstr>
  </property>
  <property fmtid="{D5CDD505-2E9C-101B-9397-08002B2CF9AE}" pid="10" name="MSIP_Label_48141450-2387-4aca-b41f-19cd6be9dd3c_SiteId">
    <vt:lpwstr>adf10e2b-b6e9-41d6-be2f-c12bb566019c</vt:lpwstr>
  </property>
  <property fmtid="{D5CDD505-2E9C-101B-9397-08002B2CF9AE}" pid="11" name="MSIP_Label_48141450-2387-4aca-b41f-19cd6be9dd3c_ActionId">
    <vt:lpwstr>e670090b-a2e4-4ae0-83b6-0759006cc6c3</vt:lpwstr>
  </property>
  <property fmtid="{D5CDD505-2E9C-101B-9397-08002B2CF9AE}" pid="12" name="MSIP_Label_48141450-2387-4aca-b41f-19cd6be9dd3c_ContentBits">
    <vt:lpwstr>0</vt:lpwstr>
  </property>
  <property fmtid="{D5CDD505-2E9C-101B-9397-08002B2CF9AE}" pid="13" name="SD_DocumentLanguage">
    <vt:lpwstr>en-GB</vt:lpwstr>
  </property>
  <property fmtid="{D5CDD505-2E9C-101B-9397-08002B2CF9AE}" pid="14" name="sdDocumentDate">
    <vt:lpwstr>45216</vt:lpwstr>
  </property>
  <property fmtid="{D5CDD505-2E9C-101B-9397-08002B2CF9AE}" pid="15" name="sdDocumentDateFormat">
    <vt:lpwstr>en-GB:dd MMMM yyyy</vt:lpwstr>
  </property>
</Properties>
</file>