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</p:sldMasterIdLst>
  <p:notesMasterIdLst>
    <p:notesMasterId r:id="rId20"/>
  </p:notesMasterIdLst>
  <p:sldIdLst>
    <p:sldId id="262" r:id="rId5"/>
    <p:sldId id="2146847670" r:id="rId6"/>
    <p:sldId id="2146847669" r:id="rId7"/>
    <p:sldId id="2146847668" r:id="rId8"/>
    <p:sldId id="2146847625" r:id="rId9"/>
    <p:sldId id="2146847674" r:id="rId10"/>
    <p:sldId id="2146847676" r:id="rId11"/>
    <p:sldId id="2146847675" r:id="rId12"/>
    <p:sldId id="296" r:id="rId13"/>
    <p:sldId id="2146847672" r:id="rId14"/>
    <p:sldId id="2146847671" r:id="rId15"/>
    <p:sldId id="2146847663" r:id="rId16"/>
    <p:sldId id="2146847664" r:id="rId17"/>
    <p:sldId id="2146847661" r:id="rId18"/>
    <p:sldId id="21468476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Weber" initials="PW" lastIdx="1" clrIdx="0">
    <p:extLst>
      <p:ext uri="{19B8F6BF-5375-455C-9EA6-DF929625EA0E}">
        <p15:presenceInfo xmlns:p15="http://schemas.microsoft.com/office/powerpoint/2012/main" userId="S::patrick.weber@seeq.com::f4df5f35-d174-4bf6-b890-03e1cb0923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7030"/>
  </p:normalViewPr>
  <p:slideViewPr>
    <p:cSldViewPr snapToGrid="0">
      <p:cViewPr varScale="1">
        <p:scale>
          <a:sx n="87" d="100"/>
          <a:sy n="87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C6CD-2D8B-4632-A422-0897BCFAC6E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BD8F4-BF73-4C97-AB61-2D84F1CC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BA2E-5012-9744-B4DD-BBDD2CCE9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086600" cy="2387600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4400" b="1" i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03AB2-A452-DC4C-8ABF-C62479F1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086600" cy="7722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189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EB81F28-D8D9-5EE6-6BD0-6582395544B3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6DB5C44F-95EA-E14E-BF9C-78C13BAC69C1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355D69-D5C2-594F-A224-6AC3F57B9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356"/>
            <a:ext cx="10515600" cy="713398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306332EE-8118-8E4B-8D2D-B03F1751D1D2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3F56E-E3B2-D011-B1E6-18D0DDEA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CC3FA9E-9663-7106-A905-E3713F1735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117609"/>
            <a:ext cx="10601325" cy="526828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514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Section 1</a:t>
            </a:r>
          </a:p>
          <a:p>
            <a:pPr lvl="1"/>
            <a:r>
              <a:rPr lang="en-US"/>
              <a:t>Details</a:t>
            </a:r>
            <a:br>
              <a:rPr lang="en-US"/>
            </a:br>
            <a:endParaRPr lang="en-US"/>
          </a:p>
          <a:p>
            <a:pPr lvl="0"/>
            <a:r>
              <a:rPr lang="en-US"/>
              <a:t>Section 2</a:t>
            </a:r>
          </a:p>
          <a:p>
            <a:pPr lvl="1"/>
            <a:r>
              <a:rPr lang="en-US"/>
              <a:t>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A1856-183B-B3F3-025B-F4A97EF96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A410462-AE6B-6233-B017-CB5B9FDF9AFD}"/>
              </a:ext>
            </a:extLst>
          </p:cNvPr>
          <p:cNvSpPr txBox="1">
            <a:spLocks/>
          </p:cNvSpPr>
          <p:nvPr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E6B88-7CE0-DD5E-8F8D-F9740B7D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57318DF-8ECA-3A7A-0E79-D7C8C86C023F}"/>
              </a:ext>
            </a:extLst>
          </p:cNvPr>
          <p:cNvSpPr txBox="1">
            <a:spLocks/>
          </p:cNvSpPr>
          <p:nvPr/>
        </p:nvSpPr>
        <p:spPr>
          <a:xfrm>
            <a:off x="3670642" y="63858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89558D-0C5C-C5D9-4FC6-F1524D609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356"/>
            <a:ext cx="10515600" cy="713398"/>
          </a:xfrm>
        </p:spPr>
        <p:txBody>
          <a:bodyPr/>
          <a:lstStyle/>
          <a:p>
            <a:r>
              <a:rPr lang="en-US"/>
              <a:t>Section 1 Overview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B7DC018-1550-82BB-2FB8-4F36B65B83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17609"/>
            <a:ext cx="10601325" cy="526828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6858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D3553-F47F-9F2C-6A7D-EB26A607A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96FFD89-590A-16EA-0E8D-7E3E921D3D04}"/>
              </a:ext>
            </a:extLst>
          </p:cNvPr>
          <p:cNvSpPr txBox="1">
            <a:spLocks/>
          </p:cNvSpPr>
          <p:nvPr userDrawn="1"/>
        </p:nvSpPr>
        <p:spPr>
          <a:xfrm>
            <a:off x="3670642" y="63858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1DF6FAE-518F-736E-70F0-0C372EF5CCD1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E6B88-7CE0-DD5E-8F8D-F9740B7D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57318DF-8ECA-3A7A-0E79-D7C8C86C023F}"/>
              </a:ext>
            </a:extLst>
          </p:cNvPr>
          <p:cNvSpPr txBox="1">
            <a:spLocks/>
          </p:cNvSpPr>
          <p:nvPr/>
        </p:nvSpPr>
        <p:spPr>
          <a:xfrm>
            <a:off x="3670642" y="63858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89558D-0C5C-C5D9-4FC6-F1524D609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356"/>
            <a:ext cx="10515600" cy="713398"/>
          </a:xfrm>
        </p:spPr>
        <p:txBody>
          <a:bodyPr/>
          <a:lstStyle/>
          <a:p>
            <a:r>
              <a:rPr lang="en-US"/>
              <a:t>Section 1 Summary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B7DC018-1550-82BB-2FB8-4F36B65B83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17609"/>
            <a:ext cx="10601325" cy="526828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6858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21EDC-BBD4-6BDD-3A76-8B14F715F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F4412CE-7496-7EE4-7EFD-BE0863D0E44E}"/>
              </a:ext>
            </a:extLst>
          </p:cNvPr>
          <p:cNvSpPr txBox="1">
            <a:spLocks/>
          </p:cNvSpPr>
          <p:nvPr userDrawn="1"/>
        </p:nvSpPr>
        <p:spPr>
          <a:xfrm>
            <a:off x="3670642" y="63858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450D9E-FC3B-3BF6-233A-1C17821006D7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D3DFE92-97FB-8048-A6EE-2617B9A1643A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6B2D6B8-682F-D349-A431-0E1F2A6033A2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35923-6769-15DF-D3FE-E5466ABA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46EFA22-07A3-20D4-28E7-FD36F2132C60}"/>
              </a:ext>
            </a:extLst>
          </p:cNvPr>
          <p:cNvSpPr txBox="1">
            <a:spLocks/>
          </p:cNvSpPr>
          <p:nvPr/>
        </p:nvSpPr>
        <p:spPr>
          <a:xfrm>
            <a:off x="3670642" y="63858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DFBBC9-E7C9-1C02-9AA7-4D6FD666F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356"/>
            <a:ext cx="10515600" cy="713398"/>
          </a:xfrm>
        </p:spPr>
        <p:txBody>
          <a:bodyPr/>
          <a:lstStyle/>
          <a:p>
            <a:r>
              <a:rPr lang="en-US"/>
              <a:t>Presenters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EBC79-3B43-46EF-8816-1063A181289F}"/>
              </a:ext>
            </a:extLst>
          </p:cNvPr>
          <p:cNvSpPr txBox="1"/>
          <p:nvPr/>
        </p:nvSpPr>
        <p:spPr>
          <a:xfrm>
            <a:off x="2640142" y="4250475"/>
            <a:ext cx="26502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b="1" i="0" u="none" strike="noStrike">
                <a:solidFill>
                  <a:srgbClr val="1D91C1"/>
                </a:solidFill>
                <a:effectLst/>
                <a:latin typeface="Calibri" panose="020F0502020204030204" pitchFamily="34" charset="0"/>
              </a:rPr>
              <a:t>Full Name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Title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Organization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0CA19-5AAE-942A-D2D5-A174804A600C}"/>
              </a:ext>
            </a:extLst>
          </p:cNvPr>
          <p:cNvSpPr txBox="1"/>
          <p:nvPr/>
        </p:nvSpPr>
        <p:spPr>
          <a:xfrm>
            <a:off x="6808653" y="4267102"/>
            <a:ext cx="26502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b="1" i="0" u="none" strike="noStrike">
                <a:solidFill>
                  <a:srgbClr val="1D91C1"/>
                </a:solidFill>
                <a:effectLst/>
                <a:latin typeface="Calibri" panose="020F0502020204030204" pitchFamily="34" charset="0"/>
              </a:rPr>
              <a:t>Full Name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Title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Organization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9C2427-5339-86A8-D714-449BD2BC7F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82561" y="1797666"/>
            <a:ext cx="2365375" cy="23653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A2794F3-A31C-D01C-4C1F-64E87F2D94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1072" y="1797665"/>
            <a:ext cx="2365375" cy="23653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D7FEF-DF70-3350-BA8F-0C57C2F2C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EEBAB9-762B-727D-CA79-D7A44514B541}"/>
              </a:ext>
            </a:extLst>
          </p:cNvPr>
          <p:cNvSpPr txBox="1"/>
          <p:nvPr userDrawn="1"/>
        </p:nvSpPr>
        <p:spPr>
          <a:xfrm>
            <a:off x="2640142" y="4250475"/>
            <a:ext cx="26502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b="1" i="0" u="none" strike="noStrike">
                <a:solidFill>
                  <a:srgbClr val="1D91C1"/>
                </a:solidFill>
                <a:effectLst/>
                <a:latin typeface="Calibri" panose="020F0502020204030204" pitchFamily="34" charset="0"/>
              </a:rPr>
              <a:t>Full Name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Title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Organization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1880F9-7CC1-9F72-83AC-705F2441E92C}"/>
              </a:ext>
            </a:extLst>
          </p:cNvPr>
          <p:cNvSpPr txBox="1"/>
          <p:nvPr userDrawn="1"/>
        </p:nvSpPr>
        <p:spPr>
          <a:xfrm>
            <a:off x="6808653" y="4267102"/>
            <a:ext cx="26502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b="1" i="0" u="none" strike="noStrike">
                <a:solidFill>
                  <a:srgbClr val="1D91C1"/>
                </a:solidFill>
                <a:effectLst/>
                <a:latin typeface="Calibri" panose="020F0502020204030204" pitchFamily="34" charset="0"/>
              </a:rPr>
              <a:t>Full Name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Title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Organization</a:t>
            </a:r>
            <a:r>
              <a:rPr lang="en-US" sz="2000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5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+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A858B4E-499F-7B41-C590-882FBF43EBC4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E6B88-7CE0-DD5E-8F8D-F9740B7D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57318DF-8ECA-3A7A-0E79-D7C8C86C023F}"/>
              </a:ext>
            </a:extLst>
          </p:cNvPr>
          <p:cNvSpPr txBox="1">
            <a:spLocks/>
          </p:cNvSpPr>
          <p:nvPr/>
        </p:nvSpPr>
        <p:spPr>
          <a:xfrm>
            <a:off x="3670642" y="63858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107F9-E03D-FE1F-477E-5DE074B23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356"/>
            <a:ext cx="10515600" cy="713398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26E2109-0C24-9C18-BF3C-1DE1569378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117609"/>
            <a:ext cx="10601325" cy="526828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6858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Questions?</a:t>
            </a:r>
          </a:p>
          <a:p>
            <a:pPr lvl="1"/>
            <a:r>
              <a:rPr lang="en-US"/>
              <a:t>Contact: </a:t>
            </a:r>
            <a:r>
              <a:rPr lang="en-US" err="1"/>
              <a:t>info@seeq.com</a:t>
            </a:r>
            <a:br>
              <a:rPr lang="en-US"/>
            </a:br>
            <a:endParaRPr lang="en-US"/>
          </a:p>
          <a:p>
            <a:pPr lvl="0"/>
            <a:r>
              <a:rPr lang="en-US"/>
              <a:t>More </a:t>
            </a:r>
            <a:r>
              <a:rPr lang="en-US" err="1"/>
              <a:t>Seeq</a:t>
            </a:r>
            <a:endParaRPr lang="en-US" b="0" i="0" u="none" strike="noStrike">
              <a:solidFill>
                <a:schemeClr val="bg1"/>
              </a:solidFill>
              <a:effectLst/>
              <a:latin typeface="+mn-lt"/>
            </a:endParaRPr>
          </a:p>
          <a:p>
            <a:pPr lvl="1"/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Join the community: </a:t>
            </a:r>
            <a:r>
              <a:rPr lang="en-US" b="1" i="0" u="none" strike="noStrike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Seeq.org</a:t>
            </a:r>
            <a:r>
              <a:rPr lang="en-US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u="none" strike="noStrike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Connect with us: </a:t>
            </a:r>
            <a:r>
              <a:rPr lang="en-US" b="1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LinkedIn</a:t>
            </a:r>
            <a:r>
              <a:rPr lang="en-US" b="0" i="0">
                <a:solidFill>
                  <a:srgbClr val="00294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u="none" strike="noStrike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Watch additional </a:t>
            </a:r>
            <a:r>
              <a:rPr lang="en-US" b="0" i="0" u="none" strike="noStrike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Seeq</a:t>
            </a: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videos: </a:t>
            </a:r>
            <a:r>
              <a:rPr lang="en-US" b="1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YouTube</a:t>
            </a:r>
            <a:endParaRPr lang="en-US" b="0" i="0">
              <a:solidFill>
                <a:srgbClr val="00294D"/>
              </a:solidFill>
              <a:effectLst/>
              <a:latin typeface="Segoe UI" panose="020B0502040204020203" pitchFamily="34" charset="0"/>
            </a:endParaRPr>
          </a:p>
          <a:p>
            <a:pPr lvl="1"/>
            <a:endParaRPr lang="en-US"/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EF7FA-4304-4044-2EDF-06BFF8575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97AA584-CE5C-3955-030C-C9600D18F6A4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3F416A7-BA7F-4B47-86A6-93138C7EAAD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342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Demo Video</a:t>
            </a:r>
          </a:p>
        </p:txBody>
      </p:sp>
    </p:spTree>
    <p:extLst>
      <p:ext uri="{BB962C8B-B14F-4D97-AF65-F5344CB8AC3E}">
        <p14:creationId xmlns:p14="http://schemas.microsoft.com/office/powerpoint/2010/main" val="366625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F49045E-D7F7-CA4C-416F-90EEC9B0886F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</p:spTree>
    <p:extLst>
      <p:ext uri="{BB962C8B-B14F-4D97-AF65-F5344CB8AC3E}">
        <p14:creationId xmlns:p14="http://schemas.microsoft.com/office/powerpoint/2010/main" val="406539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DCA6419-F3AF-C722-8BFB-11B990EA8387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©2023 Seeq Corporation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535AB-018B-B396-0E56-1A769EA9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194" y="11151"/>
            <a:ext cx="1070517" cy="814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9BCA8-AA60-FEBC-46E8-F78851E06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8194" y="11151"/>
            <a:ext cx="1070517" cy="8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1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990F100-DAE1-D51A-148B-972051F4D114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©2023 Seeq Corporation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39DB99-C456-21CD-92AD-308C9A513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013" y="-5576"/>
            <a:ext cx="1106424" cy="841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4027D-1CC3-200F-F462-EDFADEF1E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2013" y="-5576"/>
            <a:ext cx="1106424" cy="8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74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3BD8A618-2624-28EF-42C4-738AD07385B9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©2023 Seeq Corporation</a:t>
            </a:r>
          </a:p>
        </p:txBody>
      </p:sp>
    </p:spTree>
    <p:extLst>
      <p:ext uri="{BB962C8B-B14F-4D97-AF65-F5344CB8AC3E}">
        <p14:creationId xmlns:p14="http://schemas.microsoft.com/office/powerpoint/2010/main" val="35099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eq 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6355D69-D5C2-594F-A224-6AC3F57B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049"/>
            <a:ext cx="10515600" cy="713398"/>
          </a:xfrm>
          <a:noFill/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78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6355D69-D5C2-594F-A224-6AC3F57B9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39049"/>
            <a:ext cx="10515600" cy="713398"/>
          </a:xfrm>
          <a:noFill/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177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9479D8-A2B6-EC48-8B1F-A5AE93EEC4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06424"/>
            <a:ext cx="9507876" cy="507861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457200" indent="-228600">
              <a:buFont typeface="Arial" panose="020B0604020202020204" pitchFamily="34" charset="0"/>
              <a:buChar char="•"/>
              <a:defRPr/>
            </a:lvl2pPr>
            <a:lvl3pPr marL="685800" indent="-228600">
              <a:buFont typeface="Arial" panose="020B0604020202020204" pitchFamily="34" charset="0"/>
              <a:buChar char="•"/>
              <a:defRPr/>
            </a:lvl3pPr>
            <a:lvl4pPr marL="914400" indent="-228600">
              <a:buFont typeface="Arial" panose="020B0604020202020204" pitchFamily="34" charset="0"/>
              <a:buChar char="•"/>
              <a:defRPr/>
            </a:lvl4pPr>
            <a:lvl5pPr marL="11430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660E7-FB58-44B9-82DD-5F2FDF43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9D1CD5-DB13-44EB-88A9-488A2FA4CA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E632079-88CF-CD40-9422-47F5635906C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98BD7D-F587-47CA-B3AE-3EE5717F0F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81400" y="6380629"/>
            <a:ext cx="50292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F89172-74D2-4B10-AA17-630B4CD802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71F40A5-DA30-3640-9C4E-AE069AD0EE2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068B685-04B1-054B-A1A3-3EA9CDB04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64030" y="6300050"/>
            <a:ext cx="2662563" cy="557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Customer Logo</a:t>
            </a:r>
          </a:p>
        </p:txBody>
      </p:sp>
    </p:spTree>
    <p:extLst>
      <p:ext uri="{BB962C8B-B14F-4D97-AF65-F5344CB8AC3E}">
        <p14:creationId xmlns:p14="http://schemas.microsoft.com/office/powerpoint/2010/main" val="426459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6DB5C44F-95EA-E14E-BF9C-78C13BAC69C1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88432DD-AFF5-D34C-908A-308A21057482}"/>
              </a:ext>
            </a:extLst>
          </p:cNvPr>
          <p:cNvSpPr/>
          <p:nvPr/>
        </p:nvSpPr>
        <p:spPr>
          <a:xfrm rot="10800000">
            <a:off x="10546080" y="0"/>
            <a:ext cx="1645920" cy="164592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4A4C95E-EA03-644F-8F57-F278DDB62917}"/>
              </a:ext>
            </a:extLst>
          </p:cNvPr>
          <p:cNvSpPr/>
          <p:nvPr/>
        </p:nvSpPr>
        <p:spPr>
          <a:xfrm flipH="1" flipV="1">
            <a:off x="8168295" y="6594475"/>
            <a:ext cx="263525" cy="2635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355D69-D5C2-594F-A224-6AC3F57B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356"/>
            <a:ext cx="10515600" cy="7133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25D8E9-8CFB-E04E-BA4A-E1CE88502311}"/>
              </a:ext>
            </a:extLst>
          </p:cNvPr>
          <p:cNvCxnSpPr>
            <a:cxnSpLocks/>
          </p:cNvCxnSpPr>
          <p:nvPr/>
        </p:nvCxnSpPr>
        <p:spPr>
          <a:xfrm>
            <a:off x="838200" y="960909"/>
            <a:ext cx="10515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E6FDDB5-4A82-B045-806D-6AC97256B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314" y="6341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E33-A923-1B47-A525-8E0F6FA41DF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C88AF-41EF-3C41-8A69-41B96789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044" y="140313"/>
            <a:ext cx="1017649" cy="396583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1C642C4-1F89-8A46-AF6E-A2DB4BD377CC}"/>
              </a:ext>
            </a:extLst>
          </p:cNvPr>
          <p:cNvSpPr/>
          <p:nvPr/>
        </p:nvSpPr>
        <p:spPr>
          <a:xfrm flipH="1" flipV="1">
            <a:off x="8168295" y="6594475"/>
            <a:ext cx="263525" cy="2635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ADE5D3-771D-464E-B278-9FABADC0CAB4}"/>
              </a:ext>
            </a:extLst>
          </p:cNvPr>
          <p:cNvCxnSpPr>
            <a:cxnSpLocks/>
          </p:cNvCxnSpPr>
          <p:nvPr/>
        </p:nvCxnSpPr>
        <p:spPr>
          <a:xfrm>
            <a:off x="838200" y="960909"/>
            <a:ext cx="10515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B7C2A7C-F9B5-464A-BDF4-DF2B02B45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044" y="140313"/>
            <a:ext cx="1017649" cy="396583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306332EE-8118-8E4B-8D2D-B03F1751D1D2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BAB450F-ACA1-4445-987F-8DA3E86E8D7B}"/>
              </a:ext>
            </a:extLst>
          </p:cNvPr>
          <p:cNvSpPr/>
          <p:nvPr/>
        </p:nvSpPr>
        <p:spPr>
          <a:xfrm rot="10800000">
            <a:off x="10546080" y="0"/>
            <a:ext cx="1645920" cy="164592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5305405-6D1F-F24C-9263-F45ECFE0D61B}"/>
              </a:ext>
            </a:extLst>
          </p:cNvPr>
          <p:cNvSpPr/>
          <p:nvPr/>
        </p:nvSpPr>
        <p:spPr>
          <a:xfrm flipH="1" flipV="1">
            <a:off x="8168295" y="6594475"/>
            <a:ext cx="263525" cy="2635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7C7975-AAF9-6240-9EF4-69511AD848CF}"/>
              </a:ext>
            </a:extLst>
          </p:cNvPr>
          <p:cNvCxnSpPr>
            <a:cxnSpLocks/>
          </p:cNvCxnSpPr>
          <p:nvPr/>
        </p:nvCxnSpPr>
        <p:spPr>
          <a:xfrm>
            <a:off x="838200" y="960909"/>
            <a:ext cx="10515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3F99C06-E9B4-FC4C-B691-3EA73E8D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044" y="140313"/>
            <a:ext cx="1017649" cy="3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4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St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10000"/>
              <a:defRPr b="1"/>
            </a:lvl1pPr>
            <a:lvl2pPr marL="742950" indent="-285750">
              <a:buSzPct val="120000"/>
              <a:buFont typeface="Lucida Grande"/>
              <a:buChar char="■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545453"/>
            <a:ext cx="121877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D9D9D9"/>
                </a:solidFill>
                <a:latin typeface="Helvetica Neue"/>
              </a:defRPr>
            </a:lvl1pPr>
          </a:lstStyle>
          <a:p>
            <a:r>
              <a:rPr lang="en-US" dirty="0"/>
              <a:t>Seeq Corporation Proprietary - Limited Distribution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4173" y="6536787"/>
            <a:ext cx="946761" cy="283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/>
                </a:solidFill>
                <a:latin typeface="Helvetica Neue Medium"/>
              </a:defRPr>
            </a:lvl1pPr>
          </a:lstStyle>
          <a:p>
            <a:fld id="{E7D03758-8378-7E43-9AB7-F4A8F1C9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6C97-7430-ACF6-0E62-9ABFD149B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7086600" cy="2387600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4400" b="1" i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80F12-FB6D-D6DB-5D34-017E884690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086600" cy="7722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19828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eq Section Divider -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5C1F435-4E88-B340-8327-B004DDE62AE9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355D69-D5C2-594F-A224-6AC3F57B9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76" y="3008439"/>
            <a:ext cx="7722576" cy="713398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BAE21-E74C-9341-BE94-3159E92476A4}"/>
              </a:ext>
            </a:extLst>
          </p:cNvPr>
          <p:cNvSpPr/>
          <p:nvPr/>
        </p:nvSpPr>
        <p:spPr>
          <a:xfrm>
            <a:off x="0" y="3721757"/>
            <a:ext cx="9982200" cy="232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036F1E9-7DCA-0B45-9791-F4592530E2BD}"/>
              </a:ext>
            </a:extLst>
          </p:cNvPr>
          <p:cNvSpPr/>
          <p:nvPr/>
        </p:nvSpPr>
        <p:spPr>
          <a:xfrm flipH="1" flipV="1">
            <a:off x="9718675" y="3719379"/>
            <a:ext cx="263525" cy="26352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42B13E-C76E-4B45-A002-C6760F75A355}"/>
              </a:ext>
            </a:extLst>
          </p:cNvPr>
          <p:cNvSpPr/>
          <p:nvPr/>
        </p:nvSpPr>
        <p:spPr>
          <a:xfrm>
            <a:off x="0" y="3721757"/>
            <a:ext cx="9982200" cy="232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2C06BC1-A8DF-A54A-8691-8F3AE4DC39CA}"/>
              </a:ext>
            </a:extLst>
          </p:cNvPr>
          <p:cNvSpPr/>
          <p:nvPr/>
        </p:nvSpPr>
        <p:spPr>
          <a:xfrm flipH="1" flipV="1">
            <a:off x="9718675" y="3719379"/>
            <a:ext cx="263525" cy="26352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EEAB9C9-0879-C249-BCED-675868C72E54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F55DDF-351D-C549-99F9-5E5FF06472FC}"/>
              </a:ext>
            </a:extLst>
          </p:cNvPr>
          <p:cNvSpPr/>
          <p:nvPr/>
        </p:nvSpPr>
        <p:spPr>
          <a:xfrm>
            <a:off x="0" y="3721757"/>
            <a:ext cx="9982200" cy="232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ED0721F-3285-284B-A364-759AE90FECCA}"/>
              </a:ext>
            </a:extLst>
          </p:cNvPr>
          <p:cNvSpPr/>
          <p:nvPr/>
        </p:nvSpPr>
        <p:spPr>
          <a:xfrm flipH="1" flipV="1">
            <a:off x="9718675" y="3719379"/>
            <a:ext cx="263525" cy="26352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1CC97-9B2B-8C80-408F-8BF43371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652BC0AB-4479-DE2E-DC4B-B6C876277F4C}"/>
              </a:ext>
            </a:extLst>
          </p:cNvPr>
          <p:cNvSpPr/>
          <p:nvPr userDrawn="1"/>
        </p:nvSpPr>
        <p:spPr>
          <a:xfrm flipH="1" flipV="1">
            <a:off x="9718675" y="3719379"/>
            <a:ext cx="263525" cy="26352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F2607-1BA5-7B45-CB2F-1DF4E5DF0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5E7C41C-6965-2946-84B7-FC8796C974F2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6412C33-0655-D342-854C-B86858292B97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DD589-8D9E-5948-91DD-B4D55836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52"/>
            <a:ext cx="10515600" cy="76683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9479D8-A2B6-EC48-8B1F-A5AE93EEC4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17609"/>
            <a:ext cx="10601325" cy="526828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457200" indent="-228600">
              <a:buFont typeface="Arial" panose="020B0604020202020204" pitchFamily="34" charset="0"/>
              <a:buChar char="•"/>
              <a:defRPr/>
            </a:lvl2pPr>
            <a:lvl3pPr marL="6858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24254-93D7-9A38-0DE7-15A2C6D1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299D53-4AFE-A77C-4097-DC3E9343F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2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D1214-0BA7-A7C8-923C-2E3A20114B9B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423198BB-E90D-0C45-92CC-65C4C5A04E15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64E4E-75D2-544F-904E-DA55460E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98"/>
            <a:ext cx="10515600" cy="7133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4442-50CF-5947-91C2-349BE61E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2158"/>
            <a:ext cx="5181600" cy="5410240"/>
          </a:xfrm>
        </p:spPr>
        <p:txBody>
          <a:bodyPr/>
          <a:lstStyle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51D0C-E49E-2745-B3E7-0E3CC1196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2158"/>
            <a:ext cx="5181600" cy="54102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468253-C792-4B42-96D0-EBD61ABE6985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BAA0F-1383-1644-E956-9E423389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5C5E2-8F56-7F6C-3E6E-A35EAA332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FF16B35-6260-47F7-ECA5-BA491975337D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8D3A253-C221-7D49-823B-3424AACF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677"/>
            <a:ext cx="10515600" cy="7133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4767C-6D31-5045-9C47-54121DE8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709531"/>
            <a:ext cx="5157787" cy="4717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D105B-294D-2E40-B0DB-39C6B50D6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8818" y="1709531"/>
            <a:ext cx="5183188" cy="4717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BCB9938A-3F09-B547-8B39-4B401B46CD96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9FF7B9BE-9869-4148-9AFC-CA7B9E6ECF01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9D470-1A09-8C77-E9D5-5B4BE1046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12CAE6-F600-3AC7-4216-11B3DD3817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5396" y="1029390"/>
            <a:ext cx="5157787" cy="61766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4566CBA-D797-1BD2-84B8-0C8B71B9B8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8818" y="1035680"/>
            <a:ext cx="5183188" cy="61766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0E58D-730C-ADB5-ACC4-684ABB966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CF16F52-0F16-DBBF-AF1B-A5303AB7968B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46677A38-125C-8D41-886C-EBBFD92A3F5C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64E4E-75D2-544F-904E-DA55460E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40"/>
            <a:ext cx="10515600" cy="7133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4442-50CF-5947-91C2-349BE61E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762" y="1134232"/>
            <a:ext cx="5081954" cy="2396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3BA5ECB-296C-0642-AD68-BB5DBC47E9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1846" y="1109984"/>
            <a:ext cx="5081954" cy="2421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EF440E7-D322-DA4C-9FB2-26B93817CC2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4762" y="3896221"/>
            <a:ext cx="5081954" cy="2466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E5982D-E3C2-4548-A79B-389D464CAEF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68407" y="3875495"/>
            <a:ext cx="5081954" cy="2466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852907-912B-7440-B260-D4B8689F7772}"/>
              </a:ext>
            </a:extLst>
          </p:cNvPr>
          <p:cNvCxnSpPr>
            <a:cxnSpLocks/>
          </p:cNvCxnSpPr>
          <p:nvPr/>
        </p:nvCxnSpPr>
        <p:spPr>
          <a:xfrm>
            <a:off x="6092562" y="1504626"/>
            <a:ext cx="3438" cy="471801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4DBF53-3C59-3E47-B872-5257F13D73F6}"/>
              </a:ext>
            </a:extLst>
          </p:cNvPr>
          <p:cNvCxnSpPr>
            <a:cxnSpLocks/>
          </p:cNvCxnSpPr>
          <p:nvPr/>
        </p:nvCxnSpPr>
        <p:spPr>
          <a:xfrm flipH="1">
            <a:off x="834762" y="3703249"/>
            <a:ext cx="1051559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72DF7A-508A-1942-8DCD-281A46AE8EDD}"/>
              </a:ext>
            </a:extLst>
          </p:cNvPr>
          <p:cNvCxnSpPr>
            <a:cxnSpLocks/>
          </p:cNvCxnSpPr>
          <p:nvPr/>
        </p:nvCxnSpPr>
        <p:spPr>
          <a:xfrm>
            <a:off x="6092562" y="1504626"/>
            <a:ext cx="3438" cy="471801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58F8D3-2883-C044-8697-58D506B5E0D9}"/>
              </a:ext>
            </a:extLst>
          </p:cNvPr>
          <p:cNvCxnSpPr>
            <a:cxnSpLocks/>
          </p:cNvCxnSpPr>
          <p:nvPr/>
        </p:nvCxnSpPr>
        <p:spPr>
          <a:xfrm flipH="1">
            <a:off x="834762" y="3703249"/>
            <a:ext cx="1051559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58BE47A-1586-EB4E-B32D-1D4BC2B22CB7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1FD93F-DD6E-884D-9BFF-0154DC0FE8CB}"/>
              </a:ext>
            </a:extLst>
          </p:cNvPr>
          <p:cNvCxnSpPr>
            <a:cxnSpLocks/>
          </p:cNvCxnSpPr>
          <p:nvPr/>
        </p:nvCxnSpPr>
        <p:spPr>
          <a:xfrm>
            <a:off x="6092562" y="1504626"/>
            <a:ext cx="3438" cy="471801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2EDBBD-1315-0343-9B0F-2485950361B1}"/>
              </a:ext>
            </a:extLst>
          </p:cNvPr>
          <p:cNvCxnSpPr>
            <a:cxnSpLocks/>
          </p:cNvCxnSpPr>
          <p:nvPr/>
        </p:nvCxnSpPr>
        <p:spPr>
          <a:xfrm flipH="1">
            <a:off x="834762" y="3703249"/>
            <a:ext cx="1051559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B2ED641-BD55-BEF5-4379-6A9CB7EE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A6D490A-4C35-55A5-87C6-FEBEFD75EB76}"/>
              </a:ext>
            </a:extLst>
          </p:cNvPr>
          <p:cNvSpPr txBox="1">
            <a:spLocks/>
          </p:cNvSpPr>
          <p:nvPr/>
        </p:nvSpPr>
        <p:spPr>
          <a:xfrm>
            <a:off x="3670642" y="63858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59505-DE18-AFDE-B112-468B5FAC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A2F366B-E7E9-39FD-EFCF-E92611BC5308}"/>
              </a:ext>
            </a:extLst>
          </p:cNvPr>
          <p:cNvSpPr txBox="1">
            <a:spLocks/>
          </p:cNvSpPr>
          <p:nvPr userDrawn="1"/>
        </p:nvSpPr>
        <p:spPr>
          <a:xfrm>
            <a:off x="4724400" y="648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©2023 Seeq Corporation</a:t>
            </a:r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A7ABAA52-B035-5245-A0CF-A36F648A11F9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355D69-D5C2-594F-A224-6AC3F57B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356"/>
            <a:ext cx="10515600" cy="7133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3" name="Picture Placeholder 42">
            <a:extLst>
              <a:ext uri="{FF2B5EF4-FFF2-40B4-BE49-F238E27FC236}">
                <a16:creationId xmlns:a16="http://schemas.microsoft.com/office/drawing/2014/main" id="{77DF8A85-A9AF-D344-8027-44CFA60D8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519" y="2235429"/>
            <a:ext cx="3843733" cy="244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AC4FD2EE-4882-C140-86BC-ABAA5518B439}"/>
              </a:ext>
            </a:extLst>
          </p:cNvPr>
          <p:cNvSpPr/>
          <p:nvPr/>
        </p:nvSpPr>
        <p:spPr>
          <a:xfrm>
            <a:off x="0" y="5760720"/>
            <a:ext cx="1097280" cy="109728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entagon 91">
            <a:extLst>
              <a:ext uri="{FF2B5EF4-FFF2-40B4-BE49-F238E27FC236}">
                <a16:creationId xmlns:a16="http://schemas.microsoft.com/office/drawing/2014/main" id="{4ECF1F33-861D-3F4D-B0D6-656C652C70EC}"/>
              </a:ext>
            </a:extLst>
          </p:cNvPr>
          <p:cNvSpPr/>
          <p:nvPr/>
        </p:nvSpPr>
        <p:spPr>
          <a:xfrm>
            <a:off x="1755379" y="1086038"/>
            <a:ext cx="365760" cy="1610319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C7E0557-2344-8F4C-880C-E8F4A4981B58}"/>
              </a:ext>
            </a:extLst>
          </p:cNvPr>
          <p:cNvSpPr/>
          <p:nvPr/>
        </p:nvSpPr>
        <p:spPr>
          <a:xfrm>
            <a:off x="848979" y="1086038"/>
            <a:ext cx="906400" cy="161031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6">
            <a:extLst>
              <a:ext uri="{FF2B5EF4-FFF2-40B4-BE49-F238E27FC236}">
                <a16:creationId xmlns:a16="http://schemas.microsoft.com/office/drawing/2014/main" id="{B6961C14-8F12-4945-ABE8-7AF134436099}"/>
              </a:ext>
            </a:extLst>
          </p:cNvPr>
          <p:cNvSpPr/>
          <p:nvPr/>
        </p:nvSpPr>
        <p:spPr>
          <a:xfrm>
            <a:off x="1323625" y="1471711"/>
            <a:ext cx="255412" cy="198654"/>
          </a:xfrm>
          <a:custGeom>
            <a:avLst/>
            <a:gdLst>
              <a:gd name="connsiteX0" fmla="*/ 7144 w 428625"/>
              <a:gd name="connsiteY0" fmla="*/ 169161 h 333375"/>
              <a:gd name="connsiteX1" fmla="*/ 54169 w 428625"/>
              <a:gd name="connsiteY1" fmla="*/ 216176 h 333375"/>
              <a:gd name="connsiteX2" fmla="*/ 96593 w 428625"/>
              <a:gd name="connsiteY2" fmla="*/ 210490 h 333375"/>
              <a:gd name="connsiteX3" fmla="*/ 101156 w 428625"/>
              <a:gd name="connsiteY3" fmla="*/ 238941 h 333375"/>
              <a:gd name="connsiteX4" fmla="*/ 101156 w 428625"/>
              <a:gd name="connsiteY4" fmla="*/ 331105 h 333375"/>
              <a:gd name="connsiteX5" fmla="*/ 179613 w 428625"/>
              <a:gd name="connsiteY5" fmla="*/ 331133 h 333375"/>
              <a:gd name="connsiteX6" fmla="*/ 193700 w 428625"/>
              <a:gd name="connsiteY6" fmla="*/ 327799 h 333375"/>
              <a:gd name="connsiteX7" fmla="*/ 191624 w 428625"/>
              <a:gd name="connsiteY7" fmla="*/ 298662 h 333375"/>
              <a:gd name="connsiteX8" fmla="*/ 263166 w 428625"/>
              <a:gd name="connsiteY8" fmla="*/ 233759 h 333375"/>
              <a:gd name="connsiteX9" fmla="*/ 334613 w 428625"/>
              <a:gd name="connsiteY9" fmla="*/ 298662 h 333375"/>
              <a:gd name="connsiteX10" fmla="*/ 332556 w 428625"/>
              <a:gd name="connsiteY10" fmla="*/ 327799 h 333375"/>
              <a:gd name="connsiteX11" fmla="*/ 346643 w 428625"/>
              <a:gd name="connsiteY11" fmla="*/ 331133 h 333375"/>
              <a:gd name="connsiteX12" fmla="*/ 425063 w 428625"/>
              <a:gd name="connsiteY12" fmla="*/ 331133 h 333375"/>
              <a:gd name="connsiteX13" fmla="*/ 425063 w 428625"/>
              <a:gd name="connsiteY13" fmla="*/ 45478 h 333375"/>
              <a:gd name="connsiteX14" fmla="*/ 416633 w 428625"/>
              <a:gd name="connsiteY14" fmla="*/ 15618 h 333375"/>
              <a:gd name="connsiteX15" fmla="*/ 384239 w 428625"/>
              <a:gd name="connsiteY15" fmla="*/ 7188 h 333375"/>
              <a:gd name="connsiteX16" fmla="*/ 101165 w 428625"/>
              <a:gd name="connsiteY16" fmla="*/ 7188 h 333375"/>
              <a:gd name="connsiteX17" fmla="*/ 101165 w 428625"/>
              <a:gd name="connsiteY17" fmla="*/ 99390 h 333375"/>
              <a:gd name="connsiteX18" fmla="*/ 96631 w 428625"/>
              <a:gd name="connsiteY18" fmla="*/ 127841 h 333375"/>
              <a:gd name="connsiteX19" fmla="*/ 54178 w 428625"/>
              <a:gd name="connsiteY19" fmla="*/ 122164 h 333375"/>
              <a:gd name="connsiteX20" fmla="*/ 7144 w 428625"/>
              <a:gd name="connsiteY20" fmla="*/ 169161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8625" h="333375">
                <a:moveTo>
                  <a:pt x="7144" y="169161"/>
                </a:moveTo>
                <a:cubicBezTo>
                  <a:pt x="7144" y="195116"/>
                  <a:pt x="28213" y="216176"/>
                  <a:pt x="54169" y="216176"/>
                </a:cubicBezTo>
                <a:cubicBezTo>
                  <a:pt x="77629" y="216176"/>
                  <a:pt x="88897" y="201336"/>
                  <a:pt x="96593" y="210490"/>
                </a:cubicBezTo>
                <a:cubicBezTo>
                  <a:pt x="100555" y="215204"/>
                  <a:pt x="101156" y="221158"/>
                  <a:pt x="101156" y="238941"/>
                </a:cubicBezTo>
                <a:lnTo>
                  <a:pt x="101156" y="331105"/>
                </a:lnTo>
                <a:lnTo>
                  <a:pt x="179613" y="331133"/>
                </a:lnTo>
                <a:cubicBezTo>
                  <a:pt x="191119" y="331133"/>
                  <a:pt x="192757" y="330028"/>
                  <a:pt x="193700" y="327799"/>
                </a:cubicBezTo>
                <a:cubicBezTo>
                  <a:pt x="195672" y="323247"/>
                  <a:pt x="191624" y="315798"/>
                  <a:pt x="191624" y="298662"/>
                </a:cubicBezTo>
                <a:cubicBezTo>
                  <a:pt x="191624" y="262553"/>
                  <a:pt x="229724" y="233759"/>
                  <a:pt x="263166" y="233759"/>
                </a:cubicBezTo>
                <a:cubicBezTo>
                  <a:pt x="296551" y="233759"/>
                  <a:pt x="334613" y="261134"/>
                  <a:pt x="334613" y="298662"/>
                </a:cubicBezTo>
                <a:cubicBezTo>
                  <a:pt x="334613" y="315798"/>
                  <a:pt x="330575" y="323218"/>
                  <a:pt x="332556" y="327799"/>
                </a:cubicBezTo>
                <a:cubicBezTo>
                  <a:pt x="333518" y="330009"/>
                  <a:pt x="335147" y="331133"/>
                  <a:pt x="346643" y="331133"/>
                </a:cubicBezTo>
                <a:lnTo>
                  <a:pt x="425063" y="331133"/>
                </a:lnTo>
                <a:lnTo>
                  <a:pt x="425063" y="45478"/>
                </a:lnTo>
                <a:cubicBezTo>
                  <a:pt x="425063" y="45478"/>
                  <a:pt x="426263" y="25257"/>
                  <a:pt x="416633" y="15618"/>
                </a:cubicBezTo>
                <a:cubicBezTo>
                  <a:pt x="407022" y="6026"/>
                  <a:pt x="384239" y="7188"/>
                  <a:pt x="384239" y="7188"/>
                </a:cubicBezTo>
                <a:lnTo>
                  <a:pt x="101165" y="7188"/>
                </a:lnTo>
                <a:lnTo>
                  <a:pt x="101165" y="99390"/>
                </a:lnTo>
                <a:cubicBezTo>
                  <a:pt x="101165" y="117192"/>
                  <a:pt x="100555" y="123107"/>
                  <a:pt x="96631" y="127841"/>
                </a:cubicBezTo>
                <a:cubicBezTo>
                  <a:pt x="88935" y="137014"/>
                  <a:pt x="77638" y="122164"/>
                  <a:pt x="54178" y="122164"/>
                </a:cubicBezTo>
                <a:cubicBezTo>
                  <a:pt x="28213" y="122164"/>
                  <a:pt x="7144" y="143205"/>
                  <a:pt x="7144" y="169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400">
              <a:solidFill>
                <a:prstClr val="white"/>
              </a:solidFill>
              <a:latin typeface="Helvetica" panose="020B0604020202020204" pitchFamily="34" charset="0"/>
            </a:endParaRPr>
          </a:p>
        </p:txBody>
      </p:sp>
      <p:sp>
        <p:nvSpPr>
          <p:cNvPr id="95" name="Freeform: Shape 7">
            <a:extLst>
              <a:ext uri="{FF2B5EF4-FFF2-40B4-BE49-F238E27FC236}">
                <a16:creationId xmlns:a16="http://schemas.microsoft.com/office/drawing/2014/main" id="{138CA63D-199C-F94D-9559-C196E7D02024}"/>
              </a:ext>
            </a:extLst>
          </p:cNvPr>
          <p:cNvSpPr/>
          <p:nvPr/>
        </p:nvSpPr>
        <p:spPr>
          <a:xfrm>
            <a:off x="1172935" y="1471658"/>
            <a:ext cx="198654" cy="255412"/>
          </a:xfrm>
          <a:custGeom>
            <a:avLst/>
            <a:gdLst>
              <a:gd name="connsiteX0" fmla="*/ 7282 w 333375"/>
              <a:gd name="connsiteY0" fmla="*/ 331251 h 428625"/>
              <a:gd name="connsiteX1" fmla="*/ 99493 w 333375"/>
              <a:gd name="connsiteY1" fmla="*/ 331251 h 428625"/>
              <a:gd name="connsiteX2" fmla="*/ 127944 w 333375"/>
              <a:gd name="connsiteY2" fmla="*/ 335795 h 428625"/>
              <a:gd name="connsiteX3" fmla="*/ 122267 w 333375"/>
              <a:gd name="connsiteY3" fmla="*/ 378238 h 428625"/>
              <a:gd name="connsiteX4" fmla="*/ 169292 w 333375"/>
              <a:gd name="connsiteY4" fmla="*/ 425273 h 428625"/>
              <a:gd name="connsiteX5" fmla="*/ 216279 w 333375"/>
              <a:gd name="connsiteY5" fmla="*/ 378248 h 428625"/>
              <a:gd name="connsiteX6" fmla="*/ 210612 w 333375"/>
              <a:gd name="connsiteY6" fmla="*/ 335795 h 428625"/>
              <a:gd name="connsiteX7" fmla="*/ 239053 w 333375"/>
              <a:gd name="connsiteY7" fmla="*/ 331251 h 428625"/>
              <a:gd name="connsiteX8" fmla="*/ 331246 w 333375"/>
              <a:gd name="connsiteY8" fmla="*/ 331251 h 428625"/>
              <a:gd name="connsiteX9" fmla="*/ 331246 w 333375"/>
              <a:gd name="connsiteY9" fmla="*/ 252784 h 428625"/>
              <a:gd name="connsiteX10" fmla="*/ 327893 w 333375"/>
              <a:gd name="connsiteY10" fmla="*/ 238706 h 428625"/>
              <a:gd name="connsiteX11" fmla="*/ 298785 w 333375"/>
              <a:gd name="connsiteY11" fmla="*/ 240754 h 428625"/>
              <a:gd name="connsiteX12" fmla="*/ 233853 w 333375"/>
              <a:gd name="connsiteY12" fmla="*/ 169250 h 428625"/>
              <a:gd name="connsiteX13" fmla="*/ 298785 w 333375"/>
              <a:gd name="connsiteY13" fmla="*/ 97765 h 428625"/>
              <a:gd name="connsiteX14" fmla="*/ 327893 w 333375"/>
              <a:gd name="connsiteY14" fmla="*/ 99841 h 428625"/>
              <a:gd name="connsiteX15" fmla="*/ 331246 w 333375"/>
              <a:gd name="connsiteY15" fmla="*/ 85754 h 428625"/>
              <a:gd name="connsiteX16" fmla="*/ 331246 w 333375"/>
              <a:gd name="connsiteY16" fmla="*/ 7277 h 428625"/>
              <a:gd name="connsiteX17" fmla="*/ 53002 w 333375"/>
              <a:gd name="connsiteY17" fmla="*/ 7277 h 428625"/>
              <a:gd name="connsiteX18" fmla="*/ 15749 w 333375"/>
              <a:gd name="connsiteY18" fmla="*/ 15707 h 428625"/>
              <a:gd name="connsiteX19" fmla="*/ 7272 w 333375"/>
              <a:gd name="connsiteY19" fmla="*/ 49197 h 428625"/>
              <a:gd name="connsiteX20" fmla="*/ 7272 w 333375"/>
              <a:gd name="connsiteY20" fmla="*/ 33125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3375" h="428625">
                <a:moveTo>
                  <a:pt x="7282" y="331251"/>
                </a:moveTo>
                <a:lnTo>
                  <a:pt x="99493" y="331251"/>
                </a:lnTo>
                <a:cubicBezTo>
                  <a:pt x="117295" y="331251"/>
                  <a:pt x="123210" y="331832"/>
                  <a:pt x="127944" y="335795"/>
                </a:cubicBezTo>
                <a:cubicBezTo>
                  <a:pt x="137126" y="343491"/>
                  <a:pt x="122267" y="354778"/>
                  <a:pt x="122267" y="378238"/>
                </a:cubicBezTo>
                <a:cubicBezTo>
                  <a:pt x="122267" y="404213"/>
                  <a:pt x="143327" y="425273"/>
                  <a:pt x="169292" y="425273"/>
                </a:cubicBezTo>
                <a:cubicBezTo>
                  <a:pt x="195219" y="425273"/>
                  <a:pt x="216279" y="404213"/>
                  <a:pt x="216279" y="378248"/>
                </a:cubicBezTo>
                <a:cubicBezTo>
                  <a:pt x="216279" y="354797"/>
                  <a:pt x="201420" y="343520"/>
                  <a:pt x="210612" y="335795"/>
                </a:cubicBezTo>
                <a:cubicBezTo>
                  <a:pt x="215317" y="331861"/>
                  <a:pt x="221261" y="331251"/>
                  <a:pt x="239053" y="331251"/>
                </a:cubicBezTo>
                <a:lnTo>
                  <a:pt x="331246" y="331251"/>
                </a:lnTo>
                <a:lnTo>
                  <a:pt x="331246" y="252784"/>
                </a:lnTo>
                <a:cubicBezTo>
                  <a:pt x="331246" y="241288"/>
                  <a:pt x="330141" y="239649"/>
                  <a:pt x="327893" y="238706"/>
                </a:cubicBezTo>
                <a:cubicBezTo>
                  <a:pt x="323350" y="236744"/>
                  <a:pt x="315911" y="240754"/>
                  <a:pt x="298785" y="240754"/>
                </a:cubicBezTo>
                <a:cubicBezTo>
                  <a:pt x="262666" y="240754"/>
                  <a:pt x="233853" y="202673"/>
                  <a:pt x="233853" y="169250"/>
                </a:cubicBezTo>
                <a:cubicBezTo>
                  <a:pt x="233853" y="135846"/>
                  <a:pt x="261218" y="97765"/>
                  <a:pt x="298785" y="97765"/>
                </a:cubicBezTo>
                <a:cubicBezTo>
                  <a:pt x="315882" y="97765"/>
                  <a:pt x="323350" y="101813"/>
                  <a:pt x="327893" y="99841"/>
                </a:cubicBezTo>
                <a:cubicBezTo>
                  <a:pt x="330112" y="98889"/>
                  <a:pt x="331246" y="97270"/>
                  <a:pt x="331246" y="85754"/>
                </a:cubicBezTo>
                <a:lnTo>
                  <a:pt x="331246" y="7277"/>
                </a:lnTo>
                <a:lnTo>
                  <a:pt x="53002" y="7277"/>
                </a:lnTo>
                <a:cubicBezTo>
                  <a:pt x="53002" y="7277"/>
                  <a:pt x="26074" y="5401"/>
                  <a:pt x="15749" y="15707"/>
                </a:cubicBezTo>
                <a:cubicBezTo>
                  <a:pt x="5424" y="26061"/>
                  <a:pt x="7272" y="49197"/>
                  <a:pt x="7272" y="49197"/>
                </a:cubicBezTo>
                <a:lnTo>
                  <a:pt x="7272" y="3312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400">
              <a:solidFill>
                <a:prstClr val="white"/>
              </a:solidFill>
              <a:latin typeface="Helvetica" panose="020B0604020202020204" pitchFamily="34" charset="0"/>
            </a:endParaRPr>
          </a:p>
        </p:txBody>
      </p:sp>
      <p:sp>
        <p:nvSpPr>
          <p:cNvPr id="96" name="Freeform: Shape 8">
            <a:extLst>
              <a:ext uri="{FF2B5EF4-FFF2-40B4-BE49-F238E27FC236}">
                <a16:creationId xmlns:a16="http://schemas.microsoft.com/office/drawing/2014/main" id="{894F2730-4142-784D-B11F-48AA1790F566}"/>
              </a:ext>
            </a:extLst>
          </p:cNvPr>
          <p:cNvSpPr/>
          <p:nvPr/>
        </p:nvSpPr>
        <p:spPr>
          <a:xfrm>
            <a:off x="1173015" y="1679609"/>
            <a:ext cx="255412" cy="198654"/>
          </a:xfrm>
          <a:custGeom>
            <a:avLst/>
            <a:gdLst>
              <a:gd name="connsiteX0" fmla="*/ 425124 w 428625"/>
              <a:gd name="connsiteY0" fmla="*/ 169164 h 333375"/>
              <a:gd name="connsiteX1" fmla="*/ 378128 w 428625"/>
              <a:gd name="connsiteY1" fmla="*/ 122139 h 333375"/>
              <a:gd name="connsiteX2" fmla="*/ 335675 w 428625"/>
              <a:gd name="connsiteY2" fmla="*/ 127816 h 333375"/>
              <a:gd name="connsiteX3" fmla="*/ 331132 w 428625"/>
              <a:gd name="connsiteY3" fmla="*/ 99374 h 333375"/>
              <a:gd name="connsiteX4" fmla="*/ 331132 w 428625"/>
              <a:gd name="connsiteY4" fmla="*/ 7182 h 333375"/>
              <a:gd name="connsiteX5" fmla="*/ 252684 w 428625"/>
              <a:gd name="connsiteY5" fmla="*/ 7144 h 333375"/>
              <a:gd name="connsiteX6" fmla="*/ 238568 w 428625"/>
              <a:gd name="connsiteY6" fmla="*/ 10516 h 333375"/>
              <a:gd name="connsiteX7" fmla="*/ 240644 w 428625"/>
              <a:gd name="connsiteY7" fmla="*/ 39634 h 333375"/>
              <a:gd name="connsiteX8" fmla="*/ 169130 w 428625"/>
              <a:gd name="connsiteY8" fmla="*/ 104537 h 333375"/>
              <a:gd name="connsiteX9" fmla="*/ 97645 w 428625"/>
              <a:gd name="connsiteY9" fmla="*/ 39634 h 333375"/>
              <a:gd name="connsiteX10" fmla="*/ 99722 w 428625"/>
              <a:gd name="connsiteY10" fmla="*/ 10516 h 333375"/>
              <a:gd name="connsiteX11" fmla="*/ 85634 w 428625"/>
              <a:gd name="connsiteY11" fmla="*/ 7182 h 333375"/>
              <a:gd name="connsiteX12" fmla="*/ 7148 w 428625"/>
              <a:gd name="connsiteY12" fmla="*/ 7182 h 333375"/>
              <a:gd name="connsiteX13" fmla="*/ 7148 w 428625"/>
              <a:gd name="connsiteY13" fmla="*/ 286569 h 333375"/>
              <a:gd name="connsiteX14" fmla="*/ 16845 w 428625"/>
              <a:gd name="connsiteY14" fmla="*/ 320259 h 333375"/>
              <a:gd name="connsiteX15" fmla="*/ 50239 w 428625"/>
              <a:gd name="connsiteY15" fmla="*/ 331108 h 333375"/>
              <a:gd name="connsiteX16" fmla="*/ 331132 w 428625"/>
              <a:gd name="connsiteY16" fmla="*/ 331108 h 333375"/>
              <a:gd name="connsiteX17" fmla="*/ 331132 w 428625"/>
              <a:gd name="connsiteY17" fmla="*/ 238925 h 333375"/>
              <a:gd name="connsiteX18" fmla="*/ 335675 w 428625"/>
              <a:gd name="connsiteY18" fmla="*/ 210483 h 333375"/>
              <a:gd name="connsiteX19" fmla="*/ 378128 w 428625"/>
              <a:gd name="connsiteY19" fmla="*/ 216189 h 333375"/>
              <a:gd name="connsiteX20" fmla="*/ 425124 w 428625"/>
              <a:gd name="connsiteY20" fmla="*/ 16916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8625" h="333375">
                <a:moveTo>
                  <a:pt x="425124" y="169164"/>
                </a:moveTo>
                <a:cubicBezTo>
                  <a:pt x="425124" y="143180"/>
                  <a:pt x="404093" y="122139"/>
                  <a:pt x="378128" y="122139"/>
                </a:cubicBezTo>
                <a:cubicBezTo>
                  <a:pt x="354658" y="122139"/>
                  <a:pt x="343371" y="136979"/>
                  <a:pt x="335675" y="127816"/>
                </a:cubicBezTo>
                <a:cubicBezTo>
                  <a:pt x="331741" y="123082"/>
                  <a:pt x="331132" y="117167"/>
                  <a:pt x="331132" y="99374"/>
                </a:cubicBezTo>
                <a:lnTo>
                  <a:pt x="331132" y="7182"/>
                </a:lnTo>
                <a:lnTo>
                  <a:pt x="252684" y="7144"/>
                </a:lnTo>
                <a:cubicBezTo>
                  <a:pt x="241178" y="7144"/>
                  <a:pt x="239539" y="8287"/>
                  <a:pt x="238568" y="10516"/>
                </a:cubicBezTo>
                <a:cubicBezTo>
                  <a:pt x="236634" y="15069"/>
                  <a:pt x="240644" y="22508"/>
                  <a:pt x="240644" y="39634"/>
                </a:cubicBezTo>
                <a:cubicBezTo>
                  <a:pt x="240644" y="75733"/>
                  <a:pt x="202535" y="104537"/>
                  <a:pt x="169130" y="104537"/>
                </a:cubicBezTo>
                <a:cubicBezTo>
                  <a:pt x="135726" y="104537"/>
                  <a:pt x="97645" y="77191"/>
                  <a:pt x="97645" y="39634"/>
                </a:cubicBezTo>
                <a:cubicBezTo>
                  <a:pt x="97645" y="22508"/>
                  <a:pt x="101712" y="15069"/>
                  <a:pt x="99722" y="10516"/>
                </a:cubicBezTo>
                <a:cubicBezTo>
                  <a:pt x="98779" y="8325"/>
                  <a:pt x="97150" y="7182"/>
                  <a:pt x="85634" y="7182"/>
                </a:cubicBezTo>
                <a:lnTo>
                  <a:pt x="7148" y="7182"/>
                </a:lnTo>
                <a:lnTo>
                  <a:pt x="7148" y="286569"/>
                </a:lnTo>
                <a:cubicBezTo>
                  <a:pt x="7148" y="286569"/>
                  <a:pt x="6624" y="310096"/>
                  <a:pt x="16845" y="320259"/>
                </a:cubicBezTo>
                <a:cubicBezTo>
                  <a:pt x="27017" y="330451"/>
                  <a:pt x="50239" y="331108"/>
                  <a:pt x="50239" y="331108"/>
                </a:cubicBezTo>
                <a:lnTo>
                  <a:pt x="331132" y="331108"/>
                </a:lnTo>
                <a:lnTo>
                  <a:pt x="331132" y="238925"/>
                </a:lnTo>
                <a:cubicBezTo>
                  <a:pt x="331132" y="221142"/>
                  <a:pt x="331741" y="215189"/>
                  <a:pt x="335675" y="210483"/>
                </a:cubicBezTo>
                <a:cubicBezTo>
                  <a:pt x="343400" y="201292"/>
                  <a:pt x="354658" y="216189"/>
                  <a:pt x="378128" y="216189"/>
                </a:cubicBezTo>
                <a:cubicBezTo>
                  <a:pt x="404084" y="216189"/>
                  <a:pt x="425124" y="195110"/>
                  <a:pt x="425124" y="16916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400">
              <a:solidFill>
                <a:prstClr val="white"/>
              </a:solidFill>
              <a:latin typeface="Helvetica" panose="020B0604020202020204" pitchFamily="34" charset="0"/>
            </a:endParaRPr>
          </a:p>
        </p:txBody>
      </p:sp>
      <p:sp>
        <p:nvSpPr>
          <p:cNvPr id="97" name="Freeform: Shape 9">
            <a:extLst>
              <a:ext uri="{FF2B5EF4-FFF2-40B4-BE49-F238E27FC236}">
                <a16:creationId xmlns:a16="http://schemas.microsoft.com/office/drawing/2014/main" id="{6BD888FB-8B30-614E-B0D5-496CD5670776}"/>
              </a:ext>
            </a:extLst>
          </p:cNvPr>
          <p:cNvSpPr/>
          <p:nvPr/>
        </p:nvSpPr>
        <p:spPr>
          <a:xfrm>
            <a:off x="1436200" y="1705769"/>
            <a:ext cx="278115" cy="272440"/>
          </a:xfrm>
          <a:custGeom>
            <a:avLst/>
            <a:gdLst>
              <a:gd name="connsiteX0" fmla="*/ 266852 w 466725"/>
              <a:gd name="connsiteY0" fmla="*/ 434616 h 457200"/>
              <a:gd name="connsiteX1" fmla="*/ 465296 w 466725"/>
              <a:gd name="connsiteY1" fmla="*/ 236191 h 457200"/>
              <a:gd name="connsiteX2" fmla="*/ 400117 w 466725"/>
              <a:gd name="connsiteY2" fmla="*/ 171021 h 457200"/>
              <a:gd name="connsiteX3" fmla="*/ 383191 w 466725"/>
              <a:gd name="connsiteY3" fmla="*/ 147685 h 457200"/>
              <a:gd name="connsiteX4" fmla="*/ 417233 w 466725"/>
              <a:gd name="connsiteY4" fmla="*/ 121701 h 457200"/>
              <a:gd name="connsiteX5" fmla="*/ 417233 w 466725"/>
              <a:gd name="connsiteY5" fmla="*/ 55226 h 457200"/>
              <a:gd name="connsiteX6" fmla="*/ 350768 w 466725"/>
              <a:gd name="connsiteY6" fmla="*/ 55197 h 457200"/>
              <a:gd name="connsiteX7" fmla="*/ 324783 w 466725"/>
              <a:gd name="connsiteY7" fmla="*/ 89240 h 457200"/>
              <a:gd name="connsiteX8" fmla="*/ 301428 w 466725"/>
              <a:gd name="connsiteY8" fmla="*/ 72323 h 457200"/>
              <a:gd name="connsiteX9" fmla="*/ 236230 w 466725"/>
              <a:gd name="connsiteY9" fmla="*/ 7144 h 457200"/>
              <a:gd name="connsiteX10" fmla="*/ 180737 w 466725"/>
              <a:gd name="connsiteY10" fmla="*/ 62646 h 457200"/>
              <a:gd name="connsiteX11" fmla="*/ 173155 w 466725"/>
              <a:gd name="connsiteY11" fmla="*/ 74952 h 457200"/>
              <a:gd name="connsiteX12" fmla="*/ 195196 w 466725"/>
              <a:gd name="connsiteY12" fmla="*/ 94069 h 457200"/>
              <a:gd name="connsiteX13" fmla="*/ 190529 w 466725"/>
              <a:gd name="connsiteY13" fmla="*/ 190557 h 457200"/>
              <a:gd name="connsiteX14" fmla="*/ 94078 w 466725"/>
              <a:gd name="connsiteY14" fmla="*/ 195177 h 457200"/>
              <a:gd name="connsiteX15" fmla="*/ 74952 w 466725"/>
              <a:gd name="connsiteY15" fmla="*/ 173117 h 457200"/>
              <a:gd name="connsiteX16" fmla="*/ 62598 w 466725"/>
              <a:gd name="connsiteY16" fmla="*/ 180765 h 457200"/>
              <a:gd name="connsiteX17" fmla="*/ 7144 w 466725"/>
              <a:gd name="connsiteY17" fmla="*/ 236249 h 457200"/>
              <a:gd name="connsiteX18" fmla="*/ 206292 w 466725"/>
              <a:gd name="connsiteY18" fmla="*/ 435388 h 457200"/>
              <a:gd name="connsiteX19" fmla="*/ 236210 w 466725"/>
              <a:gd name="connsiteY19" fmla="*/ 453323 h 457200"/>
              <a:gd name="connsiteX20" fmla="*/ 266852 w 466725"/>
              <a:gd name="connsiteY20" fmla="*/ 43461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6725" h="457200">
                <a:moveTo>
                  <a:pt x="266852" y="434616"/>
                </a:moveTo>
                <a:lnTo>
                  <a:pt x="465296" y="236191"/>
                </a:lnTo>
                <a:lnTo>
                  <a:pt x="400117" y="171021"/>
                </a:lnTo>
                <a:cubicBezTo>
                  <a:pt x="387525" y="158429"/>
                  <a:pt x="383743" y="153829"/>
                  <a:pt x="383191" y="147685"/>
                </a:cubicBezTo>
                <a:cubicBezTo>
                  <a:pt x="382153" y="135760"/>
                  <a:pt x="400641" y="138313"/>
                  <a:pt x="417233" y="121701"/>
                </a:cubicBezTo>
                <a:cubicBezTo>
                  <a:pt x="435588" y="103337"/>
                  <a:pt x="435626" y="73562"/>
                  <a:pt x="417233" y="55226"/>
                </a:cubicBezTo>
                <a:cubicBezTo>
                  <a:pt x="398859" y="36852"/>
                  <a:pt x="369141" y="36852"/>
                  <a:pt x="350768" y="55197"/>
                </a:cubicBezTo>
                <a:cubicBezTo>
                  <a:pt x="334185" y="71799"/>
                  <a:pt x="336680" y="90307"/>
                  <a:pt x="324783" y="89240"/>
                </a:cubicBezTo>
                <a:cubicBezTo>
                  <a:pt x="318630" y="88716"/>
                  <a:pt x="314011" y="84925"/>
                  <a:pt x="301428" y="72323"/>
                </a:cubicBezTo>
                <a:lnTo>
                  <a:pt x="236230" y="7144"/>
                </a:lnTo>
                <a:lnTo>
                  <a:pt x="180737" y="62646"/>
                </a:lnTo>
                <a:cubicBezTo>
                  <a:pt x="172612" y="70780"/>
                  <a:pt x="172231" y="72685"/>
                  <a:pt x="173155" y="74952"/>
                </a:cubicBezTo>
                <a:cubicBezTo>
                  <a:pt x="174965" y="79553"/>
                  <a:pt x="183080" y="81953"/>
                  <a:pt x="195196" y="94069"/>
                </a:cubicBezTo>
                <a:cubicBezTo>
                  <a:pt x="220751" y="119605"/>
                  <a:pt x="214151" y="166916"/>
                  <a:pt x="190529" y="190557"/>
                </a:cubicBezTo>
                <a:cubicBezTo>
                  <a:pt x="166878" y="214179"/>
                  <a:pt x="120644" y="221742"/>
                  <a:pt x="94078" y="195177"/>
                </a:cubicBezTo>
                <a:cubicBezTo>
                  <a:pt x="81982" y="183080"/>
                  <a:pt x="79581" y="174974"/>
                  <a:pt x="74952" y="173117"/>
                </a:cubicBezTo>
                <a:cubicBezTo>
                  <a:pt x="72704" y="172269"/>
                  <a:pt x="70771" y="172622"/>
                  <a:pt x="62598" y="180765"/>
                </a:cubicBezTo>
                <a:lnTo>
                  <a:pt x="7144" y="236249"/>
                </a:lnTo>
                <a:lnTo>
                  <a:pt x="206292" y="435388"/>
                </a:lnTo>
                <a:cubicBezTo>
                  <a:pt x="206292" y="435388"/>
                  <a:pt x="221933" y="453342"/>
                  <a:pt x="236210" y="453323"/>
                </a:cubicBezTo>
                <a:cubicBezTo>
                  <a:pt x="250469" y="453333"/>
                  <a:pt x="266852" y="434616"/>
                  <a:pt x="266852" y="43461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400">
              <a:solidFill>
                <a:prstClr val="white"/>
              </a:solidFill>
              <a:latin typeface="Helvetica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EB5D425-B738-074F-8816-488662F68CBC}"/>
              </a:ext>
            </a:extLst>
          </p:cNvPr>
          <p:cNvSpPr txBox="1"/>
          <p:nvPr/>
        </p:nvSpPr>
        <p:spPr>
          <a:xfrm>
            <a:off x="818950" y="2014009"/>
            <a:ext cx="1239872" cy="30777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pc="150" baseline="0">
                <a:solidFill>
                  <a:schemeClr val="bg1"/>
                </a:solidFill>
              </a:rPr>
              <a:t>CHALLENGE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DE0266-3E17-4140-8715-10BD178230D3}"/>
              </a:ext>
            </a:extLst>
          </p:cNvPr>
          <p:cNvGrpSpPr/>
          <p:nvPr/>
        </p:nvGrpSpPr>
        <p:grpSpPr>
          <a:xfrm>
            <a:off x="848979" y="2840945"/>
            <a:ext cx="1272160" cy="1610319"/>
            <a:chOff x="4831185" y="2912275"/>
            <a:chExt cx="1272160" cy="161031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DBF70B6-2288-034E-A6C6-3E4D9F1AA312}"/>
                </a:ext>
              </a:extLst>
            </p:cNvPr>
            <p:cNvGrpSpPr/>
            <p:nvPr/>
          </p:nvGrpSpPr>
          <p:grpSpPr>
            <a:xfrm>
              <a:off x="4831185" y="2912275"/>
              <a:ext cx="1272160" cy="1610319"/>
              <a:chOff x="2968331" y="1335167"/>
              <a:chExt cx="1272160" cy="1591056"/>
            </a:xfrm>
          </p:grpSpPr>
          <p:sp>
            <p:nvSpPr>
              <p:cNvPr id="106" name="Pentagon 116">
                <a:extLst>
                  <a:ext uri="{FF2B5EF4-FFF2-40B4-BE49-F238E27FC236}">
                    <a16:creationId xmlns:a16="http://schemas.microsoft.com/office/drawing/2014/main" id="{E835AD0F-6253-D245-8BFB-4CD3BBC15A14}"/>
                  </a:ext>
                </a:extLst>
              </p:cNvPr>
              <p:cNvSpPr/>
              <p:nvPr/>
            </p:nvSpPr>
            <p:spPr>
              <a:xfrm>
                <a:off x="3874731" y="1335167"/>
                <a:ext cx="365760" cy="1591056"/>
              </a:xfrm>
              <a:prstGeom prst="homePlat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3C11DBE-2A29-0248-975E-5A52E36825D5}"/>
                  </a:ext>
                </a:extLst>
              </p:cNvPr>
              <p:cNvSpPr/>
              <p:nvPr/>
            </p:nvSpPr>
            <p:spPr>
              <a:xfrm>
                <a:off x="2968331" y="1335167"/>
                <a:ext cx="906400" cy="1591056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Graphic 15">
              <a:extLst>
                <a:ext uri="{FF2B5EF4-FFF2-40B4-BE49-F238E27FC236}">
                  <a16:creationId xmlns:a16="http://schemas.microsoft.com/office/drawing/2014/main" id="{DDA8742B-F96F-9A43-B597-EB183A89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141" y="3280756"/>
              <a:ext cx="526883" cy="492733"/>
            </a:xfrm>
            <a:custGeom>
              <a:avLst/>
              <a:gdLst>
                <a:gd name="T0" fmla="*/ 238456 w 904875"/>
                <a:gd name="T1" fmla="*/ 306443 h 847725"/>
                <a:gd name="T2" fmla="*/ 342769 w 904875"/>
                <a:gd name="T3" fmla="*/ 237263 h 847725"/>
                <a:gd name="T4" fmla="*/ 306675 w 904875"/>
                <a:gd name="T5" fmla="*/ 231859 h 847725"/>
                <a:gd name="T6" fmla="*/ 260473 w 904875"/>
                <a:gd name="T7" fmla="*/ 258882 h 847725"/>
                <a:gd name="T8" fmla="*/ 157603 w 904875"/>
                <a:gd name="T9" fmla="*/ 274375 h 847725"/>
                <a:gd name="T10" fmla="*/ 150023 w 904875"/>
                <a:gd name="T11" fmla="*/ 270772 h 847725"/>
                <a:gd name="T12" fmla="*/ 229432 w 904875"/>
                <a:gd name="T13" fmla="*/ 258882 h 847725"/>
                <a:gd name="T14" fmla="*/ 226183 w 904875"/>
                <a:gd name="T15" fmla="*/ 227535 h 847725"/>
                <a:gd name="T16" fmla="*/ 142804 w 904875"/>
                <a:gd name="T17" fmla="*/ 223932 h 847725"/>
                <a:gd name="T18" fmla="*/ 47875 w 904875"/>
                <a:gd name="T19" fmla="*/ 221050 h 847725"/>
                <a:gd name="T20" fmla="*/ 2757 w 904875"/>
                <a:gd name="T21" fmla="*/ 240866 h 847725"/>
                <a:gd name="T22" fmla="*/ 26219 w 904875"/>
                <a:gd name="T23" fmla="*/ 320495 h 847725"/>
                <a:gd name="T24" fmla="*/ 68449 w 904875"/>
                <a:gd name="T25" fmla="*/ 309325 h 847725"/>
                <a:gd name="T26" fmla="*/ 234846 w 904875"/>
                <a:gd name="T27" fmla="*/ 308244 h 847725"/>
                <a:gd name="T28" fmla="*/ 26941 w 904875"/>
                <a:gd name="T29" fmla="*/ 295994 h 847725"/>
                <a:gd name="T30" fmla="*/ 46432 w 904875"/>
                <a:gd name="T31" fmla="*/ 295994 h 847725"/>
                <a:gd name="T32" fmla="*/ 258669 w 904875"/>
                <a:gd name="T33" fmla="*/ 245190 h 847725"/>
                <a:gd name="T34" fmla="*/ 257225 w 904875"/>
                <a:gd name="T35" fmla="*/ 233300 h 847725"/>
                <a:gd name="T36" fmla="*/ 298012 w 904875"/>
                <a:gd name="T37" fmla="*/ 213483 h 847725"/>
                <a:gd name="T38" fmla="*/ 302704 w 904875"/>
                <a:gd name="T39" fmla="*/ 219608 h 847725"/>
                <a:gd name="T40" fmla="*/ 258669 w 904875"/>
                <a:gd name="T41" fmla="*/ 245190 h 847725"/>
                <a:gd name="T42" fmla="*/ 272385 w 904875"/>
                <a:gd name="T43" fmla="*/ 206277 h 847725"/>
                <a:gd name="T44" fmla="*/ 257947 w 904875"/>
                <a:gd name="T45" fmla="*/ 219969 h 847725"/>
                <a:gd name="T46" fmla="*/ 251811 w 904875"/>
                <a:gd name="T47" fmla="*/ 223212 h 847725"/>
                <a:gd name="T48" fmla="*/ 105627 w 904875"/>
                <a:gd name="T49" fmla="*/ 168084 h 847725"/>
                <a:gd name="T50" fmla="*/ 118621 w 904875"/>
                <a:gd name="T51" fmla="*/ 181055 h 847725"/>
                <a:gd name="T52" fmla="*/ 143526 w 904875"/>
                <a:gd name="T53" fmla="*/ 170606 h 847725"/>
                <a:gd name="T54" fmla="*/ 166988 w 904875"/>
                <a:gd name="T55" fmla="*/ 197629 h 847725"/>
                <a:gd name="T56" fmla="*/ 183592 w 904875"/>
                <a:gd name="T57" fmla="*/ 203755 h 847725"/>
                <a:gd name="T58" fmla="*/ 200195 w 904875"/>
                <a:gd name="T59" fmla="*/ 197629 h 847725"/>
                <a:gd name="T60" fmla="*/ 223296 w 904875"/>
                <a:gd name="T61" fmla="*/ 170606 h 847725"/>
                <a:gd name="T62" fmla="*/ 248201 w 904875"/>
                <a:gd name="T63" fmla="*/ 181055 h 847725"/>
                <a:gd name="T64" fmla="*/ 261195 w 904875"/>
                <a:gd name="T65" fmla="*/ 168084 h 847725"/>
                <a:gd name="T66" fmla="*/ 250728 w 904875"/>
                <a:gd name="T67" fmla="*/ 143223 h 847725"/>
                <a:gd name="T68" fmla="*/ 277799 w 904875"/>
                <a:gd name="T69" fmla="*/ 119803 h 847725"/>
                <a:gd name="T70" fmla="*/ 283935 w 904875"/>
                <a:gd name="T71" fmla="*/ 103228 h 847725"/>
                <a:gd name="T72" fmla="*/ 277799 w 904875"/>
                <a:gd name="T73" fmla="*/ 86654 h 847725"/>
                <a:gd name="T74" fmla="*/ 251089 w 904875"/>
                <a:gd name="T75" fmla="*/ 63234 h 847725"/>
                <a:gd name="T76" fmla="*/ 261556 w 904875"/>
                <a:gd name="T77" fmla="*/ 38373 h 847725"/>
                <a:gd name="T78" fmla="*/ 247840 w 904875"/>
                <a:gd name="T79" fmla="*/ 25402 h 847725"/>
                <a:gd name="T80" fmla="*/ 222935 w 904875"/>
                <a:gd name="T81" fmla="*/ 35851 h 847725"/>
                <a:gd name="T82" fmla="*/ 199473 w 904875"/>
                <a:gd name="T83" fmla="*/ 8827 h 847725"/>
                <a:gd name="T84" fmla="*/ 182870 w 904875"/>
                <a:gd name="T85" fmla="*/ 2702 h 847725"/>
                <a:gd name="T86" fmla="*/ 166266 w 904875"/>
                <a:gd name="T87" fmla="*/ 8827 h 847725"/>
                <a:gd name="T88" fmla="*/ 142444 w 904875"/>
                <a:gd name="T89" fmla="*/ 36211 h 847725"/>
                <a:gd name="T90" fmla="*/ 117538 w 904875"/>
                <a:gd name="T91" fmla="*/ 26122 h 847725"/>
                <a:gd name="T92" fmla="*/ 104905 w 904875"/>
                <a:gd name="T93" fmla="*/ 39093 h 847725"/>
                <a:gd name="T94" fmla="*/ 115012 w 904875"/>
                <a:gd name="T95" fmla="*/ 64315 h 847725"/>
                <a:gd name="T96" fmla="*/ 87940 w 904875"/>
                <a:gd name="T97" fmla="*/ 87375 h 847725"/>
                <a:gd name="T98" fmla="*/ 81805 w 904875"/>
                <a:gd name="T99" fmla="*/ 103949 h 847725"/>
                <a:gd name="T100" fmla="*/ 87940 w 904875"/>
                <a:gd name="T101" fmla="*/ 120523 h 847725"/>
                <a:gd name="T102" fmla="*/ 115372 w 904875"/>
                <a:gd name="T103" fmla="*/ 143944 h 847725"/>
                <a:gd name="T104" fmla="*/ 105627 w 904875"/>
                <a:gd name="T105" fmla="*/ 168084 h 847725"/>
                <a:gd name="T106" fmla="*/ 173124 w 904875"/>
                <a:gd name="T107" fmla="*/ 105390 h 847725"/>
                <a:gd name="T108" fmla="*/ 222574 w 904875"/>
                <a:gd name="T109" fmla="*/ 86294 h 847725"/>
                <a:gd name="T110" fmla="*/ 173124 w 904875"/>
                <a:gd name="T111" fmla="*/ 135296 h 847725"/>
                <a:gd name="T112" fmla="*/ 143887 w 904875"/>
                <a:gd name="T113" fmla="*/ 105751 h 8477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04875" h="847725">
                  <a:moveTo>
                    <a:pt x="619733" y="814864"/>
                  </a:moveTo>
                  <a:lnTo>
                    <a:pt x="629258" y="810101"/>
                  </a:lnTo>
                  <a:lnTo>
                    <a:pt x="882623" y="661511"/>
                  </a:lnTo>
                  <a:cubicBezTo>
                    <a:pt x="895005" y="653891"/>
                    <a:pt x="903578" y="641509"/>
                    <a:pt x="904530" y="627221"/>
                  </a:cubicBezTo>
                  <a:cubicBezTo>
                    <a:pt x="905483" y="610076"/>
                    <a:pt x="895005" y="591026"/>
                    <a:pt x="871193" y="590074"/>
                  </a:cubicBezTo>
                  <a:cubicBezTo>
                    <a:pt x="854048" y="589121"/>
                    <a:pt x="818805" y="608171"/>
                    <a:pt x="809280" y="612934"/>
                  </a:cubicBezTo>
                  <a:cubicBezTo>
                    <a:pt x="774990" y="630079"/>
                    <a:pt x="726413" y="657701"/>
                    <a:pt x="694980" y="679609"/>
                  </a:cubicBezTo>
                  <a:cubicBezTo>
                    <a:pt x="693075" y="681514"/>
                    <a:pt x="690218" y="683419"/>
                    <a:pt x="687360" y="684371"/>
                  </a:cubicBezTo>
                  <a:cubicBezTo>
                    <a:pt x="673073" y="693896"/>
                    <a:pt x="657833" y="699611"/>
                    <a:pt x="641640" y="703421"/>
                  </a:cubicBezTo>
                  <a:cubicBezTo>
                    <a:pt x="550200" y="723424"/>
                    <a:pt x="415898" y="725329"/>
                    <a:pt x="415898" y="725329"/>
                  </a:cubicBezTo>
                  <a:lnTo>
                    <a:pt x="408278" y="725329"/>
                  </a:lnTo>
                  <a:cubicBezTo>
                    <a:pt x="402563" y="725329"/>
                    <a:pt x="396848" y="721519"/>
                    <a:pt x="395895" y="715804"/>
                  </a:cubicBezTo>
                  <a:cubicBezTo>
                    <a:pt x="394943" y="709136"/>
                    <a:pt x="399705" y="703421"/>
                    <a:pt x="406373" y="703421"/>
                  </a:cubicBezTo>
                  <a:lnTo>
                    <a:pt x="605445" y="684371"/>
                  </a:lnTo>
                  <a:cubicBezTo>
                    <a:pt x="627353" y="682466"/>
                    <a:pt x="644498" y="661511"/>
                    <a:pt x="642593" y="638651"/>
                  </a:cubicBezTo>
                  <a:cubicBezTo>
                    <a:pt x="640688" y="615791"/>
                    <a:pt x="618780" y="598646"/>
                    <a:pt x="596873" y="601504"/>
                  </a:cubicBezTo>
                  <a:lnTo>
                    <a:pt x="419708" y="598646"/>
                  </a:lnTo>
                  <a:cubicBezTo>
                    <a:pt x="407325" y="598646"/>
                    <a:pt x="388275" y="595789"/>
                    <a:pt x="376845" y="591979"/>
                  </a:cubicBezTo>
                  <a:cubicBezTo>
                    <a:pt x="262545" y="558641"/>
                    <a:pt x="198728" y="590074"/>
                    <a:pt x="164438" y="604361"/>
                  </a:cubicBezTo>
                  <a:cubicBezTo>
                    <a:pt x="156818" y="591979"/>
                    <a:pt x="142530" y="583406"/>
                    <a:pt x="126338" y="584359"/>
                  </a:cubicBezTo>
                  <a:lnTo>
                    <a:pt x="50138" y="589121"/>
                  </a:lnTo>
                  <a:cubicBezTo>
                    <a:pt x="24420" y="591026"/>
                    <a:pt x="5370" y="611981"/>
                    <a:pt x="7275" y="636746"/>
                  </a:cubicBezTo>
                  <a:lnTo>
                    <a:pt x="19658" y="806291"/>
                  </a:lnTo>
                  <a:cubicBezTo>
                    <a:pt x="21563" y="831056"/>
                    <a:pt x="43470" y="849154"/>
                    <a:pt x="69188" y="847249"/>
                  </a:cubicBezTo>
                  <a:lnTo>
                    <a:pt x="145388" y="842486"/>
                  </a:lnTo>
                  <a:cubicBezTo>
                    <a:pt x="161580" y="841534"/>
                    <a:pt x="174915" y="831056"/>
                    <a:pt x="180630" y="817721"/>
                  </a:cubicBezTo>
                  <a:lnTo>
                    <a:pt x="515910" y="832009"/>
                  </a:lnTo>
                  <a:cubicBezTo>
                    <a:pt x="552105" y="835819"/>
                    <a:pt x="587348" y="832009"/>
                    <a:pt x="619733" y="814864"/>
                  </a:cubicBezTo>
                  <a:close/>
                  <a:moveTo>
                    <a:pt x="96810" y="807244"/>
                  </a:moveTo>
                  <a:cubicBezTo>
                    <a:pt x="82523" y="807244"/>
                    <a:pt x="71093" y="795814"/>
                    <a:pt x="71093" y="782479"/>
                  </a:cubicBezTo>
                  <a:cubicBezTo>
                    <a:pt x="71093" y="768191"/>
                    <a:pt x="82523" y="757714"/>
                    <a:pt x="96810" y="757714"/>
                  </a:cubicBezTo>
                  <a:cubicBezTo>
                    <a:pt x="111098" y="757714"/>
                    <a:pt x="122528" y="769144"/>
                    <a:pt x="122528" y="782479"/>
                  </a:cubicBezTo>
                  <a:cubicBezTo>
                    <a:pt x="122528" y="795814"/>
                    <a:pt x="111098" y="807244"/>
                    <a:pt x="96810" y="807244"/>
                  </a:cubicBezTo>
                  <a:close/>
                  <a:moveTo>
                    <a:pt x="682598" y="648176"/>
                  </a:moveTo>
                  <a:cubicBezTo>
                    <a:pt x="682598" y="643414"/>
                    <a:pt x="682598" y="638651"/>
                    <a:pt x="682598" y="633889"/>
                  </a:cubicBezTo>
                  <a:cubicBezTo>
                    <a:pt x="681645" y="628174"/>
                    <a:pt x="680693" y="622459"/>
                    <a:pt x="678788" y="616744"/>
                  </a:cubicBezTo>
                  <a:cubicBezTo>
                    <a:pt x="678788" y="616744"/>
                    <a:pt x="678788" y="615791"/>
                    <a:pt x="678788" y="615791"/>
                  </a:cubicBezTo>
                  <a:cubicBezTo>
                    <a:pt x="705458" y="601504"/>
                    <a:pt x="757845" y="575786"/>
                    <a:pt x="786420" y="564356"/>
                  </a:cubicBezTo>
                  <a:cubicBezTo>
                    <a:pt x="800708" y="558641"/>
                    <a:pt x="814995" y="558641"/>
                    <a:pt x="827378" y="568166"/>
                  </a:cubicBezTo>
                  <a:cubicBezTo>
                    <a:pt x="816900" y="571976"/>
                    <a:pt x="807375" y="576739"/>
                    <a:pt x="798803" y="580549"/>
                  </a:cubicBezTo>
                  <a:cubicBezTo>
                    <a:pt x="769275" y="595789"/>
                    <a:pt x="715935" y="624364"/>
                    <a:pt x="690218" y="642461"/>
                  </a:cubicBezTo>
                  <a:cubicBezTo>
                    <a:pt x="688313" y="644366"/>
                    <a:pt x="685455" y="646271"/>
                    <a:pt x="682598" y="648176"/>
                  </a:cubicBezTo>
                  <a:close/>
                  <a:moveTo>
                    <a:pt x="644498" y="573881"/>
                  </a:moveTo>
                  <a:cubicBezTo>
                    <a:pt x="661643" y="564356"/>
                    <a:pt x="701648" y="551974"/>
                    <a:pt x="718793" y="545306"/>
                  </a:cubicBezTo>
                  <a:cubicBezTo>
                    <a:pt x="733080" y="539591"/>
                    <a:pt x="746415" y="540544"/>
                    <a:pt x="759750" y="548164"/>
                  </a:cubicBezTo>
                  <a:cubicBezTo>
                    <a:pt x="738795" y="557689"/>
                    <a:pt x="699743" y="571024"/>
                    <a:pt x="680693" y="581501"/>
                  </a:cubicBezTo>
                  <a:lnTo>
                    <a:pt x="668310" y="588169"/>
                  </a:lnTo>
                  <a:cubicBezTo>
                    <a:pt x="667358" y="589121"/>
                    <a:pt x="666405" y="590074"/>
                    <a:pt x="664500" y="590074"/>
                  </a:cubicBezTo>
                  <a:cubicBezTo>
                    <a:pt x="657833" y="584359"/>
                    <a:pt x="651165" y="578644"/>
                    <a:pt x="644498" y="573881"/>
                  </a:cubicBezTo>
                  <a:close/>
                  <a:moveTo>
                    <a:pt x="278738" y="444341"/>
                  </a:moveTo>
                  <a:lnTo>
                    <a:pt x="295883" y="461486"/>
                  </a:lnTo>
                  <a:lnTo>
                    <a:pt x="313028" y="478631"/>
                  </a:lnTo>
                  <a:cubicBezTo>
                    <a:pt x="319695" y="485299"/>
                    <a:pt x="330173" y="486251"/>
                    <a:pt x="337793" y="480536"/>
                  </a:cubicBezTo>
                  <a:lnTo>
                    <a:pt x="378750" y="451009"/>
                  </a:lnTo>
                  <a:cubicBezTo>
                    <a:pt x="395895" y="460534"/>
                    <a:pt x="413993" y="468154"/>
                    <a:pt x="432090" y="472916"/>
                  </a:cubicBezTo>
                  <a:lnTo>
                    <a:pt x="440663" y="522446"/>
                  </a:lnTo>
                  <a:cubicBezTo>
                    <a:pt x="442568" y="531971"/>
                    <a:pt x="450188" y="538639"/>
                    <a:pt x="459713" y="538639"/>
                  </a:cubicBezTo>
                  <a:lnTo>
                    <a:pt x="484478" y="538639"/>
                  </a:lnTo>
                  <a:lnTo>
                    <a:pt x="509243" y="538639"/>
                  </a:lnTo>
                  <a:cubicBezTo>
                    <a:pt x="518768" y="538639"/>
                    <a:pt x="526388" y="531971"/>
                    <a:pt x="528293" y="522446"/>
                  </a:cubicBezTo>
                  <a:lnTo>
                    <a:pt x="536865" y="472916"/>
                  </a:lnTo>
                  <a:cubicBezTo>
                    <a:pt x="554963" y="468154"/>
                    <a:pt x="573060" y="460534"/>
                    <a:pt x="589253" y="451009"/>
                  </a:cubicBezTo>
                  <a:lnTo>
                    <a:pt x="630210" y="480536"/>
                  </a:lnTo>
                  <a:cubicBezTo>
                    <a:pt x="637830" y="486251"/>
                    <a:pt x="648308" y="485299"/>
                    <a:pt x="654975" y="478631"/>
                  </a:cubicBezTo>
                  <a:lnTo>
                    <a:pt x="672120" y="461486"/>
                  </a:lnTo>
                  <a:lnTo>
                    <a:pt x="689265" y="444341"/>
                  </a:lnTo>
                  <a:cubicBezTo>
                    <a:pt x="695933" y="437674"/>
                    <a:pt x="696885" y="427196"/>
                    <a:pt x="691170" y="419576"/>
                  </a:cubicBezTo>
                  <a:lnTo>
                    <a:pt x="661643" y="378619"/>
                  </a:lnTo>
                  <a:cubicBezTo>
                    <a:pt x="671168" y="361474"/>
                    <a:pt x="678788" y="343376"/>
                    <a:pt x="683550" y="325279"/>
                  </a:cubicBezTo>
                  <a:lnTo>
                    <a:pt x="733080" y="316706"/>
                  </a:lnTo>
                  <a:cubicBezTo>
                    <a:pt x="742605" y="314801"/>
                    <a:pt x="749273" y="307181"/>
                    <a:pt x="749273" y="297656"/>
                  </a:cubicBezTo>
                  <a:lnTo>
                    <a:pt x="749273" y="272891"/>
                  </a:lnTo>
                  <a:lnTo>
                    <a:pt x="749273" y="248126"/>
                  </a:lnTo>
                  <a:cubicBezTo>
                    <a:pt x="749273" y="238601"/>
                    <a:pt x="742605" y="230981"/>
                    <a:pt x="733080" y="229076"/>
                  </a:cubicBezTo>
                  <a:lnTo>
                    <a:pt x="684503" y="220504"/>
                  </a:lnTo>
                  <a:cubicBezTo>
                    <a:pt x="679740" y="201454"/>
                    <a:pt x="672120" y="184309"/>
                    <a:pt x="662595" y="167164"/>
                  </a:cubicBezTo>
                  <a:lnTo>
                    <a:pt x="692123" y="126206"/>
                  </a:lnTo>
                  <a:cubicBezTo>
                    <a:pt x="697838" y="118586"/>
                    <a:pt x="696885" y="108109"/>
                    <a:pt x="690218" y="101441"/>
                  </a:cubicBezTo>
                  <a:lnTo>
                    <a:pt x="671168" y="84296"/>
                  </a:lnTo>
                  <a:lnTo>
                    <a:pt x="654023" y="67151"/>
                  </a:lnTo>
                  <a:cubicBezTo>
                    <a:pt x="647355" y="61436"/>
                    <a:pt x="636878" y="60484"/>
                    <a:pt x="629258" y="65246"/>
                  </a:cubicBezTo>
                  <a:lnTo>
                    <a:pt x="588300" y="94774"/>
                  </a:lnTo>
                  <a:cubicBezTo>
                    <a:pt x="571155" y="85249"/>
                    <a:pt x="553058" y="77629"/>
                    <a:pt x="534960" y="72866"/>
                  </a:cubicBezTo>
                  <a:lnTo>
                    <a:pt x="526388" y="23336"/>
                  </a:lnTo>
                  <a:cubicBezTo>
                    <a:pt x="524483" y="13811"/>
                    <a:pt x="516863" y="7144"/>
                    <a:pt x="507338" y="7144"/>
                  </a:cubicBezTo>
                  <a:lnTo>
                    <a:pt x="482573" y="7144"/>
                  </a:lnTo>
                  <a:lnTo>
                    <a:pt x="457808" y="7144"/>
                  </a:lnTo>
                  <a:cubicBezTo>
                    <a:pt x="448283" y="7144"/>
                    <a:pt x="440663" y="13811"/>
                    <a:pt x="438758" y="23336"/>
                  </a:cubicBezTo>
                  <a:lnTo>
                    <a:pt x="430185" y="72866"/>
                  </a:lnTo>
                  <a:cubicBezTo>
                    <a:pt x="411135" y="77629"/>
                    <a:pt x="393038" y="85249"/>
                    <a:pt x="375893" y="95726"/>
                  </a:cubicBezTo>
                  <a:lnTo>
                    <a:pt x="334935" y="67151"/>
                  </a:lnTo>
                  <a:cubicBezTo>
                    <a:pt x="327315" y="61436"/>
                    <a:pt x="316838" y="62389"/>
                    <a:pt x="310170" y="69056"/>
                  </a:cubicBezTo>
                  <a:lnTo>
                    <a:pt x="293978" y="86201"/>
                  </a:lnTo>
                  <a:lnTo>
                    <a:pt x="276833" y="103346"/>
                  </a:lnTo>
                  <a:cubicBezTo>
                    <a:pt x="270165" y="110014"/>
                    <a:pt x="269213" y="120491"/>
                    <a:pt x="274928" y="128111"/>
                  </a:cubicBezTo>
                  <a:lnTo>
                    <a:pt x="303503" y="170021"/>
                  </a:lnTo>
                  <a:cubicBezTo>
                    <a:pt x="293978" y="187166"/>
                    <a:pt x="286358" y="205264"/>
                    <a:pt x="281595" y="223361"/>
                  </a:cubicBezTo>
                  <a:lnTo>
                    <a:pt x="232065" y="230981"/>
                  </a:lnTo>
                  <a:cubicBezTo>
                    <a:pt x="222540" y="232886"/>
                    <a:pt x="215873" y="240506"/>
                    <a:pt x="215873" y="250031"/>
                  </a:cubicBezTo>
                  <a:lnTo>
                    <a:pt x="215873" y="274796"/>
                  </a:lnTo>
                  <a:lnTo>
                    <a:pt x="215873" y="299561"/>
                  </a:lnTo>
                  <a:cubicBezTo>
                    <a:pt x="215873" y="309086"/>
                    <a:pt x="222540" y="316706"/>
                    <a:pt x="232065" y="318611"/>
                  </a:cubicBezTo>
                  <a:lnTo>
                    <a:pt x="281595" y="327184"/>
                  </a:lnTo>
                  <a:cubicBezTo>
                    <a:pt x="286358" y="345281"/>
                    <a:pt x="293978" y="363379"/>
                    <a:pt x="304455" y="380524"/>
                  </a:cubicBezTo>
                  <a:lnTo>
                    <a:pt x="275880" y="421481"/>
                  </a:lnTo>
                  <a:cubicBezTo>
                    <a:pt x="271118" y="427196"/>
                    <a:pt x="272070" y="437674"/>
                    <a:pt x="278738" y="444341"/>
                  </a:cubicBezTo>
                  <a:close/>
                  <a:moveTo>
                    <a:pt x="418755" y="240506"/>
                  </a:moveTo>
                  <a:lnTo>
                    <a:pt x="456855" y="278606"/>
                  </a:lnTo>
                  <a:lnTo>
                    <a:pt x="548295" y="188119"/>
                  </a:lnTo>
                  <a:lnTo>
                    <a:pt x="587348" y="228124"/>
                  </a:lnTo>
                  <a:lnTo>
                    <a:pt x="496860" y="318611"/>
                  </a:lnTo>
                  <a:lnTo>
                    <a:pt x="456855" y="357664"/>
                  </a:lnTo>
                  <a:lnTo>
                    <a:pt x="417803" y="317659"/>
                  </a:lnTo>
                  <a:lnTo>
                    <a:pt x="379703" y="279559"/>
                  </a:lnTo>
                  <a:lnTo>
                    <a:pt x="418755" y="2405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Helvetica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D1E6FC1-39A5-8F44-8C0E-3F38585A14E4}"/>
                </a:ext>
              </a:extLst>
            </p:cNvPr>
            <p:cNvSpPr txBox="1"/>
            <p:nvPr/>
          </p:nvSpPr>
          <p:spPr>
            <a:xfrm>
              <a:off x="4846246" y="3914667"/>
              <a:ext cx="1107846" cy="307777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150" baseline="0">
                  <a:solidFill>
                    <a:schemeClr val="bg1"/>
                  </a:solidFill>
                </a:rPr>
                <a:t>SOLUTION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A8B4F30-64C8-B340-BE04-2222F387B4C5}"/>
              </a:ext>
            </a:extLst>
          </p:cNvPr>
          <p:cNvGrpSpPr/>
          <p:nvPr/>
        </p:nvGrpSpPr>
        <p:grpSpPr>
          <a:xfrm>
            <a:off x="763560" y="4608555"/>
            <a:ext cx="1375542" cy="1610319"/>
            <a:chOff x="4746107" y="4725005"/>
            <a:chExt cx="1375542" cy="161031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D7CA2DD-C726-F448-A858-EB56567C2984}"/>
                </a:ext>
              </a:extLst>
            </p:cNvPr>
            <p:cNvGrpSpPr/>
            <p:nvPr/>
          </p:nvGrpSpPr>
          <p:grpSpPr>
            <a:xfrm>
              <a:off x="4823840" y="4725005"/>
              <a:ext cx="1272160" cy="1610319"/>
              <a:chOff x="2968331" y="1335167"/>
              <a:chExt cx="1272160" cy="1591056"/>
            </a:xfrm>
          </p:grpSpPr>
          <p:sp>
            <p:nvSpPr>
              <p:cNvPr id="116" name="Pentagon 116">
                <a:extLst>
                  <a:ext uri="{FF2B5EF4-FFF2-40B4-BE49-F238E27FC236}">
                    <a16:creationId xmlns:a16="http://schemas.microsoft.com/office/drawing/2014/main" id="{01550BE9-B7B8-1C40-8752-AF3867347051}"/>
                  </a:ext>
                </a:extLst>
              </p:cNvPr>
              <p:cNvSpPr/>
              <p:nvPr/>
            </p:nvSpPr>
            <p:spPr>
              <a:xfrm>
                <a:off x="3874731" y="1335167"/>
                <a:ext cx="365760" cy="1591056"/>
              </a:xfrm>
              <a:prstGeom prst="homePlat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C6FCB0E-F466-A440-A651-50EA0782386F}"/>
                  </a:ext>
                </a:extLst>
              </p:cNvPr>
              <p:cNvSpPr/>
              <p:nvPr/>
            </p:nvSpPr>
            <p:spPr>
              <a:xfrm>
                <a:off x="2968331" y="1335167"/>
                <a:ext cx="906400" cy="1591056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71A0A17-9B00-F74F-BA81-007F11990F67}"/>
                </a:ext>
              </a:extLst>
            </p:cNvPr>
            <p:cNvGrpSpPr/>
            <p:nvPr/>
          </p:nvGrpSpPr>
          <p:grpSpPr>
            <a:xfrm>
              <a:off x="5188009" y="5024353"/>
              <a:ext cx="425704" cy="479539"/>
              <a:chOff x="8185309" y="3251359"/>
              <a:chExt cx="406717" cy="458152"/>
            </a:xfrm>
            <a:solidFill>
              <a:schemeClr val="bg1"/>
            </a:solidFill>
          </p:grpSpPr>
          <p:sp>
            <p:nvSpPr>
              <p:cNvPr id="112" name="Freeform: Shape 23">
                <a:extLst>
                  <a:ext uri="{FF2B5EF4-FFF2-40B4-BE49-F238E27FC236}">
                    <a16:creationId xmlns:a16="http://schemas.microsoft.com/office/drawing/2014/main" id="{63DCB77B-4F2A-0D49-9490-C039D6312789}"/>
                  </a:ext>
                </a:extLst>
              </p:cNvPr>
              <p:cNvSpPr/>
              <p:nvPr/>
            </p:nvSpPr>
            <p:spPr>
              <a:xfrm>
                <a:off x="8312944" y="3290411"/>
                <a:ext cx="171450" cy="76200"/>
              </a:xfrm>
              <a:custGeom>
                <a:avLst/>
                <a:gdLst>
                  <a:gd name="connsiteX0" fmla="*/ 170974 w 171450"/>
                  <a:gd name="connsiteY0" fmla="*/ 7144 h 76200"/>
                  <a:gd name="connsiteX1" fmla="*/ 89059 w 171450"/>
                  <a:gd name="connsiteY1" fmla="*/ 7144 h 76200"/>
                  <a:gd name="connsiteX2" fmla="*/ 7144 w 171450"/>
                  <a:gd name="connsiteY2" fmla="*/ 7144 h 76200"/>
                  <a:gd name="connsiteX3" fmla="*/ 7144 w 171450"/>
                  <a:gd name="connsiteY3" fmla="*/ 71914 h 76200"/>
                  <a:gd name="connsiteX4" fmla="*/ 170974 w 171450"/>
                  <a:gd name="connsiteY4" fmla="*/ 7191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76200">
                    <a:moveTo>
                      <a:pt x="170974" y="7144"/>
                    </a:moveTo>
                    <a:lnTo>
                      <a:pt x="89059" y="7144"/>
                    </a:lnTo>
                    <a:lnTo>
                      <a:pt x="7144" y="7144"/>
                    </a:lnTo>
                    <a:lnTo>
                      <a:pt x="7144" y="71914"/>
                    </a:lnTo>
                    <a:lnTo>
                      <a:pt x="170974" y="719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1400">
                  <a:solidFill>
                    <a:prstClr val="white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13" name="Freeform: Shape 24">
                <a:extLst>
                  <a:ext uri="{FF2B5EF4-FFF2-40B4-BE49-F238E27FC236}">
                    <a16:creationId xmlns:a16="http://schemas.microsoft.com/office/drawing/2014/main" id="{9EC7EDAD-E9B0-D04D-B72D-0F08FCBC695D}"/>
                  </a:ext>
                </a:extLst>
              </p:cNvPr>
              <p:cNvSpPr/>
              <p:nvPr/>
            </p:nvSpPr>
            <p:spPr>
              <a:xfrm>
                <a:off x="8371999" y="3251359"/>
                <a:ext cx="57150" cy="47625"/>
              </a:xfrm>
              <a:custGeom>
                <a:avLst/>
                <a:gdLst>
                  <a:gd name="connsiteX0" fmla="*/ 52864 w 57150"/>
                  <a:gd name="connsiteY0" fmla="*/ 27146 h 47625"/>
                  <a:gd name="connsiteX1" fmla="*/ 30004 w 57150"/>
                  <a:gd name="connsiteY1" fmla="*/ 47149 h 47625"/>
                  <a:gd name="connsiteX2" fmla="*/ 7144 w 57150"/>
                  <a:gd name="connsiteY2" fmla="*/ 27146 h 47625"/>
                  <a:gd name="connsiteX3" fmla="*/ 30004 w 57150"/>
                  <a:gd name="connsiteY3" fmla="*/ 7144 h 47625"/>
                  <a:gd name="connsiteX4" fmla="*/ 52864 w 57150"/>
                  <a:gd name="connsiteY4" fmla="*/ 2714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52864" y="27146"/>
                    </a:moveTo>
                    <a:cubicBezTo>
                      <a:pt x="52864" y="38193"/>
                      <a:pt x="42629" y="47149"/>
                      <a:pt x="30004" y="47149"/>
                    </a:cubicBezTo>
                    <a:cubicBezTo>
                      <a:pt x="17379" y="47149"/>
                      <a:pt x="7144" y="38193"/>
                      <a:pt x="7144" y="27146"/>
                    </a:cubicBezTo>
                    <a:cubicBezTo>
                      <a:pt x="7144" y="16099"/>
                      <a:pt x="17379" y="7144"/>
                      <a:pt x="30004" y="7144"/>
                    </a:cubicBezTo>
                    <a:cubicBezTo>
                      <a:pt x="42629" y="7144"/>
                      <a:pt x="52864" y="16099"/>
                      <a:pt x="52864" y="27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1400">
                  <a:solidFill>
                    <a:prstClr val="white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14" name="Freeform: Shape 25">
                <a:extLst>
                  <a:ext uri="{FF2B5EF4-FFF2-40B4-BE49-F238E27FC236}">
                    <a16:creationId xmlns:a16="http://schemas.microsoft.com/office/drawing/2014/main" id="{B2C1DF28-F9D9-8B42-9000-3915C1E46E10}"/>
                  </a:ext>
                </a:extLst>
              </p:cNvPr>
              <p:cNvSpPr/>
              <p:nvPr/>
            </p:nvSpPr>
            <p:spPr>
              <a:xfrm>
                <a:off x="8185309" y="3490436"/>
                <a:ext cx="161925" cy="161925"/>
              </a:xfrm>
              <a:custGeom>
                <a:avLst/>
                <a:gdLst>
                  <a:gd name="connsiteX0" fmla="*/ 157639 w 161925"/>
                  <a:gd name="connsiteY0" fmla="*/ 82391 h 161925"/>
                  <a:gd name="connsiteX1" fmla="*/ 82391 w 161925"/>
                  <a:gd name="connsiteY1" fmla="*/ 7144 h 161925"/>
                  <a:gd name="connsiteX2" fmla="*/ 7144 w 161925"/>
                  <a:gd name="connsiteY2" fmla="*/ 82391 h 161925"/>
                  <a:gd name="connsiteX3" fmla="*/ 82391 w 161925"/>
                  <a:gd name="connsiteY3" fmla="*/ 157639 h 161925"/>
                  <a:gd name="connsiteX4" fmla="*/ 157639 w 161925"/>
                  <a:gd name="connsiteY4" fmla="*/ 82391 h 161925"/>
                  <a:gd name="connsiteX5" fmla="*/ 73819 w 161925"/>
                  <a:gd name="connsiteY5" fmla="*/ 119539 h 161925"/>
                  <a:gd name="connsiteX6" fmla="*/ 62389 w 161925"/>
                  <a:gd name="connsiteY6" fmla="*/ 131921 h 161925"/>
                  <a:gd name="connsiteX7" fmla="*/ 25241 w 161925"/>
                  <a:gd name="connsiteY7" fmla="*/ 86201 h 161925"/>
                  <a:gd name="connsiteX8" fmla="*/ 48101 w 161925"/>
                  <a:gd name="connsiteY8" fmla="*/ 68104 h 161925"/>
                  <a:gd name="connsiteX9" fmla="*/ 64294 w 161925"/>
                  <a:gd name="connsiteY9" fmla="*/ 88106 h 161925"/>
                  <a:gd name="connsiteX10" fmla="*/ 127159 w 161925"/>
                  <a:gd name="connsiteY10" fmla="*/ 47149 h 161925"/>
                  <a:gd name="connsiteX11" fmla="*/ 135731 w 161925"/>
                  <a:gd name="connsiteY11" fmla="*/ 74771 h 161925"/>
                  <a:gd name="connsiteX12" fmla="*/ 73819 w 161925"/>
                  <a:gd name="connsiteY12" fmla="*/ 1195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925" h="161925">
                    <a:moveTo>
                      <a:pt x="157639" y="82391"/>
                    </a:moveTo>
                    <a:cubicBezTo>
                      <a:pt x="157639" y="41434"/>
                      <a:pt x="124301" y="7144"/>
                      <a:pt x="82391" y="7144"/>
                    </a:cubicBezTo>
                    <a:cubicBezTo>
                      <a:pt x="41434" y="7144"/>
                      <a:pt x="7144" y="40481"/>
                      <a:pt x="7144" y="82391"/>
                    </a:cubicBezTo>
                    <a:cubicBezTo>
                      <a:pt x="7144" y="123349"/>
                      <a:pt x="40481" y="157639"/>
                      <a:pt x="82391" y="157639"/>
                    </a:cubicBezTo>
                    <a:cubicBezTo>
                      <a:pt x="124301" y="157639"/>
                      <a:pt x="157639" y="124301"/>
                      <a:pt x="157639" y="82391"/>
                    </a:cubicBezTo>
                    <a:close/>
                    <a:moveTo>
                      <a:pt x="73819" y="119539"/>
                    </a:moveTo>
                    <a:lnTo>
                      <a:pt x="62389" y="131921"/>
                    </a:lnTo>
                    <a:lnTo>
                      <a:pt x="25241" y="86201"/>
                    </a:lnTo>
                    <a:lnTo>
                      <a:pt x="48101" y="68104"/>
                    </a:lnTo>
                    <a:lnTo>
                      <a:pt x="64294" y="88106"/>
                    </a:lnTo>
                    <a:cubicBezTo>
                      <a:pt x="78581" y="74771"/>
                      <a:pt x="102394" y="54769"/>
                      <a:pt x="127159" y="47149"/>
                    </a:cubicBezTo>
                    <a:lnTo>
                      <a:pt x="135731" y="74771"/>
                    </a:lnTo>
                    <a:cubicBezTo>
                      <a:pt x="106204" y="84296"/>
                      <a:pt x="73819" y="119539"/>
                      <a:pt x="73819" y="1195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1400">
                  <a:solidFill>
                    <a:prstClr val="white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15" name="Freeform: Shape 26">
                <a:extLst>
                  <a:ext uri="{FF2B5EF4-FFF2-40B4-BE49-F238E27FC236}">
                    <a16:creationId xmlns:a16="http://schemas.microsoft.com/office/drawing/2014/main" id="{88221743-8B15-6D48-8870-36B2DD4CD883}"/>
                  </a:ext>
                </a:extLst>
              </p:cNvPr>
              <p:cNvSpPr/>
              <p:nvPr/>
            </p:nvSpPr>
            <p:spPr>
              <a:xfrm>
                <a:off x="8211026" y="3309461"/>
                <a:ext cx="381000" cy="400050"/>
              </a:xfrm>
              <a:custGeom>
                <a:avLst/>
                <a:gdLst>
                  <a:gd name="connsiteX0" fmla="*/ 330041 w 381000"/>
                  <a:gd name="connsiteY0" fmla="*/ 7144 h 400050"/>
                  <a:gd name="connsiteX1" fmla="*/ 302419 w 381000"/>
                  <a:gd name="connsiteY1" fmla="*/ 7144 h 400050"/>
                  <a:gd name="connsiteX2" fmla="*/ 302419 w 381000"/>
                  <a:gd name="connsiteY2" fmla="*/ 82391 h 400050"/>
                  <a:gd name="connsiteX3" fmla="*/ 80486 w 381000"/>
                  <a:gd name="connsiteY3" fmla="*/ 82391 h 400050"/>
                  <a:gd name="connsiteX4" fmla="*/ 80486 w 381000"/>
                  <a:gd name="connsiteY4" fmla="*/ 7144 h 400050"/>
                  <a:gd name="connsiteX5" fmla="*/ 52864 w 381000"/>
                  <a:gd name="connsiteY5" fmla="*/ 7144 h 400050"/>
                  <a:gd name="connsiteX6" fmla="*/ 7144 w 381000"/>
                  <a:gd name="connsiteY6" fmla="*/ 51911 h 400050"/>
                  <a:gd name="connsiteX7" fmla="*/ 7144 w 381000"/>
                  <a:gd name="connsiteY7" fmla="*/ 172879 h 400050"/>
                  <a:gd name="connsiteX8" fmla="*/ 57626 w 381000"/>
                  <a:gd name="connsiteY8" fmla="*/ 159544 h 400050"/>
                  <a:gd name="connsiteX9" fmla="*/ 161449 w 381000"/>
                  <a:gd name="connsiteY9" fmla="*/ 263366 h 400050"/>
                  <a:gd name="connsiteX10" fmla="*/ 57626 w 381000"/>
                  <a:gd name="connsiteY10" fmla="*/ 367189 h 400050"/>
                  <a:gd name="connsiteX11" fmla="*/ 8096 w 381000"/>
                  <a:gd name="connsiteY11" fmla="*/ 354806 h 400050"/>
                  <a:gd name="connsiteX12" fmla="*/ 52864 w 381000"/>
                  <a:gd name="connsiteY12" fmla="*/ 396716 h 400050"/>
                  <a:gd name="connsiteX13" fmla="*/ 330041 w 381000"/>
                  <a:gd name="connsiteY13" fmla="*/ 396716 h 400050"/>
                  <a:gd name="connsiteX14" fmla="*/ 374809 w 381000"/>
                  <a:gd name="connsiteY14" fmla="*/ 351949 h 400050"/>
                  <a:gd name="connsiteX15" fmla="*/ 374809 w 381000"/>
                  <a:gd name="connsiteY15" fmla="*/ 51911 h 400050"/>
                  <a:gd name="connsiteX16" fmla="*/ 330041 w 381000"/>
                  <a:gd name="connsiteY16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0" h="400050">
                    <a:moveTo>
                      <a:pt x="330041" y="7144"/>
                    </a:moveTo>
                    <a:lnTo>
                      <a:pt x="302419" y="7144"/>
                    </a:lnTo>
                    <a:lnTo>
                      <a:pt x="302419" y="82391"/>
                    </a:lnTo>
                    <a:lnTo>
                      <a:pt x="80486" y="82391"/>
                    </a:lnTo>
                    <a:lnTo>
                      <a:pt x="80486" y="7144"/>
                    </a:ln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1911"/>
                    </a:cubicBezTo>
                    <a:lnTo>
                      <a:pt x="7144" y="172879"/>
                    </a:lnTo>
                    <a:cubicBezTo>
                      <a:pt x="22384" y="164306"/>
                      <a:pt x="39529" y="159544"/>
                      <a:pt x="57626" y="159544"/>
                    </a:cubicBezTo>
                    <a:cubicBezTo>
                      <a:pt x="114776" y="159544"/>
                      <a:pt x="161449" y="206216"/>
                      <a:pt x="161449" y="263366"/>
                    </a:cubicBezTo>
                    <a:cubicBezTo>
                      <a:pt x="161449" y="320516"/>
                      <a:pt x="114776" y="367189"/>
                      <a:pt x="57626" y="367189"/>
                    </a:cubicBezTo>
                    <a:cubicBezTo>
                      <a:pt x="39529" y="367189"/>
                      <a:pt x="22384" y="362426"/>
                      <a:pt x="8096" y="354806"/>
                    </a:cubicBezTo>
                    <a:cubicBezTo>
                      <a:pt x="10001" y="378619"/>
                      <a:pt x="29051" y="396716"/>
                      <a:pt x="52864" y="396716"/>
                    </a:cubicBezTo>
                    <a:lnTo>
                      <a:pt x="330041" y="396716"/>
                    </a:lnTo>
                    <a:cubicBezTo>
                      <a:pt x="354806" y="396716"/>
                      <a:pt x="374809" y="376714"/>
                      <a:pt x="374809" y="351949"/>
                    </a:cubicBezTo>
                    <a:lnTo>
                      <a:pt x="374809" y="51911"/>
                    </a:lnTo>
                    <a:cubicBezTo>
                      <a:pt x="374809" y="27146"/>
                      <a:pt x="354806" y="7144"/>
                      <a:pt x="3300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1400">
                  <a:solidFill>
                    <a:prstClr val="white"/>
                  </a:solidFill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97BB92-7D84-8740-99B1-D65F873B154D}"/>
                </a:ext>
              </a:extLst>
            </p:cNvPr>
            <p:cNvSpPr txBox="1"/>
            <p:nvPr/>
          </p:nvSpPr>
          <p:spPr>
            <a:xfrm>
              <a:off x="4746107" y="5624199"/>
              <a:ext cx="1375542" cy="307777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150" baseline="0">
                  <a:solidFill>
                    <a:schemeClr val="bg1"/>
                  </a:solidFill>
                </a:rPr>
                <a:t>RESULTS</a:t>
              </a:r>
            </a:p>
          </p:txBody>
        </p:sp>
      </p:grp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DDB47C30-0E4A-844B-827B-F584EFBA3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979" y="1086038"/>
            <a:ext cx="6494816" cy="1616033"/>
          </a:xfrm>
          <a:ln w="12700">
            <a:solidFill>
              <a:schemeClr val="bg1"/>
            </a:solidFill>
          </a:ln>
        </p:spPr>
        <p:txBody>
          <a:bodyPr lIns="1463040" anchor="ctr" anchorCtr="0"/>
          <a:lstStyle>
            <a:lvl1pPr>
              <a:defRPr sz="1600">
                <a:ln>
                  <a:noFill/>
                </a:ln>
              </a:defRPr>
            </a:lvl1pPr>
            <a:lvl2pPr>
              <a:defRPr sz="1400">
                <a:ln>
                  <a:noFill/>
                </a:ln>
              </a:defRPr>
            </a:lvl2pPr>
            <a:lvl3pPr>
              <a:defRPr sz="1200">
                <a:ln>
                  <a:noFill/>
                </a:ln>
              </a:defRPr>
            </a:lvl3pPr>
            <a:lvl4pPr>
              <a:defRPr sz="1100">
                <a:ln>
                  <a:noFill/>
                </a:ln>
              </a:defRPr>
            </a:lvl4pPr>
            <a:lvl5pPr>
              <a:defRPr sz="1100">
                <a:ln>
                  <a:noFill/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" name="Text Placeholder 46">
            <a:extLst>
              <a:ext uri="{FF2B5EF4-FFF2-40B4-BE49-F238E27FC236}">
                <a16:creationId xmlns:a16="http://schemas.microsoft.com/office/drawing/2014/main" id="{3598FA01-4EA7-D34D-9AA6-6D8AE8C9F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979" y="2840945"/>
            <a:ext cx="6494816" cy="1616033"/>
          </a:xfrm>
          <a:ln w="12700">
            <a:solidFill>
              <a:schemeClr val="bg1"/>
            </a:solidFill>
          </a:ln>
        </p:spPr>
        <p:txBody>
          <a:bodyPr lIns="1463040" anchor="ctr" anchorCtr="0"/>
          <a:lstStyle>
            <a:lvl1pPr>
              <a:defRPr sz="1600">
                <a:ln>
                  <a:noFill/>
                </a:ln>
              </a:defRPr>
            </a:lvl1pPr>
            <a:lvl2pPr>
              <a:defRPr sz="1400">
                <a:ln>
                  <a:noFill/>
                </a:ln>
              </a:defRPr>
            </a:lvl2pPr>
            <a:lvl3pPr>
              <a:defRPr sz="1200">
                <a:ln>
                  <a:noFill/>
                </a:ln>
              </a:defRPr>
            </a:lvl3pPr>
            <a:lvl4pPr>
              <a:defRPr sz="1100">
                <a:ln>
                  <a:noFill/>
                </a:ln>
              </a:defRPr>
            </a:lvl4pPr>
            <a:lvl5pPr>
              <a:defRPr sz="1100">
                <a:ln>
                  <a:noFill/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" name="Text Placeholder 46">
            <a:extLst>
              <a:ext uri="{FF2B5EF4-FFF2-40B4-BE49-F238E27FC236}">
                <a16:creationId xmlns:a16="http://schemas.microsoft.com/office/drawing/2014/main" id="{C6DC5BE3-D86C-964A-A342-61650212BD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607556"/>
            <a:ext cx="6494816" cy="1616033"/>
          </a:xfrm>
          <a:ln w="12700">
            <a:solidFill>
              <a:schemeClr val="bg1"/>
            </a:solidFill>
          </a:ln>
        </p:spPr>
        <p:txBody>
          <a:bodyPr lIns="1463040" anchor="ctr" anchorCtr="0"/>
          <a:lstStyle>
            <a:lvl1pPr>
              <a:defRPr sz="1600">
                <a:ln>
                  <a:noFill/>
                </a:ln>
              </a:defRPr>
            </a:lvl1pPr>
            <a:lvl2pPr>
              <a:defRPr sz="1400">
                <a:ln>
                  <a:noFill/>
                </a:ln>
              </a:defRPr>
            </a:lvl2pPr>
            <a:lvl3pPr>
              <a:defRPr sz="1200">
                <a:ln>
                  <a:noFill/>
                </a:ln>
              </a:defRPr>
            </a:lvl3pPr>
            <a:lvl4pPr>
              <a:defRPr sz="1100">
                <a:ln>
                  <a:noFill/>
                </a:ln>
              </a:defRPr>
            </a:lvl4pPr>
            <a:lvl5pPr>
              <a:defRPr sz="1100">
                <a:ln>
                  <a:noFill/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C924-38BA-1D2C-205F-1165F673A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FF4DE3-1F94-F5A6-69FE-F6576FA5C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54EE00-3DCA-FC4A-BA5D-36AD5AC5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99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7B6E1-F619-D24E-9548-1BD69C91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5988"/>
            <a:ext cx="10515600" cy="4907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7BAFB-2F56-3F21-58ED-46C4B30DC5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F628E-E4D6-4970-6D89-8D7B268AE919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933610" y="0"/>
            <a:ext cx="1107978" cy="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30" r:id="rId22"/>
    <p:sldLayoutId id="2147483731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sz="2000" b="1" i="0" kern="1200">
          <a:solidFill>
            <a:schemeClr val="accent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bg1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SzPct val="80000"/>
        <a:buFont typeface="Arial" panose="020B0604020202020204" pitchFamily="34" charset="0"/>
        <a:buChar char="•"/>
        <a:defRPr sz="1600" i="0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>
            <a:lumMod val="50000"/>
          </a:schemeClr>
        </a:buClr>
        <a:buSzPct val="100000"/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>
            <a:lumMod val="50000"/>
          </a:schemeClr>
        </a:buClr>
        <a:buSzPct val="100000"/>
        <a:buFont typeface="Arial" panose="020B0604020202020204" pitchFamily="34" charset="0"/>
        <a:buChar char="•"/>
        <a:defRPr sz="1400" i="0" kern="1200">
          <a:solidFill>
            <a:schemeClr val="accent3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25F4-9DD4-16D9-993F-D1808B631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8465389" cy="2387600"/>
          </a:xfrm>
        </p:spPr>
        <p:txBody>
          <a:bodyPr/>
          <a:lstStyle/>
          <a:p>
            <a:pPr algn="ctr"/>
            <a:r>
              <a:rPr lang="en-US" dirty="0"/>
              <a:t>Putting Time-Series to Work with Digital Twins and Generative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F0AC0-8307-FEE6-6AD4-DB0C4FE0F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7086600" cy="1107985"/>
          </a:xfrm>
        </p:spPr>
        <p:txBody>
          <a:bodyPr/>
          <a:lstStyle/>
          <a:p>
            <a:r>
              <a:rPr lang="en-US" dirty="0"/>
              <a:t>Brian Parsonnet, Founder &amp; Corporate Fellow</a:t>
            </a:r>
          </a:p>
          <a:p>
            <a:r>
              <a:rPr lang="en-US" dirty="0"/>
              <a:t>Seeq Corporation</a:t>
            </a:r>
          </a:p>
        </p:txBody>
      </p:sp>
    </p:spTree>
    <p:extLst>
      <p:ext uri="{BB962C8B-B14F-4D97-AF65-F5344CB8AC3E}">
        <p14:creationId xmlns:p14="http://schemas.microsoft.com/office/powerpoint/2010/main" val="161196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85F5-1CFA-36BE-5625-2A970281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value requires unique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4ABA-E176-CBA2-7FFD-61ACF5653D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3972" y="1505797"/>
            <a:ext cx="7220308" cy="4377418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common root causes for reactor circulation pump failures?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me a checklist for investigating problems with a control valve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report for control loop performance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E3507-617B-4447-8C1B-B214B3A5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8"/>
          <a:stretch/>
        </p:blipFill>
        <p:spPr>
          <a:xfrm>
            <a:off x="475609" y="2273548"/>
            <a:ext cx="2145871" cy="2323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198EF-4968-25C2-23D9-BD1CB4D2A267}"/>
              </a:ext>
            </a:extLst>
          </p:cNvPr>
          <p:cNvSpPr txBox="1"/>
          <p:nvPr/>
        </p:nvSpPr>
        <p:spPr>
          <a:xfrm>
            <a:off x="10187786" y="1759792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Public info</a:t>
            </a:r>
          </a:p>
        </p:txBody>
      </p:sp>
    </p:spTree>
    <p:extLst>
      <p:ext uri="{BB962C8B-B14F-4D97-AF65-F5344CB8AC3E}">
        <p14:creationId xmlns:p14="http://schemas.microsoft.com/office/powerpoint/2010/main" val="69386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85F5-1CFA-36BE-5625-2A970281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value requires unique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4ABA-E176-CBA2-7FFD-61ACF5653D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3972" y="1505797"/>
            <a:ext cx="7220308" cy="4377418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common root causes for reactor circulation pump failures?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me a checklist for investigating problems with a control valve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report for control loop performance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plot of CV-101’s Flow Coefficient vs. an empirical model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me something that will detect a change in CV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E3507-617B-4447-8C1B-B214B3A5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8"/>
          <a:stretch/>
        </p:blipFill>
        <p:spPr>
          <a:xfrm>
            <a:off x="475609" y="2273548"/>
            <a:ext cx="2145871" cy="2323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198EF-4968-25C2-23D9-BD1CB4D2A267}"/>
              </a:ext>
            </a:extLst>
          </p:cNvPr>
          <p:cNvSpPr txBox="1"/>
          <p:nvPr/>
        </p:nvSpPr>
        <p:spPr>
          <a:xfrm>
            <a:off x="10187786" y="1759792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Public info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F0630-32EB-ABAD-07E9-FD98F47A97E7}"/>
              </a:ext>
            </a:extLst>
          </p:cNvPr>
          <p:cNvSpPr txBox="1"/>
          <p:nvPr/>
        </p:nvSpPr>
        <p:spPr>
          <a:xfrm>
            <a:off x="10187786" y="2838091"/>
            <a:ext cx="107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Tools info</a:t>
            </a:r>
          </a:p>
        </p:txBody>
      </p:sp>
    </p:spTree>
    <p:extLst>
      <p:ext uri="{BB962C8B-B14F-4D97-AF65-F5344CB8AC3E}">
        <p14:creationId xmlns:p14="http://schemas.microsoft.com/office/powerpoint/2010/main" val="9543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85F5-1CFA-36BE-5625-2A970281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value requires unique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4ABA-E176-CBA2-7FFD-61ACF5653D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3972" y="1505797"/>
            <a:ext cx="7220308" cy="4377418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common root causes for reactor circulation pump failures?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me a checklist for investigating problems with a control valve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report for control loop performance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plot of CV-101’s Flow Coefficient vs. an empirical model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me something that will detect a change in CV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likely causes for CV-101 oscillation?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the last few problems with CV-101?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I clean this signal?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should I talk to about problems with this compressor surge?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we monitoring pump P-556?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top 10 process issues in the plant today?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E3507-617B-4447-8C1B-B214B3A5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8"/>
          <a:stretch/>
        </p:blipFill>
        <p:spPr>
          <a:xfrm>
            <a:off x="475609" y="2273548"/>
            <a:ext cx="2145871" cy="2323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198EF-4968-25C2-23D9-BD1CB4D2A267}"/>
              </a:ext>
            </a:extLst>
          </p:cNvPr>
          <p:cNvSpPr txBox="1"/>
          <p:nvPr/>
        </p:nvSpPr>
        <p:spPr>
          <a:xfrm>
            <a:off x="10187786" y="1627217"/>
            <a:ext cx="173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Corporate Knowledge 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F0630-32EB-ABAD-07E9-FD98F47A97E7}"/>
              </a:ext>
            </a:extLst>
          </p:cNvPr>
          <p:cNvSpPr txBox="1"/>
          <p:nvPr/>
        </p:nvSpPr>
        <p:spPr>
          <a:xfrm>
            <a:off x="10187786" y="2838091"/>
            <a:ext cx="107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Tools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7B3CD-9E7D-F6FB-F65C-821E8569C47A}"/>
              </a:ext>
            </a:extLst>
          </p:cNvPr>
          <p:cNvSpPr txBox="1"/>
          <p:nvPr/>
        </p:nvSpPr>
        <p:spPr>
          <a:xfrm>
            <a:off x="10187786" y="3563513"/>
            <a:ext cx="1430905" cy="214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Relationships</a:t>
            </a:r>
          </a:p>
          <a:p>
            <a:pPr algn="l"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Case history</a:t>
            </a:r>
          </a:p>
          <a:p>
            <a:pPr algn="l"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Time-series</a:t>
            </a:r>
          </a:p>
          <a:p>
            <a:pPr algn="l"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Workflow</a:t>
            </a:r>
          </a:p>
          <a:p>
            <a:pPr algn="l"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ALL tools</a:t>
            </a:r>
          </a:p>
          <a:p>
            <a:pPr algn="l"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Prioritization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B72A620-5FCD-3862-9BFE-F91620751C84}"/>
              </a:ext>
            </a:extLst>
          </p:cNvPr>
          <p:cNvSpPr/>
          <p:nvPr/>
        </p:nvSpPr>
        <p:spPr>
          <a:xfrm rot="5400000">
            <a:off x="10766614" y="4852359"/>
            <a:ext cx="232914" cy="1268083"/>
          </a:xfrm>
          <a:prstGeom prst="rightBrace">
            <a:avLst>
              <a:gd name="adj1" fmla="val 4537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yellow, helmet&#10;&#10;Description automatically generated">
            <a:extLst>
              <a:ext uri="{FF2B5EF4-FFF2-40B4-BE49-F238E27FC236}">
                <a16:creationId xmlns:a16="http://schemas.microsoft.com/office/drawing/2014/main" id="{6906DBE9-C345-5013-6E19-B504DC91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641" y="5695377"/>
            <a:ext cx="793633" cy="7936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F98F5F-D8E9-452F-70A5-7ED74B15BEF8}"/>
              </a:ext>
            </a:extLst>
          </p:cNvPr>
          <p:cNvSpPr txBox="1"/>
          <p:nvPr/>
        </p:nvSpPr>
        <p:spPr>
          <a:xfrm>
            <a:off x="8275299" y="5868366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Missing Context!!</a:t>
            </a:r>
          </a:p>
        </p:txBody>
      </p:sp>
    </p:spTree>
    <p:extLst>
      <p:ext uri="{BB962C8B-B14F-4D97-AF65-F5344CB8AC3E}">
        <p14:creationId xmlns:p14="http://schemas.microsoft.com/office/powerpoint/2010/main" val="26012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80A6-27A2-46AC-0E19-7C630A9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Enterprise Monitoring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5F86D1-64CC-A00D-EFAA-A661F3A1A575}"/>
              </a:ext>
            </a:extLst>
          </p:cNvPr>
          <p:cNvSpPr/>
          <p:nvPr/>
        </p:nvSpPr>
        <p:spPr>
          <a:xfrm>
            <a:off x="3696185" y="2948560"/>
            <a:ext cx="5404682" cy="357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Semantic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D0278-4A7C-715D-B27E-2A8DB43D0175}"/>
              </a:ext>
            </a:extLst>
          </p:cNvPr>
          <p:cNvSpPr/>
          <p:nvPr/>
        </p:nvSpPr>
        <p:spPr>
          <a:xfrm>
            <a:off x="3692104" y="4327604"/>
            <a:ext cx="5408764" cy="766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Seeq Cortex</a:t>
            </a:r>
          </a:p>
          <a:p>
            <a:pPr algn="ctr"/>
            <a:r>
              <a:rPr lang="en-US" dirty="0"/>
              <a:t>(No ETL, Scale Time-Series Calc Engine, Capsules…)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523D9-B7D5-5F87-A3A3-BF6B5B6B7CA4}"/>
              </a:ext>
            </a:extLst>
          </p:cNvPr>
          <p:cNvSpPr/>
          <p:nvPr/>
        </p:nvSpPr>
        <p:spPr>
          <a:xfrm>
            <a:off x="3692104" y="1872706"/>
            <a:ext cx="3140018" cy="6323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Analytics, Reports, OEE, Triage, Search, Monitoring, Alerting…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94AE3-D7F8-BE43-4CAB-34B3E3DA38E9}"/>
              </a:ext>
            </a:extLst>
          </p:cNvPr>
          <p:cNvSpPr txBox="1"/>
          <p:nvPr/>
        </p:nvSpPr>
        <p:spPr>
          <a:xfrm>
            <a:off x="7047782" y="1872706"/>
            <a:ext cx="2053086" cy="6323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Generative 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3CE83-2E4C-CE6F-29E2-9BB35EF157E2}"/>
              </a:ext>
            </a:extLst>
          </p:cNvPr>
          <p:cNvSpPr txBox="1"/>
          <p:nvPr/>
        </p:nvSpPr>
        <p:spPr>
          <a:xfrm>
            <a:off x="3704185" y="520484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 Series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Historians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4CD29D-B00C-A958-CA7A-6CA74BD9185E}"/>
              </a:ext>
            </a:extLst>
          </p:cNvPr>
          <p:cNvSpPr/>
          <p:nvPr/>
        </p:nvSpPr>
        <p:spPr>
          <a:xfrm>
            <a:off x="3692103" y="3513451"/>
            <a:ext cx="5408764" cy="6185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Models, Relationships, Context, Prioritization Cleansing, Assets Structure, D-Twin, Usage, Conditions…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8DC3D-F276-D550-C78B-4551A5B1FB62}"/>
              </a:ext>
            </a:extLst>
          </p:cNvPr>
          <p:cNvSpPr txBox="1"/>
          <p:nvPr/>
        </p:nvSpPr>
        <p:spPr>
          <a:xfrm>
            <a:off x="5141152" y="5204848"/>
            <a:ext cx="1573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Manufacturing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04BE-B723-D262-B11E-78DCAF547AC2}"/>
              </a:ext>
            </a:extLst>
          </p:cNvPr>
          <p:cNvSpPr txBox="1"/>
          <p:nvPr/>
        </p:nvSpPr>
        <p:spPr>
          <a:xfrm>
            <a:off x="6983871" y="5204848"/>
            <a:ext cx="77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AssetData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E937163-CAFD-1454-9F34-03FED9258331}"/>
              </a:ext>
            </a:extLst>
          </p:cNvPr>
          <p:cNvSpPr/>
          <p:nvPr/>
        </p:nvSpPr>
        <p:spPr>
          <a:xfrm>
            <a:off x="2611941" y="2173851"/>
            <a:ext cx="1103551" cy="1357197"/>
          </a:xfrm>
          <a:custGeom>
            <a:avLst/>
            <a:gdLst>
              <a:gd name="connsiteX0" fmla="*/ 638631 w 1251107"/>
              <a:gd name="connsiteY0" fmla="*/ 0 h 1250830"/>
              <a:gd name="connsiteX1" fmla="*/ 17530 w 1251107"/>
              <a:gd name="connsiteY1" fmla="*/ 448573 h 1250830"/>
              <a:gd name="connsiteX2" fmla="*/ 1251107 w 1251107"/>
              <a:gd name="connsiteY2" fmla="*/ 1250830 h 1250830"/>
              <a:gd name="connsiteX3" fmla="*/ 1251107 w 1251107"/>
              <a:gd name="connsiteY3" fmla="*/ 1250830 h 1250830"/>
              <a:gd name="connsiteX0" fmla="*/ 1094136 w 1234106"/>
              <a:gd name="connsiteY0" fmla="*/ 0 h 1382653"/>
              <a:gd name="connsiteX1" fmla="*/ 529 w 1234106"/>
              <a:gd name="connsiteY1" fmla="*/ 580396 h 1382653"/>
              <a:gd name="connsiteX2" fmla="*/ 1234106 w 1234106"/>
              <a:gd name="connsiteY2" fmla="*/ 1382653 h 1382653"/>
              <a:gd name="connsiteX3" fmla="*/ 1234106 w 1234106"/>
              <a:gd name="connsiteY3" fmla="*/ 1382653 h 1382653"/>
              <a:gd name="connsiteX0" fmla="*/ 1093624 w 1233594"/>
              <a:gd name="connsiteY0" fmla="*/ 0 h 1382653"/>
              <a:gd name="connsiteX1" fmla="*/ 17 w 1233594"/>
              <a:gd name="connsiteY1" fmla="*/ 580396 h 1382653"/>
              <a:gd name="connsiteX2" fmla="*/ 1233594 w 1233594"/>
              <a:gd name="connsiteY2" fmla="*/ 1382653 h 1382653"/>
              <a:gd name="connsiteX3" fmla="*/ 1233594 w 1233594"/>
              <a:gd name="connsiteY3" fmla="*/ 1382653 h 13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594" h="1382653">
                <a:moveTo>
                  <a:pt x="1093624" y="0"/>
                </a:moveTo>
                <a:cubicBezTo>
                  <a:pt x="732034" y="120050"/>
                  <a:pt x="-4025" y="165402"/>
                  <a:pt x="17" y="580396"/>
                </a:cubicBezTo>
                <a:cubicBezTo>
                  <a:pt x="4059" y="995390"/>
                  <a:pt x="1233594" y="1382653"/>
                  <a:pt x="1233594" y="1382653"/>
                </a:cubicBezTo>
                <a:lnTo>
                  <a:pt x="1233594" y="138265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19BA4-84BC-20E6-E30F-C24CDDAC8FE5}"/>
              </a:ext>
            </a:extLst>
          </p:cNvPr>
          <p:cNvSpPr txBox="1"/>
          <p:nvPr/>
        </p:nvSpPr>
        <p:spPr>
          <a:xfrm>
            <a:off x="1401790" y="2453921"/>
            <a:ext cx="12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Fast ROI Use Cases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910A8-DA18-E9DE-3D58-FDC010CD1A07}"/>
              </a:ext>
            </a:extLst>
          </p:cNvPr>
          <p:cNvSpPr txBox="1"/>
          <p:nvPr/>
        </p:nvSpPr>
        <p:spPr>
          <a:xfrm>
            <a:off x="8112200" y="5204848"/>
            <a:ext cx="98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ERP, CMMS…</a:t>
            </a: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B9E44EBA-9F91-724F-DBFE-6786900A0E42}"/>
              </a:ext>
            </a:extLst>
          </p:cNvPr>
          <p:cNvSpPr/>
          <p:nvPr/>
        </p:nvSpPr>
        <p:spPr>
          <a:xfrm>
            <a:off x="7756544" y="2547815"/>
            <a:ext cx="279417" cy="36933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E9E846-6419-7FAC-E4F0-3DA448419D7D}"/>
              </a:ext>
            </a:extLst>
          </p:cNvPr>
          <p:cNvSpPr txBox="1"/>
          <p:nvPr/>
        </p:nvSpPr>
        <p:spPr>
          <a:xfrm>
            <a:off x="6240216" y="1019481"/>
            <a:ext cx="421692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</a:rPr>
              <a:t>“Pump cavitation occurs 14 minutes after column temperature inversion”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67C8D954-F481-73D9-F126-846D60AD6578}"/>
              </a:ext>
            </a:extLst>
          </p:cNvPr>
          <p:cNvSpPr/>
          <p:nvPr/>
        </p:nvSpPr>
        <p:spPr>
          <a:xfrm rot="10800000">
            <a:off x="8236536" y="2547814"/>
            <a:ext cx="279417" cy="96415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569F9-3D8D-53F5-7596-C1D680E6AA7C}"/>
              </a:ext>
            </a:extLst>
          </p:cNvPr>
          <p:cNvSpPr txBox="1"/>
          <p:nvPr/>
        </p:nvSpPr>
        <p:spPr>
          <a:xfrm>
            <a:off x="1978057" y="3100252"/>
            <a:ext cx="1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Auto Knowledge Capture</a:t>
            </a:r>
          </a:p>
        </p:txBody>
      </p:sp>
    </p:spTree>
    <p:extLst>
      <p:ext uri="{BB962C8B-B14F-4D97-AF65-F5344CB8AC3E}">
        <p14:creationId xmlns:p14="http://schemas.microsoft.com/office/powerpoint/2010/main" val="413650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5349B40-D880-BA65-6DA5-D86E3D32F14C}"/>
              </a:ext>
            </a:extLst>
          </p:cNvPr>
          <p:cNvSpPr/>
          <p:nvPr/>
        </p:nvSpPr>
        <p:spPr>
          <a:xfrm>
            <a:off x="4658267" y="1423361"/>
            <a:ext cx="2385829" cy="43822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8AD4CF-BF2A-626D-D46C-7D0EF039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Enterprise Monitoring</a:t>
            </a:r>
          </a:p>
        </p:txBody>
      </p:sp>
      <p:pic>
        <p:nvPicPr>
          <p:cNvPr id="5" name="Picture 4" descr="A picture containing yellow, helmet&#10;&#10;Description automatically generated">
            <a:extLst>
              <a:ext uri="{FF2B5EF4-FFF2-40B4-BE49-F238E27FC236}">
                <a16:creationId xmlns:a16="http://schemas.microsoft.com/office/drawing/2014/main" id="{AFDF946B-6468-93C1-8600-AFB4F5F66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16" y="1837698"/>
            <a:ext cx="1257300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C526E-68F9-D78A-1AC0-112424950039}"/>
              </a:ext>
            </a:extLst>
          </p:cNvPr>
          <p:cNvSpPr txBox="1"/>
          <p:nvPr/>
        </p:nvSpPr>
        <p:spPr>
          <a:xfrm>
            <a:off x="4917617" y="1505128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Fast ROI Use Cases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DC90AA-0A31-FC4C-3672-327642AA91CB}"/>
              </a:ext>
            </a:extLst>
          </p:cNvPr>
          <p:cNvSpPr txBox="1"/>
          <p:nvPr/>
        </p:nvSpPr>
        <p:spPr>
          <a:xfrm>
            <a:off x="2673687" y="4062549"/>
            <a:ext cx="201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Cont. Improvement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Dynamic Context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Scale Configuration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D58CFB-59FC-FD19-0DEC-91A6B7653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8"/>
          <a:stretch/>
        </p:blipFill>
        <p:spPr>
          <a:xfrm flipH="1">
            <a:off x="9103007" y="2018211"/>
            <a:ext cx="2145871" cy="23237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13D263-5C2C-9F95-8148-F584E530E94F}"/>
              </a:ext>
            </a:extLst>
          </p:cNvPr>
          <p:cNvSpPr txBox="1"/>
          <p:nvPr/>
        </p:nvSpPr>
        <p:spPr>
          <a:xfrm>
            <a:off x="7090003" y="4032443"/>
            <a:ext cx="1921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Understanding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Time-Series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Patterns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4B27E4-64E9-5046-9F58-58F0EE4D449A}"/>
              </a:ext>
            </a:extLst>
          </p:cNvPr>
          <p:cNvSpPr txBox="1"/>
          <p:nvPr/>
        </p:nvSpPr>
        <p:spPr>
          <a:xfrm>
            <a:off x="7497123" y="2619689"/>
            <a:ext cx="117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Synthesize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Prioritize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0AD6A2-7AF4-9953-4B90-82D349298B82}"/>
              </a:ext>
            </a:extLst>
          </p:cNvPr>
          <p:cNvGrpSpPr/>
          <p:nvPr/>
        </p:nvGrpSpPr>
        <p:grpSpPr>
          <a:xfrm>
            <a:off x="838200" y="1385766"/>
            <a:ext cx="1945697" cy="3436400"/>
            <a:chOff x="838200" y="1385766"/>
            <a:chExt cx="1945697" cy="34364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B27C98F-8EE5-0B97-ADFB-981906AFD37F}"/>
                </a:ext>
              </a:extLst>
            </p:cNvPr>
            <p:cNvSpPr/>
            <p:nvPr/>
          </p:nvSpPr>
          <p:spPr>
            <a:xfrm>
              <a:off x="838200" y="1398347"/>
              <a:ext cx="1845024" cy="34238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Flowchart linear icon. Diagram. Visualization of process. Problem solving  stages. Program logic sequence. Thin line illustration. Contour symbol.  Vect Stock Vector Image &amp; Art - Alamy">
              <a:extLst>
                <a:ext uri="{FF2B5EF4-FFF2-40B4-BE49-F238E27FC236}">
                  <a16:creationId xmlns:a16="http://schemas.microsoft.com/office/drawing/2014/main" id="{F03AF291-090E-5646-8A1F-5BB2C9C03C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5" b="25573"/>
            <a:stretch/>
          </p:blipFill>
          <p:spPr bwMode="auto">
            <a:xfrm>
              <a:off x="1314038" y="2627286"/>
              <a:ext cx="868408" cy="945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78685E-1D1A-5A2A-8D6C-85097E6437C8}"/>
                </a:ext>
              </a:extLst>
            </p:cNvPr>
            <p:cNvGrpSpPr/>
            <p:nvPr/>
          </p:nvGrpSpPr>
          <p:grpSpPr>
            <a:xfrm>
              <a:off x="848203" y="1822675"/>
              <a:ext cx="1555549" cy="645048"/>
              <a:chOff x="5743575" y="3305175"/>
              <a:chExt cx="2576331" cy="106834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2DF1B5C-BE43-BFA3-086C-33EF65A37E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6511"/>
              <a:stretch/>
            </p:blipFill>
            <p:spPr>
              <a:xfrm>
                <a:off x="6028813" y="3486150"/>
                <a:ext cx="2291093" cy="887366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652926-E303-0472-CF44-D162D513EEC4}"/>
                  </a:ext>
                </a:extLst>
              </p:cNvPr>
              <p:cNvSpPr/>
              <p:nvPr/>
            </p:nvSpPr>
            <p:spPr>
              <a:xfrm>
                <a:off x="5743575" y="3305175"/>
                <a:ext cx="771525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855B3E-78C5-1966-6A6D-883D0BBAD650}"/>
                </a:ext>
              </a:extLst>
            </p:cNvPr>
            <p:cNvSpPr txBox="1"/>
            <p:nvPr/>
          </p:nvSpPr>
          <p:spPr>
            <a:xfrm>
              <a:off x="940278" y="1385766"/>
              <a:ext cx="1843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Digital Twin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07A0DAF-1C34-17B6-1119-E2D23DD4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8220" y="3698123"/>
              <a:ext cx="1383327" cy="902649"/>
            </a:xfrm>
            <a:prstGeom prst="rect">
              <a:avLst/>
            </a:prstGeom>
          </p:spPr>
        </p:pic>
      </p:grp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87693926-0566-67AC-EFB5-274F16AFA0E9}"/>
              </a:ext>
            </a:extLst>
          </p:cNvPr>
          <p:cNvSpPr/>
          <p:nvPr/>
        </p:nvSpPr>
        <p:spPr>
          <a:xfrm>
            <a:off x="7253859" y="3704978"/>
            <a:ext cx="1656528" cy="402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Semantic Layer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3234938-08BF-3E66-BCEC-85AE9B2140C8}"/>
              </a:ext>
            </a:extLst>
          </p:cNvPr>
          <p:cNvSpPr/>
          <p:nvPr/>
        </p:nvSpPr>
        <p:spPr>
          <a:xfrm flipH="1">
            <a:off x="7219798" y="2313686"/>
            <a:ext cx="1656528" cy="402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Assist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5FA49FE7-A4C8-E6DB-13D9-190BFEE28A6D}"/>
              </a:ext>
            </a:extLst>
          </p:cNvPr>
          <p:cNvSpPr/>
          <p:nvPr/>
        </p:nvSpPr>
        <p:spPr>
          <a:xfrm flipH="1">
            <a:off x="2783897" y="3692111"/>
            <a:ext cx="1656528" cy="402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Sustainability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C699F76-6E85-E222-58E9-C4B344DA68F0}"/>
              </a:ext>
            </a:extLst>
          </p:cNvPr>
          <p:cNvSpPr/>
          <p:nvPr/>
        </p:nvSpPr>
        <p:spPr>
          <a:xfrm>
            <a:off x="2865449" y="2313686"/>
            <a:ext cx="1656528" cy="402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Alerts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6D9430-4978-6E35-F632-EFD349A0B90D}"/>
              </a:ext>
            </a:extLst>
          </p:cNvPr>
          <p:cNvSpPr txBox="1"/>
          <p:nvPr/>
        </p:nvSpPr>
        <p:spPr>
          <a:xfrm>
            <a:off x="4857932" y="2873294"/>
            <a:ext cx="203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Triage, Investigate, Fix, Mitigate</a:t>
            </a:r>
          </a:p>
        </p:txBody>
      </p:sp>
      <p:sp>
        <p:nvSpPr>
          <p:cNvPr id="50" name="Flowchart: Magnetic Disk 49">
            <a:extLst>
              <a:ext uri="{FF2B5EF4-FFF2-40B4-BE49-F238E27FC236}">
                <a16:creationId xmlns:a16="http://schemas.microsoft.com/office/drawing/2014/main" id="{96456555-E5B1-359E-652D-6E7663E7D2D0}"/>
              </a:ext>
            </a:extLst>
          </p:cNvPr>
          <p:cNvSpPr/>
          <p:nvPr/>
        </p:nvSpPr>
        <p:spPr>
          <a:xfrm>
            <a:off x="4778514" y="3752493"/>
            <a:ext cx="2196692" cy="195819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ADD2DF-B952-5FD3-B55E-7B14C19609D6}"/>
              </a:ext>
            </a:extLst>
          </p:cNvPr>
          <p:cNvSpPr txBox="1"/>
          <p:nvPr/>
        </p:nvSpPr>
        <p:spPr>
          <a:xfrm>
            <a:off x="4748415" y="4506703"/>
            <a:ext cx="2270536" cy="100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400" dirty="0">
                <a:solidFill>
                  <a:schemeClr val="bg1"/>
                </a:solidFill>
              </a:rPr>
              <a:t>Relationships, History, </a:t>
            </a:r>
          </a:p>
          <a:p>
            <a:pPr algn="ctr">
              <a:lnSpc>
                <a:spcPct val="107000"/>
              </a:lnSpc>
            </a:pPr>
            <a:r>
              <a:rPr lang="en-US" sz="1400" dirty="0">
                <a:solidFill>
                  <a:schemeClr val="bg1"/>
                </a:solidFill>
              </a:rPr>
              <a:t>Time-series, Workflow, Open Ecosystem, Prioritization, Usage Data, Capsules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DB7AC4-0D91-F128-4E38-C12541AEBF68}"/>
              </a:ext>
            </a:extLst>
          </p:cNvPr>
          <p:cNvSpPr txBox="1"/>
          <p:nvPr/>
        </p:nvSpPr>
        <p:spPr>
          <a:xfrm>
            <a:off x="3122740" y="2583562"/>
            <a:ext cx="12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 Prop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Predictions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CE44D-8438-5A67-54FC-C88C5A71BC09}"/>
              </a:ext>
            </a:extLst>
          </p:cNvPr>
          <p:cNvSpPr txBox="1"/>
          <p:nvPr/>
        </p:nvSpPr>
        <p:spPr>
          <a:xfrm>
            <a:off x="2932807" y="5961777"/>
            <a:ext cx="609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Enabling the Subject Matter Expert is the Critical Success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068BA-C034-20AF-6292-37EC8A4CF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553" y="911148"/>
            <a:ext cx="1024426" cy="51221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80C0D56-21EF-2DF3-8C0A-62BBC6FCCA34}"/>
              </a:ext>
            </a:extLst>
          </p:cNvPr>
          <p:cNvSpPr txBox="1"/>
          <p:nvPr/>
        </p:nvSpPr>
        <p:spPr>
          <a:xfrm>
            <a:off x="4903618" y="3782273"/>
            <a:ext cx="196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Unique &amp; Essential Content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91AA2C12-8245-87DA-7B11-DA84854A58D6}"/>
              </a:ext>
            </a:extLst>
          </p:cNvPr>
          <p:cNvSpPr/>
          <p:nvPr/>
        </p:nvSpPr>
        <p:spPr>
          <a:xfrm>
            <a:off x="5771072" y="3492921"/>
            <a:ext cx="198407" cy="184549"/>
          </a:xfrm>
          <a:prstGeom prst="downArrow">
            <a:avLst/>
          </a:prstGeom>
          <a:solidFill>
            <a:srgbClr val="F0AA1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9FE37-849A-8159-50A6-CE49FE381961}"/>
              </a:ext>
            </a:extLst>
          </p:cNvPr>
          <p:cNvSpPr txBox="1"/>
          <p:nvPr/>
        </p:nvSpPr>
        <p:spPr>
          <a:xfrm>
            <a:off x="7674009" y="1104189"/>
            <a:ext cx="316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Q: Why is PT-504 oscillating?</a:t>
            </a: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A: CV-101 has increased friction</a:t>
            </a:r>
          </a:p>
        </p:txBody>
      </p:sp>
    </p:spTree>
    <p:extLst>
      <p:ext uri="{BB962C8B-B14F-4D97-AF65-F5344CB8AC3E}">
        <p14:creationId xmlns:p14="http://schemas.microsoft.com/office/powerpoint/2010/main" val="209660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2DB47-83A4-1A3B-3EF4-CF562C8C9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42BF48-9228-5498-4864-091FCE585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086600" cy="1084262"/>
          </a:xfrm>
        </p:spPr>
        <p:txBody>
          <a:bodyPr/>
          <a:lstStyle/>
          <a:p>
            <a:r>
              <a:rPr lang="en-US" dirty="0"/>
              <a:t>Brian Parsonnet, Seeq Corporation</a:t>
            </a:r>
          </a:p>
        </p:txBody>
      </p:sp>
    </p:spTree>
    <p:extLst>
      <p:ext uri="{BB962C8B-B14F-4D97-AF65-F5344CB8AC3E}">
        <p14:creationId xmlns:p14="http://schemas.microsoft.com/office/powerpoint/2010/main" val="392416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D077B-76CD-A559-589E-27A459B1F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8"/>
          <a:stretch/>
        </p:blipFill>
        <p:spPr>
          <a:xfrm flipH="1">
            <a:off x="8619928" y="2156233"/>
            <a:ext cx="2145871" cy="2323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EF3A7-D9A0-2DA3-B2A9-322FF4AC494F}"/>
              </a:ext>
            </a:extLst>
          </p:cNvPr>
          <p:cNvSpPr txBox="1"/>
          <p:nvPr/>
        </p:nvSpPr>
        <p:spPr>
          <a:xfrm>
            <a:off x="10952353" y="2389187"/>
            <a:ext cx="612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LLM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GAN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GPT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RNN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CNN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3F513-3666-6695-6A4F-F9CBBF3A515C}"/>
              </a:ext>
            </a:extLst>
          </p:cNvPr>
          <p:cNvSpPr txBox="1"/>
          <p:nvPr/>
        </p:nvSpPr>
        <p:spPr>
          <a:xfrm>
            <a:off x="8702045" y="1478777"/>
            <a:ext cx="21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Generative AI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8FAC32-3886-84B5-D31F-CEB6F5BB67C0}"/>
              </a:ext>
            </a:extLst>
          </p:cNvPr>
          <p:cNvGrpSpPr/>
          <p:nvPr/>
        </p:nvGrpSpPr>
        <p:grpSpPr>
          <a:xfrm>
            <a:off x="1860009" y="1481197"/>
            <a:ext cx="1945697" cy="3436400"/>
            <a:chOff x="1860009" y="1481197"/>
            <a:chExt cx="1945697" cy="34364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033F4DA-97F7-DD5F-ADF7-C4B7B9B47EA4}"/>
                </a:ext>
              </a:extLst>
            </p:cNvPr>
            <p:cNvSpPr/>
            <p:nvPr/>
          </p:nvSpPr>
          <p:spPr>
            <a:xfrm>
              <a:off x="1860009" y="1493778"/>
              <a:ext cx="1845024" cy="34238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6" descr="Flowchart linear icon. Diagram. Visualization of process. Problem solving  stages. Program logic sequence. Thin line illustration. Contour symbol.  Vect Stock Vector Image &amp; Art - Alamy">
              <a:extLst>
                <a:ext uri="{FF2B5EF4-FFF2-40B4-BE49-F238E27FC236}">
                  <a16:creationId xmlns:a16="http://schemas.microsoft.com/office/drawing/2014/main" id="{705F6B0D-1608-1C82-41BC-8196850F5D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5" b="25573"/>
            <a:stretch/>
          </p:blipFill>
          <p:spPr bwMode="auto">
            <a:xfrm>
              <a:off x="2335847" y="2722717"/>
              <a:ext cx="868408" cy="945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DFF052-A499-502E-7958-073B5E620129}"/>
                </a:ext>
              </a:extLst>
            </p:cNvPr>
            <p:cNvGrpSpPr/>
            <p:nvPr/>
          </p:nvGrpSpPr>
          <p:grpSpPr>
            <a:xfrm>
              <a:off x="1870012" y="1918106"/>
              <a:ext cx="1555549" cy="645048"/>
              <a:chOff x="5743575" y="3305175"/>
              <a:chExt cx="2576331" cy="106834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36BA245-AB8F-128B-C2E2-F85E06E75F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511"/>
              <a:stretch/>
            </p:blipFill>
            <p:spPr>
              <a:xfrm>
                <a:off x="6028813" y="3486150"/>
                <a:ext cx="2291093" cy="887366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D5E6307-4E1C-87CA-FCE2-4E4A7ED2AFD0}"/>
                  </a:ext>
                </a:extLst>
              </p:cNvPr>
              <p:cNvSpPr/>
              <p:nvPr/>
            </p:nvSpPr>
            <p:spPr>
              <a:xfrm>
                <a:off x="5743575" y="3305175"/>
                <a:ext cx="771525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26E3C8-B43C-2330-3FF9-166A57CD305F}"/>
                </a:ext>
              </a:extLst>
            </p:cNvPr>
            <p:cNvSpPr txBox="1"/>
            <p:nvPr/>
          </p:nvSpPr>
          <p:spPr>
            <a:xfrm>
              <a:off x="1962087" y="1481197"/>
              <a:ext cx="1843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Digital Twin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C9CE36-5DB6-FF51-21A8-5C0683C8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9203" y="3862650"/>
              <a:ext cx="1231484" cy="766839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B36C031-4C8E-7288-11C9-D5E8C40299D8}"/>
              </a:ext>
            </a:extLst>
          </p:cNvPr>
          <p:cNvSpPr txBox="1"/>
          <p:nvPr/>
        </p:nvSpPr>
        <p:spPr>
          <a:xfrm>
            <a:off x="319137" y="2943529"/>
            <a:ext cx="1339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Rule-Based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Experience Speaks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7488A8-8F8F-E591-34A9-BC5425BD0DAE}"/>
              </a:ext>
            </a:extLst>
          </p:cNvPr>
          <p:cNvSpPr txBox="1"/>
          <p:nvPr/>
        </p:nvSpPr>
        <p:spPr>
          <a:xfrm>
            <a:off x="218308" y="2033107"/>
            <a:ext cx="1540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First Principles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Science Speaks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1EFFCB-7B7C-D0ED-6B59-79195E8641A7}"/>
              </a:ext>
            </a:extLst>
          </p:cNvPr>
          <p:cNvSpPr txBox="1"/>
          <p:nvPr/>
        </p:nvSpPr>
        <p:spPr>
          <a:xfrm>
            <a:off x="464465" y="3990202"/>
            <a:ext cx="10483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Empirical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Data Speaks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C8012A-D5AB-72F0-DE75-66BEDE79572E}"/>
              </a:ext>
            </a:extLst>
          </p:cNvPr>
          <p:cNvSpPr txBox="1"/>
          <p:nvPr/>
        </p:nvSpPr>
        <p:spPr>
          <a:xfrm>
            <a:off x="2102619" y="5133388"/>
            <a:ext cx="13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Plant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Sensors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AAE68A-4B84-1C73-382B-67D4667877E4}"/>
              </a:ext>
            </a:extLst>
          </p:cNvPr>
          <p:cNvSpPr txBox="1"/>
          <p:nvPr/>
        </p:nvSpPr>
        <p:spPr>
          <a:xfrm>
            <a:off x="8952289" y="5133388"/>
            <a:ext cx="169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Person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“Conversations”</a:t>
            </a:r>
          </a:p>
        </p:txBody>
      </p:sp>
      <p:sp>
        <p:nvSpPr>
          <p:cNvPr id="46" name="Title 15">
            <a:extLst>
              <a:ext uri="{FF2B5EF4-FFF2-40B4-BE49-F238E27FC236}">
                <a16:creationId xmlns:a16="http://schemas.microsoft.com/office/drawing/2014/main" id="{A7B20D17-F394-26A9-EB55-D64B8960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Enterprise Monitoring ™</a:t>
            </a:r>
          </a:p>
        </p:txBody>
      </p:sp>
    </p:spTree>
    <p:extLst>
      <p:ext uri="{BB962C8B-B14F-4D97-AF65-F5344CB8AC3E}">
        <p14:creationId xmlns:p14="http://schemas.microsoft.com/office/powerpoint/2010/main" val="13407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D077B-76CD-A559-589E-27A459B1F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8"/>
          <a:stretch/>
        </p:blipFill>
        <p:spPr>
          <a:xfrm flipH="1">
            <a:off x="8619928" y="2156233"/>
            <a:ext cx="2145871" cy="232375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6AB4F7A-16B1-F12A-D74A-B6B7577A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52"/>
            <a:ext cx="10114153" cy="766839"/>
          </a:xfrm>
        </p:spPr>
        <p:txBody>
          <a:bodyPr/>
          <a:lstStyle/>
          <a:p>
            <a:r>
              <a:rPr lang="en-US" dirty="0"/>
              <a:t>Industrial Enterprise Monitoring ™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3F513-3666-6695-6A4F-F9CBBF3A515C}"/>
              </a:ext>
            </a:extLst>
          </p:cNvPr>
          <p:cNvSpPr txBox="1"/>
          <p:nvPr/>
        </p:nvSpPr>
        <p:spPr>
          <a:xfrm>
            <a:off x="8702045" y="1478777"/>
            <a:ext cx="21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Generative AI </a:t>
            </a:r>
          </a:p>
        </p:txBody>
      </p:sp>
      <p:pic>
        <p:nvPicPr>
          <p:cNvPr id="19" name="Picture 18" descr="A picture containing yellow, helmet&#10;&#10;Description automatically generated">
            <a:extLst>
              <a:ext uri="{FF2B5EF4-FFF2-40B4-BE49-F238E27FC236}">
                <a16:creationId xmlns:a16="http://schemas.microsoft.com/office/drawing/2014/main" id="{34503BF4-F826-44E3-B5BF-FFE75075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04" y="2386081"/>
            <a:ext cx="1257300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CD667-1745-FED5-9A20-8727469571C7}"/>
              </a:ext>
            </a:extLst>
          </p:cNvPr>
          <p:cNvSpPr txBox="1"/>
          <p:nvPr/>
        </p:nvSpPr>
        <p:spPr>
          <a:xfrm>
            <a:off x="5331618" y="3542041"/>
            <a:ext cx="1661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Engineering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Operations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Maintenance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Supply Chain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Optimization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Compliance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Sustainability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∞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CA25EA7-2900-A7F3-7ECA-9FD1B8A7B5C4}"/>
              </a:ext>
            </a:extLst>
          </p:cNvPr>
          <p:cNvSpPr/>
          <p:nvPr/>
        </p:nvSpPr>
        <p:spPr>
          <a:xfrm>
            <a:off x="3966753" y="2293341"/>
            <a:ext cx="1475117" cy="3722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Assist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FD310BC-A25F-205F-951D-378BCDD9F82E}"/>
              </a:ext>
            </a:extLst>
          </p:cNvPr>
          <p:cNvSpPr/>
          <p:nvPr/>
        </p:nvSpPr>
        <p:spPr>
          <a:xfrm flipH="1">
            <a:off x="6850638" y="2293341"/>
            <a:ext cx="1475117" cy="3722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Assist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38BAB6-46DD-179C-AE64-B27B1FBD36ED}"/>
              </a:ext>
            </a:extLst>
          </p:cNvPr>
          <p:cNvSpPr txBox="1"/>
          <p:nvPr/>
        </p:nvSpPr>
        <p:spPr>
          <a:xfrm>
            <a:off x="4379279" y="3025584"/>
            <a:ext cx="40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F02AC-427F-1B06-5AB7-E8ABEED85DF0}"/>
              </a:ext>
            </a:extLst>
          </p:cNvPr>
          <p:cNvSpPr txBox="1"/>
          <p:nvPr/>
        </p:nvSpPr>
        <p:spPr>
          <a:xfrm>
            <a:off x="7438969" y="30203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18293B-47F5-6F05-68B6-D7344570D2C3}"/>
              </a:ext>
            </a:extLst>
          </p:cNvPr>
          <p:cNvSpPr txBox="1"/>
          <p:nvPr/>
        </p:nvSpPr>
        <p:spPr>
          <a:xfrm>
            <a:off x="5600527" y="1028718"/>
            <a:ext cx="109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Want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99A70E-F651-8DE4-98A9-8EC07A56821F}"/>
              </a:ext>
            </a:extLst>
          </p:cNvPr>
          <p:cNvGrpSpPr/>
          <p:nvPr/>
        </p:nvGrpSpPr>
        <p:grpSpPr>
          <a:xfrm>
            <a:off x="1860009" y="1481197"/>
            <a:ext cx="1945697" cy="3436400"/>
            <a:chOff x="1860009" y="1481197"/>
            <a:chExt cx="1945697" cy="3436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DC5C6D-0F45-AB24-EB7E-D0BC16DA96CC}"/>
                </a:ext>
              </a:extLst>
            </p:cNvPr>
            <p:cNvSpPr/>
            <p:nvPr/>
          </p:nvSpPr>
          <p:spPr>
            <a:xfrm>
              <a:off x="1860009" y="1493778"/>
              <a:ext cx="1845024" cy="34238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 descr="Flowchart linear icon. Diagram. Visualization of process. Problem solving  stages. Program logic sequence. Thin line illustration. Contour symbol.  Vect Stock Vector Image &amp; Art - Alamy">
              <a:extLst>
                <a:ext uri="{FF2B5EF4-FFF2-40B4-BE49-F238E27FC236}">
                  <a16:creationId xmlns:a16="http://schemas.microsoft.com/office/drawing/2014/main" id="{3AC7229E-3C9B-B5AD-8F5B-2D91730450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5" b="25573"/>
            <a:stretch/>
          </p:blipFill>
          <p:spPr bwMode="auto">
            <a:xfrm>
              <a:off x="2335847" y="2722717"/>
              <a:ext cx="868408" cy="945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6279A6-B016-9BC6-C7E8-A87C5B6D5FEF}"/>
                </a:ext>
              </a:extLst>
            </p:cNvPr>
            <p:cNvGrpSpPr/>
            <p:nvPr/>
          </p:nvGrpSpPr>
          <p:grpSpPr>
            <a:xfrm>
              <a:off x="1870012" y="1918106"/>
              <a:ext cx="1555549" cy="645048"/>
              <a:chOff x="5743575" y="3305175"/>
              <a:chExt cx="2576331" cy="106834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A8471FC-015E-BCBB-DCE8-08F7D046F2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6511"/>
              <a:stretch/>
            </p:blipFill>
            <p:spPr>
              <a:xfrm>
                <a:off x="6028813" y="3486150"/>
                <a:ext cx="2291093" cy="887366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D262DD-259D-911F-F1C7-C2B219692B36}"/>
                  </a:ext>
                </a:extLst>
              </p:cNvPr>
              <p:cNvSpPr/>
              <p:nvPr/>
            </p:nvSpPr>
            <p:spPr>
              <a:xfrm>
                <a:off x="5743575" y="3305175"/>
                <a:ext cx="771525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628312-EFA0-93C0-B42C-3279222F242D}"/>
                </a:ext>
              </a:extLst>
            </p:cNvPr>
            <p:cNvSpPr txBox="1"/>
            <p:nvPr/>
          </p:nvSpPr>
          <p:spPr>
            <a:xfrm>
              <a:off x="1962087" y="1481197"/>
              <a:ext cx="1843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Digital Twin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D4FD0-4FA3-3B88-1391-AB3CAB4A1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9203" y="3862650"/>
              <a:ext cx="1231484" cy="766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366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D077B-76CD-A559-589E-27A459B1F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8"/>
          <a:stretch/>
        </p:blipFill>
        <p:spPr>
          <a:xfrm flipH="1">
            <a:off x="8619928" y="2156233"/>
            <a:ext cx="2145871" cy="232375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6AB4F7A-16B1-F12A-D74A-B6B7577A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52"/>
            <a:ext cx="10114153" cy="766839"/>
          </a:xfrm>
        </p:spPr>
        <p:txBody>
          <a:bodyPr/>
          <a:lstStyle/>
          <a:p>
            <a:r>
              <a:rPr lang="en-US" dirty="0"/>
              <a:t>Industrial Enterprise Monitoring ™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3F513-3666-6695-6A4F-F9CBBF3A515C}"/>
              </a:ext>
            </a:extLst>
          </p:cNvPr>
          <p:cNvSpPr txBox="1"/>
          <p:nvPr/>
        </p:nvSpPr>
        <p:spPr>
          <a:xfrm>
            <a:off x="8702045" y="1478777"/>
            <a:ext cx="21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Generative AI </a:t>
            </a:r>
          </a:p>
        </p:txBody>
      </p:sp>
      <p:pic>
        <p:nvPicPr>
          <p:cNvPr id="19" name="Picture 18" descr="A picture containing yellow, helmet&#10;&#10;Description automatically generated">
            <a:extLst>
              <a:ext uri="{FF2B5EF4-FFF2-40B4-BE49-F238E27FC236}">
                <a16:creationId xmlns:a16="http://schemas.microsoft.com/office/drawing/2014/main" id="{34503BF4-F826-44E3-B5BF-FFE75075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04" y="2386081"/>
            <a:ext cx="1257300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CD667-1745-FED5-9A20-8727469571C7}"/>
              </a:ext>
            </a:extLst>
          </p:cNvPr>
          <p:cNvSpPr txBox="1"/>
          <p:nvPr/>
        </p:nvSpPr>
        <p:spPr>
          <a:xfrm>
            <a:off x="5331618" y="3542041"/>
            <a:ext cx="1661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Engineering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Operations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Maintenance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Supply Chain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Optimization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Compliance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Sustainability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∞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CA25EA7-2900-A7F3-7ECA-9FD1B8A7B5C4}"/>
              </a:ext>
            </a:extLst>
          </p:cNvPr>
          <p:cNvSpPr/>
          <p:nvPr/>
        </p:nvSpPr>
        <p:spPr>
          <a:xfrm>
            <a:off x="3966753" y="2079876"/>
            <a:ext cx="1475117" cy="76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Assist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FD310BC-A25F-205F-951D-378BCDD9F82E}"/>
              </a:ext>
            </a:extLst>
          </p:cNvPr>
          <p:cNvSpPr/>
          <p:nvPr/>
        </p:nvSpPr>
        <p:spPr>
          <a:xfrm flipH="1">
            <a:off x="6850637" y="2079876"/>
            <a:ext cx="1475117" cy="76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5AFC8D-4758-8CEB-DC03-8FA8B650EFA9}"/>
              </a:ext>
            </a:extLst>
          </p:cNvPr>
          <p:cNvSpPr txBox="1"/>
          <p:nvPr/>
        </p:nvSpPr>
        <p:spPr>
          <a:xfrm>
            <a:off x="4180871" y="3025584"/>
            <a:ext cx="97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€ € 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BD151-409F-2ADF-A906-4DB4F198DD22}"/>
              </a:ext>
            </a:extLst>
          </p:cNvPr>
          <p:cNvSpPr txBox="1"/>
          <p:nvPr/>
        </p:nvSpPr>
        <p:spPr>
          <a:xfrm>
            <a:off x="7240562" y="302036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€ € €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BABD73A-698F-02FD-7691-10340C66A4A1}"/>
              </a:ext>
            </a:extLst>
          </p:cNvPr>
          <p:cNvSpPr/>
          <p:nvPr/>
        </p:nvSpPr>
        <p:spPr>
          <a:xfrm>
            <a:off x="6971774" y="4170670"/>
            <a:ext cx="1475117" cy="76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Assist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E749107-53E0-8D49-AB95-56234F18A8E0}"/>
              </a:ext>
            </a:extLst>
          </p:cNvPr>
          <p:cNvSpPr/>
          <p:nvPr/>
        </p:nvSpPr>
        <p:spPr>
          <a:xfrm flipH="1">
            <a:off x="3889986" y="4156582"/>
            <a:ext cx="1475117" cy="766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90FFBC-DF8A-6B62-633D-5DB293CCD54F}"/>
              </a:ext>
            </a:extLst>
          </p:cNvPr>
          <p:cNvSpPr txBox="1"/>
          <p:nvPr/>
        </p:nvSpPr>
        <p:spPr>
          <a:xfrm>
            <a:off x="5517604" y="1020298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Reality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5056E4-1533-0837-78EE-4FA0C93CA1F5}"/>
              </a:ext>
            </a:extLst>
          </p:cNvPr>
          <p:cNvGrpSpPr/>
          <p:nvPr/>
        </p:nvGrpSpPr>
        <p:grpSpPr>
          <a:xfrm>
            <a:off x="1860009" y="1481197"/>
            <a:ext cx="1945697" cy="3436400"/>
            <a:chOff x="1860009" y="1481197"/>
            <a:chExt cx="1945697" cy="34364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7225C6C-3281-1831-1D61-BC838D2A9500}"/>
                </a:ext>
              </a:extLst>
            </p:cNvPr>
            <p:cNvSpPr/>
            <p:nvPr/>
          </p:nvSpPr>
          <p:spPr>
            <a:xfrm>
              <a:off x="1860009" y="1493778"/>
              <a:ext cx="1845024" cy="34238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6" descr="Flowchart linear icon. Diagram. Visualization of process. Problem solving  stages. Program logic sequence. Thin line illustration. Contour symbol.  Vect Stock Vector Image &amp; Art - Alamy">
              <a:extLst>
                <a:ext uri="{FF2B5EF4-FFF2-40B4-BE49-F238E27FC236}">
                  <a16:creationId xmlns:a16="http://schemas.microsoft.com/office/drawing/2014/main" id="{AE8F5F2E-A303-BDFE-739B-F475BB08B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5" b="25573"/>
            <a:stretch/>
          </p:blipFill>
          <p:spPr bwMode="auto">
            <a:xfrm>
              <a:off x="2335847" y="2722717"/>
              <a:ext cx="868408" cy="945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47836E1-218F-DD51-0212-412C2D1003C8}"/>
                </a:ext>
              </a:extLst>
            </p:cNvPr>
            <p:cNvGrpSpPr/>
            <p:nvPr/>
          </p:nvGrpSpPr>
          <p:grpSpPr>
            <a:xfrm>
              <a:off x="1870012" y="1918106"/>
              <a:ext cx="1555549" cy="645048"/>
              <a:chOff x="5743575" y="3305175"/>
              <a:chExt cx="2576331" cy="106834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D703896-3231-F743-A4E3-0BED1DE7E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6511"/>
              <a:stretch/>
            </p:blipFill>
            <p:spPr>
              <a:xfrm>
                <a:off x="6028813" y="3486150"/>
                <a:ext cx="2291093" cy="887366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C8162D-D3B3-2D7C-99D2-CAA26EE67E81}"/>
                  </a:ext>
                </a:extLst>
              </p:cNvPr>
              <p:cNvSpPr/>
              <p:nvPr/>
            </p:nvSpPr>
            <p:spPr>
              <a:xfrm>
                <a:off x="5743575" y="3305175"/>
                <a:ext cx="771525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577F7A-9270-D108-4AC0-495DA851C1DA}"/>
                </a:ext>
              </a:extLst>
            </p:cNvPr>
            <p:cNvSpPr txBox="1"/>
            <p:nvPr/>
          </p:nvSpPr>
          <p:spPr>
            <a:xfrm>
              <a:off x="1962087" y="1481197"/>
              <a:ext cx="1843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Digital Twin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443F47A-DFDD-01BC-3492-019F00CDA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9203" y="3862650"/>
              <a:ext cx="1231484" cy="766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79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72D3F1BC-1A5E-4F28-8712-6D3D9014EB10}"/>
              </a:ext>
            </a:extLst>
          </p:cNvPr>
          <p:cNvSpPr/>
          <p:nvPr/>
        </p:nvSpPr>
        <p:spPr>
          <a:xfrm>
            <a:off x="2397931" y="2746267"/>
            <a:ext cx="1509835" cy="2928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Title 2047">
            <a:extLst>
              <a:ext uri="{FF2B5EF4-FFF2-40B4-BE49-F238E27FC236}">
                <a16:creationId xmlns:a16="http://schemas.microsoft.com/office/drawing/2014/main" id="{9E7352B8-F488-4DD8-A249-967D785B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356"/>
            <a:ext cx="9067800" cy="713398"/>
          </a:xfrm>
        </p:spPr>
        <p:txBody>
          <a:bodyPr>
            <a:normAutofit/>
          </a:bodyPr>
          <a:lstStyle/>
          <a:p>
            <a:r>
              <a:rPr lang="en-US" dirty="0"/>
              <a:t>Actual vs. Expected…not so simple!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02BEE-4F48-4484-AF24-732268246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55E33-A923-1B47-A525-8E0F6FA41DF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159DF-28B1-466F-8FF5-3B182409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38" y="1383204"/>
            <a:ext cx="2389992" cy="2093633"/>
          </a:xfrm>
          <a:prstGeom prst="rect">
            <a:avLst/>
          </a:prstGeom>
        </p:spPr>
      </p:pic>
      <p:pic>
        <p:nvPicPr>
          <p:cNvPr id="2056" name="Picture 8" descr="Alert-web | The City of Hickory Hills, Illinois">
            <a:extLst>
              <a:ext uri="{FF2B5EF4-FFF2-40B4-BE49-F238E27FC236}">
                <a16:creationId xmlns:a16="http://schemas.microsoft.com/office/drawing/2014/main" id="{85794C24-1579-4096-87DC-2CA20E036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r="24484"/>
          <a:stretch/>
        </p:blipFill>
        <p:spPr bwMode="auto">
          <a:xfrm>
            <a:off x="2637040" y="2037145"/>
            <a:ext cx="105876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osemount 3144P Temperature Transmitter">
            <a:extLst>
              <a:ext uri="{FF2B5EF4-FFF2-40B4-BE49-F238E27FC236}">
                <a16:creationId xmlns:a16="http://schemas.microsoft.com/office/drawing/2014/main" id="{3B022745-937E-45E4-95C0-DACC8928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81" y="3729151"/>
            <a:ext cx="1198813" cy="1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FB8584-A60B-4692-8C7E-B8224BDF653E}"/>
              </a:ext>
            </a:extLst>
          </p:cNvPr>
          <p:cNvGrpSpPr/>
          <p:nvPr/>
        </p:nvGrpSpPr>
        <p:grpSpPr>
          <a:xfrm>
            <a:off x="490920" y="1710800"/>
            <a:ext cx="1945697" cy="3436400"/>
            <a:chOff x="1860009" y="1481197"/>
            <a:chExt cx="1945697" cy="34364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FD1654D-3F3D-9CD9-5CE5-80858FA274C6}"/>
                </a:ext>
              </a:extLst>
            </p:cNvPr>
            <p:cNvSpPr/>
            <p:nvPr/>
          </p:nvSpPr>
          <p:spPr>
            <a:xfrm>
              <a:off x="1860009" y="1493778"/>
              <a:ext cx="1845024" cy="34238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6" descr="Flowchart linear icon. Diagram. Visualization of process. Problem solving  stages. Program logic sequence. Thin line illustration. Contour symbol.  Vect Stock Vector Image &amp; Art - Alamy">
              <a:extLst>
                <a:ext uri="{FF2B5EF4-FFF2-40B4-BE49-F238E27FC236}">
                  <a16:creationId xmlns:a16="http://schemas.microsoft.com/office/drawing/2014/main" id="{8D5B95C0-E6B6-8C7A-36A8-42F614EA8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5" b="25573"/>
            <a:stretch/>
          </p:blipFill>
          <p:spPr bwMode="auto">
            <a:xfrm>
              <a:off x="2335847" y="2722717"/>
              <a:ext cx="868408" cy="945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9B2AD2-BE9F-4398-EDA4-14EBB6405DBE}"/>
                </a:ext>
              </a:extLst>
            </p:cNvPr>
            <p:cNvGrpSpPr/>
            <p:nvPr/>
          </p:nvGrpSpPr>
          <p:grpSpPr>
            <a:xfrm>
              <a:off x="1870012" y="1918106"/>
              <a:ext cx="1555549" cy="645048"/>
              <a:chOff x="5743575" y="3305175"/>
              <a:chExt cx="2576331" cy="106834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0308C8C-3903-2FCC-856A-DCD15A7AF3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6511"/>
              <a:stretch/>
            </p:blipFill>
            <p:spPr>
              <a:xfrm>
                <a:off x="6028813" y="3486150"/>
                <a:ext cx="2291093" cy="887366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C4B4088-DDE7-EA1A-E0A8-8FC12FBAB1EA}"/>
                  </a:ext>
                </a:extLst>
              </p:cNvPr>
              <p:cNvSpPr/>
              <p:nvPr/>
            </p:nvSpPr>
            <p:spPr>
              <a:xfrm>
                <a:off x="5743575" y="3305175"/>
                <a:ext cx="771525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60920F-A2E0-7AAD-7FB9-59DBD78B9C45}"/>
                </a:ext>
              </a:extLst>
            </p:cNvPr>
            <p:cNvSpPr txBox="1"/>
            <p:nvPr/>
          </p:nvSpPr>
          <p:spPr>
            <a:xfrm>
              <a:off x="1962087" y="1481197"/>
              <a:ext cx="1843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Digital Twin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5709491-F732-ED32-E535-30D4A92F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9203" y="3862650"/>
              <a:ext cx="1231484" cy="7668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43379A9-F313-B172-FA0E-C24F6B505CCF}"/>
              </a:ext>
            </a:extLst>
          </p:cNvPr>
          <p:cNvSpPr txBox="1"/>
          <p:nvPr/>
        </p:nvSpPr>
        <p:spPr>
          <a:xfrm>
            <a:off x="7034069" y="1051495"/>
            <a:ext cx="41911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Everything is changing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Operating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Operating modes and recipes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Operating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Process &amp; equipment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Operator actions and shifts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Advanced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Material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Equipment degradation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Sensor drift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Fouling, degradation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Grossly under-sensed, leads to lack of specificity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Action (Repair, Mitigate, Investigate)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Annotation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Situational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Scale (Config, Triage, Improve/Learn)</a:t>
            </a:r>
          </a:p>
        </p:txBody>
      </p:sp>
    </p:spTree>
    <p:extLst>
      <p:ext uri="{BB962C8B-B14F-4D97-AF65-F5344CB8AC3E}">
        <p14:creationId xmlns:p14="http://schemas.microsoft.com/office/powerpoint/2010/main" val="262315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5F2DC8B6-EE7D-CAA7-C5A4-98DF7170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48800" y="3810000"/>
            <a:ext cx="3966801" cy="39668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DD64F5-40DD-4912-8E55-B881DC5CAE0A}"/>
              </a:ext>
            </a:extLst>
          </p:cNvPr>
          <p:cNvSpPr/>
          <p:nvPr/>
        </p:nvSpPr>
        <p:spPr>
          <a:xfrm>
            <a:off x="982133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EE187-1395-43F4-801E-94525EE3DE05}"/>
              </a:ext>
            </a:extLst>
          </p:cNvPr>
          <p:cNvSpPr/>
          <p:nvPr/>
        </p:nvSpPr>
        <p:spPr>
          <a:xfrm>
            <a:off x="2667000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Clean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A3FB3-44A9-4C1A-8630-53464087B9B6}"/>
              </a:ext>
            </a:extLst>
          </p:cNvPr>
          <p:cNvSpPr/>
          <p:nvPr/>
        </p:nvSpPr>
        <p:spPr>
          <a:xfrm>
            <a:off x="4351867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7B522-9FF5-445B-8168-FC9624C8A23F}"/>
              </a:ext>
            </a:extLst>
          </p:cNvPr>
          <p:cNvSpPr/>
          <p:nvPr/>
        </p:nvSpPr>
        <p:spPr>
          <a:xfrm>
            <a:off x="6036733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Assess, Rework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617D3-C1A6-4C94-9738-340A03EBB457}"/>
              </a:ext>
            </a:extLst>
          </p:cNvPr>
          <p:cNvSpPr/>
          <p:nvPr/>
        </p:nvSpPr>
        <p:spPr>
          <a:xfrm>
            <a:off x="7721600" y="1270000"/>
            <a:ext cx="1320800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Results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7BDC48AC-5090-4308-9FA0-EB3C8103B7BB}"/>
              </a:ext>
            </a:extLst>
          </p:cNvPr>
          <p:cNvSpPr/>
          <p:nvPr/>
        </p:nvSpPr>
        <p:spPr>
          <a:xfrm rot="10800000">
            <a:off x="6383867" y="2150533"/>
            <a:ext cx="448733" cy="440267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406E9A8C-03EB-43E9-864D-DBEE531B9BFC}"/>
              </a:ext>
            </a:extLst>
          </p:cNvPr>
          <p:cNvSpPr/>
          <p:nvPr/>
        </p:nvSpPr>
        <p:spPr>
          <a:xfrm rot="10800000">
            <a:off x="6383867" y="2150533"/>
            <a:ext cx="1998133" cy="440267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9E4D8-9CBC-4781-BF64-C8F35156F929}"/>
              </a:ext>
            </a:extLst>
          </p:cNvPr>
          <p:cNvSpPr txBox="1"/>
          <p:nvPr/>
        </p:nvSpPr>
        <p:spPr>
          <a:xfrm>
            <a:off x="5012267" y="2276599"/>
            <a:ext cx="21505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i="1" dirty="0">
                <a:solidFill>
                  <a:schemeClr val="bg1"/>
                </a:solidFill>
              </a:rPr>
              <a:t>Slow iteration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655E1A-0A2F-48F0-8A83-F073A6B01F4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302933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72E199-8A62-4DB2-9AF8-5CF9729B9B8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987800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91BCD7-A9E3-44E4-B5DC-948C8F4C8307}"/>
              </a:ext>
            </a:extLst>
          </p:cNvPr>
          <p:cNvCxnSpPr>
            <a:cxnSpLocks/>
          </p:cNvCxnSpPr>
          <p:nvPr/>
        </p:nvCxnSpPr>
        <p:spPr>
          <a:xfrm>
            <a:off x="5672667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997BEE-A71C-4BDE-AB79-27ACC625918F}"/>
              </a:ext>
            </a:extLst>
          </p:cNvPr>
          <p:cNvCxnSpPr>
            <a:cxnSpLocks/>
          </p:cNvCxnSpPr>
          <p:nvPr/>
        </p:nvCxnSpPr>
        <p:spPr>
          <a:xfrm>
            <a:off x="7357533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A8B74F8-98E3-4370-97F5-FA2F78881CBB}"/>
              </a:ext>
            </a:extLst>
          </p:cNvPr>
          <p:cNvSpPr/>
          <p:nvPr/>
        </p:nvSpPr>
        <p:spPr>
          <a:xfrm>
            <a:off x="11223662" y="5699635"/>
            <a:ext cx="810292" cy="2471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tx1"/>
                </a:solidFill>
              </a:rPr>
              <a:t>IT / 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5622CA-E14B-402D-9C1B-EF2F85953D45}"/>
              </a:ext>
            </a:extLst>
          </p:cNvPr>
          <p:cNvSpPr/>
          <p:nvPr/>
        </p:nvSpPr>
        <p:spPr>
          <a:xfrm>
            <a:off x="11223662" y="6085339"/>
            <a:ext cx="810292" cy="247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A676E3-3856-4547-90D9-C1C27E7F7105}"/>
              </a:ext>
            </a:extLst>
          </p:cNvPr>
          <p:cNvSpPr txBox="1"/>
          <p:nvPr/>
        </p:nvSpPr>
        <p:spPr>
          <a:xfrm>
            <a:off x="11208632" y="5330303"/>
            <a:ext cx="793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Legend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6201DF-425E-439C-9956-3B101431295D}"/>
              </a:ext>
            </a:extLst>
          </p:cNvPr>
          <p:cNvSpPr/>
          <p:nvPr/>
        </p:nvSpPr>
        <p:spPr>
          <a:xfrm>
            <a:off x="2607940" y="4730985"/>
            <a:ext cx="1320800" cy="66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Continuous Clean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4FF7C-55BB-48BC-B7F5-E36CDA6073D1}"/>
              </a:ext>
            </a:extLst>
          </p:cNvPr>
          <p:cNvSpPr txBox="1"/>
          <p:nvPr/>
        </p:nvSpPr>
        <p:spPr>
          <a:xfrm>
            <a:off x="726058" y="4633934"/>
            <a:ext cx="166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On-line 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(no ETL)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2A129-B5CF-4E1A-94F1-E0ED2D1AE963}"/>
              </a:ext>
            </a:extLst>
          </p:cNvPr>
          <p:cNvCxnSpPr>
            <a:cxnSpLocks/>
          </p:cNvCxnSpPr>
          <p:nvPr/>
        </p:nvCxnSpPr>
        <p:spPr>
          <a:xfrm>
            <a:off x="2092799" y="5061185"/>
            <a:ext cx="464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4673B-BD8A-442B-AE1A-70CA038239A0}"/>
              </a:ext>
            </a:extLst>
          </p:cNvPr>
          <p:cNvSpPr/>
          <p:nvPr/>
        </p:nvSpPr>
        <p:spPr>
          <a:xfrm>
            <a:off x="5391297" y="4730985"/>
            <a:ext cx="1320800" cy="660400"/>
          </a:xfrm>
          <a:prstGeom prst="rect">
            <a:avLst/>
          </a:prstGeom>
          <a:gradFill>
            <a:gsLst>
              <a:gs pos="29000">
                <a:schemeClr val="accent2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AFF78B-43A7-4905-A51E-B6F0EA6907BA}"/>
              </a:ext>
            </a:extLst>
          </p:cNvPr>
          <p:cNvSpPr/>
          <p:nvPr/>
        </p:nvSpPr>
        <p:spPr>
          <a:xfrm>
            <a:off x="7130884" y="4730985"/>
            <a:ext cx="1320800" cy="660400"/>
          </a:xfrm>
          <a:prstGeom prst="rect">
            <a:avLst/>
          </a:prstGeom>
          <a:gradFill>
            <a:gsLst>
              <a:gs pos="29000">
                <a:schemeClr val="accent2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Assess, Rework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68B9D9-7AAC-4ABC-A9D7-0FFB10F31E15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6712097" y="5061185"/>
            <a:ext cx="41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25B1A-096B-4EAC-AE00-3C4FB9F4ADDC}"/>
              </a:ext>
            </a:extLst>
          </p:cNvPr>
          <p:cNvSpPr/>
          <p:nvPr/>
        </p:nvSpPr>
        <p:spPr>
          <a:xfrm>
            <a:off x="8815751" y="4730985"/>
            <a:ext cx="1320800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Results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295D52-C949-44FD-87C2-CD53E2040EB6}"/>
              </a:ext>
            </a:extLst>
          </p:cNvPr>
          <p:cNvCxnSpPr>
            <a:cxnSpLocks/>
            <a:stCxn id="26" idx="3"/>
            <a:endCxn id="33" idx="1"/>
          </p:cNvCxnSpPr>
          <p:nvPr/>
        </p:nvCxnSpPr>
        <p:spPr>
          <a:xfrm>
            <a:off x="8451684" y="5061185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Bent 35">
            <a:extLst>
              <a:ext uri="{FF2B5EF4-FFF2-40B4-BE49-F238E27FC236}">
                <a16:creationId xmlns:a16="http://schemas.microsoft.com/office/drawing/2014/main" id="{C0CFB053-BE48-4E6B-9BDE-AFCA900E1F16}"/>
              </a:ext>
            </a:extLst>
          </p:cNvPr>
          <p:cNvSpPr/>
          <p:nvPr/>
        </p:nvSpPr>
        <p:spPr>
          <a:xfrm rot="10800000">
            <a:off x="7415302" y="5625944"/>
            <a:ext cx="448733" cy="440267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A82626-C624-4770-BCA1-17D3D78E7000}"/>
              </a:ext>
            </a:extLst>
          </p:cNvPr>
          <p:cNvSpPr txBox="1"/>
          <p:nvPr/>
        </p:nvSpPr>
        <p:spPr>
          <a:xfrm>
            <a:off x="6055617" y="5797785"/>
            <a:ext cx="13596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i="1" dirty="0">
                <a:solidFill>
                  <a:schemeClr val="bg1"/>
                </a:solidFill>
              </a:rPr>
              <a:t>Fast iteration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98712-8715-3DA6-912F-3765FAA2B910}"/>
              </a:ext>
            </a:extLst>
          </p:cNvPr>
          <p:cNvSpPr txBox="1"/>
          <p:nvPr/>
        </p:nvSpPr>
        <p:spPr>
          <a:xfrm>
            <a:off x="2541518" y="509412"/>
            <a:ext cx="650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Common Machine Learning Workflow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7BCCB-0E6A-888A-90B0-3C1DAA85385A}"/>
              </a:ext>
            </a:extLst>
          </p:cNvPr>
          <p:cNvSpPr txBox="1"/>
          <p:nvPr/>
        </p:nvSpPr>
        <p:spPr>
          <a:xfrm>
            <a:off x="4315372" y="4053256"/>
            <a:ext cx="271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Ideal Workflow</a:t>
            </a:r>
          </a:p>
        </p:txBody>
      </p:sp>
    </p:spTree>
    <p:extLst>
      <p:ext uri="{BB962C8B-B14F-4D97-AF65-F5344CB8AC3E}">
        <p14:creationId xmlns:p14="http://schemas.microsoft.com/office/powerpoint/2010/main" val="74628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5F2DC8B6-EE7D-CAA7-C5A4-98DF7170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48800" y="3810000"/>
            <a:ext cx="3966801" cy="39668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DD64F5-40DD-4912-8E55-B881DC5CAE0A}"/>
              </a:ext>
            </a:extLst>
          </p:cNvPr>
          <p:cNvSpPr/>
          <p:nvPr/>
        </p:nvSpPr>
        <p:spPr>
          <a:xfrm>
            <a:off x="982133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EE187-1395-43F4-801E-94525EE3DE05}"/>
              </a:ext>
            </a:extLst>
          </p:cNvPr>
          <p:cNvSpPr/>
          <p:nvPr/>
        </p:nvSpPr>
        <p:spPr>
          <a:xfrm>
            <a:off x="2667000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Clean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A3FB3-44A9-4C1A-8630-53464087B9B6}"/>
              </a:ext>
            </a:extLst>
          </p:cNvPr>
          <p:cNvSpPr/>
          <p:nvPr/>
        </p:nvSpPr>
        <p:spPr>
          <a:xfrm>
            <a:off x="4351867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7B522-9FF5-445B-8168-FC9624C8A23F}"/>
              </a:ext>
            </a:extLst>
          </p:cNvPr>
          <p:cNvSpPr/>
          <p:nvPr/>
        </p:nvSpPr>
        <p:spPr>
          <a:xfrm>
            <a:off x="6036733" y="1270000"/>
            <a:ext cx="1320800" cy="660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Assess, Rework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617D3-C1A6-4C94-9738-340A03EBB457}"/>
              </a:ext>
            </a:extLst>
          </p:cNvPr>
          <p:cNvSpPr/>
          <p:nvPr/>
        </p:nvSpPr>
        <p:spPr>
          <a:xfrm>
            <a:off x="7721600" y="1270000"/>
            <a:ext cx="1320800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Results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7BDC48AC-5090-4308-9FA0-EB3C8103B7BB}"/>
              </a:ext>
            </a:extLst>
          </p:cNvPr>
          <p:cNvSpPr/>
          <p:nvPr/>
        </p:nvSpPr>
        <p:spPr>
          <a:xfrm rot="10800000">
            <a:off x="6383867" y="2150533"/>
            <a:ext cx="448733" cy="440267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406E9A8C-03EB-43E9-864D-DBEE531B9BFC}"/>
              </a:ext>
            </a:extLst>
          </p:cNvPr>
          <p:cNvSpPr/>
          <p:nvPr/>
        </p:nvSpPr>
        <p:spPr>
          <a:xfrm rot="10800000">
            <a:off x="6383867" y="2150533"/>
            <a:ext cx="1998133" cy="440267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9E4D8-9CBC-4781-BF64-C8F35156F929}"/>
              </a:ext>
            </a:extLst>
          </p:cNvPr>
          <p:cNvSpPr txBox="1"/>
          <p:nvPr/>
        </p:nvSpPr>
        <p:spPr>
          <a:xfrm>
            <a:off x="5012267" y="2276599"/>
            <a:ext cx="21505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i="1" dirty="0">
                <a:solidFill>
                  <a:schemeClr val="bg1"/>
                </a:solidFill>
              </a:rPr>
              <a:t>Slow iteration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655E1A-0A2F-48F0-8A83-F073A6B01F4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302933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72E199-8A62-4DB2-9AF8-5CF9729B9B8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987800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91BCD7-A9E3-44E4-B5DC-948C8F4C8307}"/>
              </a:ext>
            </a:extLst>
          </p:cNvPr>
          <p:cNvCxnSpPr>
            <a:cxnSpLocks/>
          </p:cNvCxnSpPr>
          <p:nvPr/>
        </p:nvCxnSpPr>
        <p:spPr>
          <a:xfrm>
            <a:off x="5672667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997BEE-A71C-4BDE-AB79-27ACC625918F}"/>
              </a:ext>
            </a:extLst>
          </p:cNvPr>
          <p:cNvCxnSpPr>
            <a:cxnSpLocks/>
          </p:cNvCxnSpPr>
          <p:nvPr/>
        </p:nvCxnSpPr>
        <p:spPr>
          <a:xfrm>
            <a:off x="7357533" y="1600200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A8B74F8-98E3-4370-97F5-FA2F78881CBB}"/>
              </a:ext>
            </a:extLst>
          </p:cNvPr>
          <p:cNvSpPr/>
          <p:nvPr/>
        </p:nvSpPr>
        <p:spPr>
          <a:xfrm>
            <a:off x="11223662" y="5699635"/>
            <a:ext cx="810292" cy="2471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tx1"/>
                </a:solidFill>
              </a:rPr>
              <a:t>IT / 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5622CA-E14B-402D-9C1B-EF2F85953D45}"/>
              </a:ext>
            </a:extLst>
          </p:cNvPr>
          <p:cNvSpPr/>
          <p:nvPr/>
        </p:nvSpPr>
        <p:spPr>
          <a:xfrm>
            <a:off x="11223662" y="6085339"/>
            <a:ext cx="810292" cy="247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A676E3-3856-4547-90D9-C1C27E7F7105}"/>
              </a:ext>
            </a:extLst>
          </p:cNvPr>
          <p:cNvSpPr txBox="1"/>
          <p:nvPr/>
        </p:nvSpPr>
        <p:spPr>
          <a:xfrm>
            <a:off x="11208632" y="5330303"/>
            <a:ext cx="793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Legend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6201DF-425E-439C-9956-3B101431295D}"/>
              </a:ext>
            </a:extLst>
          </p:cNvPr>
          <p:cNvSpPr/>
          <p:nvPr/>
        </p:nvSpPr>
        <p:spPr>
          <a:xfrm>
            <a:off x="2607940" y="4730985"/>
            <a:ext cx="1320800" cy="66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Continuous Clean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4FF7C-55BB-48BC-B7F5-E36CDA6073D1}"/>
              </a:ext>
            </a:extLst>
          </p:cNvPr>
          <p:cNvSpPr txBox="1"/>
          <p:nvPr/>
        </p:nvSpPr>
        <p:spPr>
          <a:xfrm>
            <a:off x="726058" y="4633934"/>
            <a:ext cx="166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On-line 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(no ETL)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2A129-B5CF-4E1A-94F1-E0ED2D1AE963}"/>
              </a:ext>
            </a:extLst>
          </p:cNvPr>
          <p:cNvCxnSpPr>
            <a:cxnSpLocks/>
          </p:cNvCxnSpPr>
          <p:nvPr/>
        </p:nvCxnSpPr>
        <p:spPr>
          <a:xfrm>
            <a:off x="2092799" y="5061185"/>
            <a:ext cx="464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4673B-BD8A-442B-AE1A-70CA038239A0}"/>
              </a:ext>
            </a:extLst>
          </p:cNvPr>
          <p:cNvSpPr/>
          <p:nvPr/>
        </p:nvSpPr>
        <p:spPr>
          <a:xfrm>
            <a:off x="5391297" y="4730985"/>
            <a:ext cx="1320800" cy="660400"/>
          </a:xfrm>
          <a:prstGeom prst="rect">
            <a:avLst/>
          </a:prstGeom>
          <a:gradFill>
            <a:gsLst>
              <a:gs pos="29000">
                <a:schemeClr val="accent2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AFF78B-43A7-4905-A51E-B6F0EA6907BA}"/>
              </a:ext>
            </a:extLst>
          </p:cNvPr>
          <p:cNvSpPr/>
          <p:nvPr/>
        </p:nvSpPr>
        <p:spPr>
          <a:xfrm>
            <a:off x="7130884" y="4730985"/>
            <a:ext cx="1320800" cy="660400"/>
          </a:xfrm>
          <a:prstGeom prst="rect">
            <a:avLst/>
          </a:prstGeom>
          <a:gradFill>
            <a:gsLst>
              <a:gs pos="29000">
                <a:schemeClr val="accent2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Assess, Rework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68B9D9-7AAC-4ABC-A9D7-0FFB10F31E15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6712097" y="5061185"/>
            <a:ext cx="41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25B1A-096B-4EAC-AE00-3C4FB9F4ADDC}"/>
              </a:ext>
            </a:extLst>
          </p:cNvPr>
          <p:cNvSpPr/>
          <p:nvPr/>
        </p:nvSpPr>
        <p:spPr>
          <a:xfrm>
            <a:off x="8815751" y="4730985"/>
            <a:ext cx="1320800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Results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295D52-C949-44FD-87C2-CD53E2040EB6}"/>
              </a:ext>
            </a:extLst>
          </p:cNvPr>
          <p:cNvCxnSpPr>
            <a:cxnSpLocks/>
            <a:stCxn id="26" idx="3"/>
            <a:endCxn id="33" idx="1"/>
          </p:cNvCxnSpPr>
          <p:nvPr/>
        </p:nvCxnSpPr>
        <p:spPr>
          <a:xfrm>
            <a:off x="8451684" y="5061185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Bent 35">
            <a:extLst>
              <a:ext uri="{FF2B5EF4-FFF2-40B4-BE49-F238E27FC236}">
                <a16:creationId xmlns:a16="http://schemas.microsoft.com/office/drawing/2014/main" id="{C0CFB053-BE48-4E6B-9BDE-AFCA900E1F16}"/>
              </a:ext>
            </a:extLst>
          </p:cNvPr>
          <p:cNvSpPr/>
          <p:nvPr/>
        </p:nvSpPr>
        <p:spPr>
          <a:xfrm rot="10800000">
            <a:off x="7415302" y="5625944"/>
            <a:ext cx="448733" cy="440267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A82626-C624-4770-BCA1-17D3D78E7000}"/>
              </a:ext>
            </a:extLst>
          </p:cNvPr>
          <p:cNvSpPr txBox="1"/>
          <p:nvPr/>
        </p:nvSpPr>
        <p:spPr>
          <a:xfrm>
            <a:off x="6055617" y="5797785"/>
            <a:ext cx="13596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i="1" dirty="0">
                <a:solidFill>
                  <a:schemeClr val="bg1"/>
                </a:solidFill>
              </a:rPr>
              <a:t>Fast iteration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98712-8715-3DA6-912F-3765FAA2B910}"/>
              </a:ext>
            </a:extLst>
          </p:cNvPr>
          <p:cNvSpPr txBox="1"/>
          <p:nvPr/>
        </p:nvSpPr>
        <p:spPr>
          <a:xfrm>
            <a:off x="2541518" y="509412"/>
            <a:ext cx="650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Common Machine Learning Workflow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7BCCB-0E6A-888A-90B0-3C1DAA85385A}"/>
              </a:ext>
            </a:extLst>
          </p:cNvPr>
          <p:cNvSpPr txBox="1"/>
          <p:nvPr/>
        </p:nvSpPr>
        <p:spPr>
          <a:xfrm>
            <a:off x="4315372" y="4053256"/>
            <a:ext cx="271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Ideal Workflow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9398E88-AC21-9FED-91AF-831B191D35C5}"/>
              </a:ext>
            </a:extLst>
          </p:cNvPr>
          <p:cNvSpPr/>
          <p:nvPr/>
        </p:nvSpPr>
        <p:spPr>
          <a:xfrm>
            <a:off x="2092799" y="2084846"/>
            <a:ext cx="1065625" cy="647229"/>
          </a:xfrm>
          <a:prstGeom prst="wedgeRoundRectCallout">
            <a:avLst>
              <a:gd name="adj1" fmla="val 37422"/>
              <a:gd name="adj2" fmla="val -921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Repetitive</a:t>
            </a:r>
          </a:p>
          <a:p>
            <a:pPr algn="ctr"/>
            <a:r>
              <a:rPr lang="en-US" sz="1100" dirty="0">
                <a:solidFill>
                  <a:schemeClr val="accent6"/>
                </a:solidFill>
              </a:rPr>
              <a:t>Lacks SME</a:t>
            </a:r>
          </a:p>
          <a:p>
            <a:pPr algn="ctr"/>
            <a:r>
              <a:rPr lang="en-US" sz="1100" dirty="0">
                <a:solidFill>
                  <a:schemeClr val="accent6"/>
                </a:solidFill>
              </a:rPr>
              <a:t>Weak Tools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771BFC8-749F-9E33-3FD2-2B9E970DF7D5}"/>
              </a:ext>
            </a:extLst>
          </p:cNvPr>
          <p:cNvSpPr/>
          <p:nvPr/>
        </p:nvSpPr>
        <p:spPr>
          <a:xfrm>
            <a:off x="394091" y="2084846"/>
            <a:ext cx="1011297" cy="647229"/>
          </a:xfrm>
          <a:prstGeom prst="wedgeRoundRectCallout">
            <a:avLst>
              <a:gd name="adj1" fmla="val 34244"/>
              <a:gd name="adj2" fmla="val -933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Off-line, periodic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88B2015-C6B6-0A20-2448-B92447144186}"/>
              </a:ext>
            </a:extLst>
          </p:cNvPr>
          <p:cNvSpPr/>
          <p:nvPr/>
        </p:nvSpPr>
        <p:spPr>
          <a:xfrm>
            <a:off x="3594336" y="2084846"/>
            <a:ext cx="1236838" cy="647229"/>
          </a:xfrm>
          <a:prstGeom prst="wedgeRoundRectCallout">
            <a:avLst>
              <a:gd name="adj1" fmla="val 34244"/>
              <a:gd name="adj2" fmla="val -933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Lacks Context, Scalability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CCEDCA7-AD7A-75C4-FB57-8A59786EFAA0}"/>
              </a:ext>
            </a:extLst>
          </p:cNvPr>
          <p:cNvSpPr/>
          <p:nvPr/>
        </p:nvSpPr>
        <p:spPr>
          <a:xfrm>
            <a:off x="7017227" y="2084846"/>
            <a:ext cx="1120657" cy="647229"/>
          </a:xfrm>
          <a:prstGeom prst="wedgeRoundRectCallout">
            <a:avLst>
              <a:gd name="adj1" fmla="val -34591"/>
              <a:gd name="adj2" fmla="val -921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Collab tough,</a:t>
            </a:r>
          </a:p>
          <a:p>
            <a:pPr algn="ctr"/>
            <a:r>
              <a:rPr lang="en-US" sz="1100" dirty="0">
                <a:solidFill>
                  <a:schemeClr val="accent6"/>
                </a:solidFill>
              </a:rPr>
              <a:t>False </a:t>
            </a:r>
            <a:r>
              <a:rPr lang="en-US" sz="1100" dirty="0" err="1">
                <a:solidFill>
                  <a:schemeClr val="accent6"/>
                </a:solidFill>
              </a:rPr>
              <a:t>pos</a:t>
            </a:r>
            <a:r>
              <a:rPr lang="en-US" sz="1100" dirty="0">
                <a:solidFill>
                  <a:schemeClr val="accent6"/>
                </a:solidFill>
              </a:rPr>
              <a:t>/neg, Visualization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AF9CC93-FF6C-4C6A-6ED0-A1C162746642}"/>
              </a:ext>
            </a:extLst>
          </p:cNvPr>
          <p:cNvSpPr/>
          <p:nvPr/>
        </p:nvSpPr>
        <p:spPr>
          <a:xfrm>
            <a:off x="8566627" y="2084846"/>
            <a:ext cx="1368071" cy="647229"/>
          </a:xfrm>
          <a:prstGeom prst="wedgeRoundRectCallout">
            <a:avLst>
              <a:gd name="adj1" fmla="val -34591"/>
              <a:gd name="adj2" fmla="val -921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Not sustainable, not timely, not actionable</a:t>
            </a:r>
          </a:p>
        </p:txBody>
      </p:sp>
    </p:spTree>
    <p:extLst>
      <p:ext uri="{BB962C8B-B14F-4D97-AF65-F5344CB8AC3E}">
        <p14:creationId xmlns:p14="http://schemas.microsoft.com/office/powerpoint/2010/main" val="105760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5F2DC8B6-EE7D-CAA7-C5A4-98DF7170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48800" y="3810000"/>
            <a:ext cx="3966801" cy="396680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A8B74F8-98E3-4370-97F5-FA2F78881CBB}"/>
              </a:ext>
            </a:extLst>
          </p:cNvPr>
          <p:cNvSpPr/>
          <p:nvPr/>
        </p:nvSpPr>
        <p:spPr>
          <a:xfrm>
            <a:off x="11223662" y="5699635"/>
            <a:ext cx="810292" cy="2471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tx1"/>
                </a:solidFill>
              </a:rPr>
              <a:t>IT / 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5622CA-E14B-402D-9C1B-EF2F85953D45}"/>
              </a:ext>
            </a:extLst>
          </p:cNvPr>
          <p:cNvSpPr/>
          <p:nvPr/>
        </p:nvSpPr>
        <p:spPr>
          <a:xfrm>
            <a:off x="11223662" y="6085339"/>
            <a:ext cx="810292" cy="247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A676E3-3856-4547-90D9-C1C27E7F7105}"/>
              </a:ext>
            </a:extLst>
          </p:cNvPr>
          <p:cNvSpPr txBox="1"/>
          <p:nvPr/>
        </p:nvSpPr>
        <p:spPr>
          <a:xfrm>
            <a:off x="11208632" y="5330303"/>
            <a:ext cx="793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Legend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6201DF-425E-439C-9956-3B101431295D}"/>
              </a:ext>
            </a:extLst>
          </p:cNvPr>
          <p:cNvSpPr/>
          <p:nvPr/>
        </p:nvSpPr>
        <p:spPr>
          <a:xfrm>
            <a:off x="2607940" y="4730985"/>
            <a:ext cx="1320800" cy="66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Continuous Clean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4FF7C-55BB-48BC-B7F5-E36CDA6073D1}"/>
              </a:ext>
            </a:extLst>
          </p:cNvPr>
          <p:cNvSpPr txBox="1"/>
          <p:nvPr/>
        </p:nvSpPr>
        <p:spPr>
          <a:xfrm>
            <a:off x="726058" y="4633934"/>
            <a:ext cx="166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On-line 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(no ETL)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2A129-B5CF-4E1A-94F1-E0ED2D1AE963}"/>
              </a:ext>
            </a:extLst>
          </p:cNvPr>
          <p:cNvCxnSpPr>
            <a:cxnSpLocks/>
          </p:cNvCxnSpPr>
          <p:nvPr/>
        </p:nvCxnSpPr>
        <p:spPr>
          <a:xfrm>
            <a:off x="2092799" y="5061185"/>
            <a:ext cx="464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4673B-BD8A-442B-AE1A-70CA038239A0}"/>
              </a:ext>
            </a:extLst>
          </p:cNvPr>
          <p:cNvSpPr/>
          <p:nvPr/>
        </p:nvSpPr>
        <p:spPr>
          <a:xfrm>
            <a:off x="5391297" y="4730985"/>
            <a:ext cx="1320800" cy="660400"/>
          </a:xfrm>
          <a:prstGeom prst="rect">
            <a:avLst/>
          </a:prstGeom>
          <a:gradFill>
            <a:gsLst>
              <a:gs pos="29000">
                <a:schemeClr val="accent2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AFF78B-43A7-4905-A51E-B6F0EA6907BA}"/>
              </a:ext>
            </a:extLst>
          </p:cNvPr>
          <p:cNvSpPr/>
          <p:nvPr/>
        </p:nvSpPr>
        <p:spPr>
          <a:xfrm>
            <a:off x="7130884" y="4730985"/>
            <a:ext cx="1320800" cy="660400"/>
          </a:xfrm>
          <a:prstGeom prst="rect">
            <a:avLst/>
          </a:prstGeom>
          <a:gradFill>
            <a:gsLst>
              <a:gs pos="29000">
                <a:schemeClr val="accent2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Assess, Rework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68B9D9-7AAC-4ABC-A9D7-0FFB10F31E15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6712097" y="5061185"/>
            <a:ext cx="41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25B1A-096B-4EAC-AE00-3C4FB9F4ADDC}"/>
              </a:ext>
            </a:extLst>
          </p:cNvPr>
          <p:cNvSpPr/>
          <p:nvPr/>
        </p:nvSpPr>
        <p:spPr>
          <a:xfrm>
            <a:off x="8815751" y="4730985"/>
            <a:ext cx="1320800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Results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295D52-C949-44FD-87C2-CD53E2040EB6}"/>
              </a:ext>
            </a:extLst>
          </p:cNvPr>
          <p:cNvCxnSpPr>
            <a:cxnSpLocks/>
            <a:stCxn id="26" idx="3"/>
            <a:endCxn id="33" idx="1"/>
          </p:cNvCxnSpPr>
          <p:nvPr/>
        </p:nvCxnSpPr>
        <p:spPr>
          <a:xfrm>
            <a:off x="8451684" y="5061185"/>
            <a:ext cx="3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Bent 35">
            <a:extLst>
              <a:ext uri="{FF2B5EF4-FFF2-40B4-BE49-F238E27FC236}">
                <a16:creationId xmlns:a16="http://schemas.microsoft.com/office/drawing/2014/main" id="{C0CFB053-BE48-4E6B-9BDE-AFCA900E1F16}"/>
              </a:ext>
            </a:extLst>
          </p:cNvPr>
          <p:cNvSpPr/>
          <p:nvPr/>
        </p:nvSpPr>
        <p:spPr>
          <a:xfrm rot="10800000">
            <a:off x="7415302" y="5625944"/>
            <a:ext cx="448733" cy="440267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A82626-C624-4770-BCA1-17D3D78E7000}"/>
              </a:ext>
            </a:extLst>
          </p:cNvPr>
          <p:cNvSpPr txBox="1"/>
          <p:nvPr/>
        </p:nvSpPr>
        <p:spPr>
          <a:xfrm>
            <a:off x="6055617" y="5797785"/>
            <a:ext cx="13596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i="1" dirty="0">
                <a:solidFill>
                  <a:schemeClr val="bg1"/>
                </a:solidFill>
              </a:rPr>
              <a:t>Fast iteration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98712-8715-3DA6-912F-3765FAA2B910}"/>
              </a:ext>
            </a:extLst>
          </p:cNvPr>
          <p:cNvSpPr txBox="1"/>
          <p:nvPr/>
        </p:nvSpPr>
        <p:spPr>
          <a:xfrm>
            <a:off x="4442169" y="509412"/>
            <a:ext cx="2699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Seeq Approach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7BCCB-0E6A-888A-90B0-3C1DAA85385A}"/>
              </a:ext>
            </a:extLst>
          </p:cNvPr>
          <p:cNvSpPr txBox="1"/>
          <p:nvPr/>
        </p:nvSpPr>
        <p:spPr>
          <a:xfrm>
            <a:off x="1643154" y="3936763"/>
            <a:ext cx="958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Enabling the Ideal Workflow is an intentional by-product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BC350B-41D9-BB13-6409-15AB996FF1F5}"/>
              </a:ext>
            </a:extLst>
          </p:cNvPr>
          <p:cNvSpPr txBox="1"/>
          <p:nvPr/>
        </p:nvSpPr>
        <p:spPr>
          <a:xfrm>
            <a:off x="3199763" y="1705451"/>
            <a:ext cx="700067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High-valued, immediate need use-cases provide</a:t>
            </a:r>
            <a:r>
              <a:rPr lang="en-US" sz="2400" i="1" u="sng" dirty="0">
                <a:solidFill>
                  <a:schemeClr val="bg1"/>
                </a:solidFill>
              </a:rPr>
              <a:t> the critical missing data, methods and context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Seeq’s infrastructure provides the rest (capsules, calc-engine, APIs, scale, access, security, structure…)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A3A2AD-1659-CB7F-B8FA-38D4AF28BA91}"/>
              </a:ext>
            </a:extLst>
          </p:cNvPr>
          <p:cNvGrpSpPr/>
          <p:nvPr/>
        </p:nvGrpSpPr>
        <p:grpSpPr>
          <a:xfrm>
            <a:off x="2112251" y="1893847"/>
            <a:ext cx="1257300" cy="1257300"/>
            <a:chOff x="2112251" y="1893847"/>
            <a:chExt cx="1257300" cy="1257300"/>
          </a:xfrm>
        </p:grpSpPr>
        <p:pic>
          <p:nvPicPr>
            <p:cNvPr id="28" name="Picture 27" descr="A picture containing yellow, helmet&#10;&#10;Description automatically generated">
              <a:extLst>
                <a:ext uri="{FF2B5EF4-FFF2-40B4-BE49-F238E27FC236}">
                  <a16:creationId xmlns:a16="http://schemas.microsoft.com/office/drawing/2014/main" id="{E17D0062-864A-BED0-3FFF-A413918F3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2251" y="1893847"/>
              <a:ext cx="1257300" cy="12573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3DF2115-D4AD-BC56-7A30-08294CE7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7545" y="2087537"/>
              <a:ext cx="166711" cy="157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63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Time-Series is Very Different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271253"/>
              </p:ext>
            </p:extLst>
          </p:nvPr>
        </p:nvGraphicFramePr>
        <p:xfrm>
          <a:off x="1601669" y="892511"/>
          <a:ext cx="897386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Sensor Time</a:t>
                      </a:r>
                      <a:r>
                        <a:rPr lang="en-US" sz="1400" baseline="0" dirty="0"/>
                        <a:t> Series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Transactional, independent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Continuous, auto-correlated, sampled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Easy to index and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Impractical to index by value, hard to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Joins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Joined by time, which requires interpolation (math)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85634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Dimensional cubes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Multivariate</a:t>
                      </a:r>
                      <a:r>
                        <a:rPr lang="en-US" sz="1400" baseline="0" dirty="0"/>
                        <a:t> analysis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Languages, 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Units, Metric Prefixes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Precision, Accuracy, Resolution, Tolerance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Clerical</a:t>
                      </a:r>
                      <a:r>
                        <a:rPr lang="en-US" sz="1400" baseline="0" dirty="0"/>
                        <a:t> errors, syntax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Noise,</a:t>
                      </a:r>
                      <a:r>
                        <a:rPr lang="en-US" sz="1400" baseline="0" dirty="0"/>
                        <a:t> Flyers, Bias, Calibration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Statistical Analysis,</a:t>
                      </a:r>
                      <a:r>
                        <a:rPr lang="en-US" sz="1400" baseline="0" dirty="0"/>
                        <a:t> Batch Calculations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Signal Processing, Stream Calculations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Quasi-static meta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Dynamic meta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Context self-contained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Context is largely external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Empirical, Rule-based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Empirical, rule-based, and first</a:t>
                      </a:r>
                      <a:r>
                        <a:rPr lang="en-US" sz="1400" baseline="0" dirty="0"/>
                        <a:t> principles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Discrete</a:t>
                      </a:r>
                      <a:r>
                        <a:rPr lang="en-US" sz="1400" baseline="0" dirty="0"/>
                        <a:t> Math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Calculus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Editable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Append only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Lossless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Lossy compression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042885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ETL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Streaming + Historic blend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0318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SQL, relational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Purpose built, not SQL, time is a continuous dimension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448447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r>
                        <a:rPr lang="en-US" sz="1400" dirty="0"/>
                        <a:t>Archives,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“Historian”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11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Seeq Corporation Proprietary - Limited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D03758-8378-7E43-9AB7-F4A8F1C93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0011"/>
      </p:ext>
    </p:extLst>
  </p:cSld>
  <p:clrMapOvr>
    <a:masterClrMapping/>
  </p:clrMapOvr>
</p:sld>
</file>

<file path=ppt/theme/theme1.xml><?xml version="1.0" encoding="utf-8"?>
<a:theme xmlns:a="http://schemas.openxmlformats.org/drawingml/2006/main" name="Seeq2023">
  <a:themeElements>
    <a:clrScheme name="Custom 1">
      <a:dk1>
        <a:srgbClr val="00294D"/>
      </a:dk1>
      <a:lt1>
        <a:srgbClr val="FFFFFF"/>
      </a:lt1>
      <a:dk2>
        <a:srgbClr val="00294D"/>
      </a:dk2>
      <a:lt2>
        <a:srgbClr val="E7E6E6"/>
      </a:lt2>
      <a:accent1>
        <a:srgbClr val="1D91C1"/>
      </a:accent1>
      <a:accent2>
        <a:srgbClr val="FCC422"/>
      </a:accent2>
      <a:accent3>
        <a:srgbClr val="6C6D70"/>
      </a:accent3>
      <a:accent4>
        <a:srgbClr val="D0D2D3"/>
      </a:accent4>
      <a:accent5>
        <a:srgbClr val="295C85"/>
      </a:accent5>
      <a:accent6>
        <a:srgbClr val="008969"/>
      </a:accent6>
      <a:hlink>
        <a:srgbClr val="1D91C1"/>
      </a:hlink>
      <a:folHlink>
        <a:srgbClr val="6C6D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1B1B678B-2C5B-41A1-9EC9-2D29A30AC70F}" vid="{AC766E38-89DA-43CA-8A6E-D08AF061F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d xmlns="26eb7a9e-89ad-4dfa-ad91-1f1b9b1f331b">false</Filed>
    <Image xmlns="26eb7a9e-89ad-4dfa-ad91-1f1b9b1f331b" xsi:nil="true"/>
    <Resource_x0020_Type xmlns="26eb7a9e-89ad-4dfa-ad91-1f1b9b1f331b" xsi:nil="true"/>
    <Industry xmlns="26eb7a9e-89ad-4dfa-ad91-1f1b9b1f331b" xsi:nil="true"/>
    <lcf76f155ced4ddcb4097134ff3c332f xmlns="26eb7a9e-89ad-4dfa-ad91-1f1b9b1f331b">
      <Terms xmlns="http://schemas.microsoft.com/office/infopath/2007/PartnerControls"/>
    </lcf76f155ced4ddcb4097134ff3c332f>
    <TaxCatchAll xmlns="81ad448b-ed6a-423e-8959-a0c532eecf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89E2AEA59424A80579BBFD27CB965" ma:contentTypeVersion="20" ma:contentTypeDescription="Create a new document." ma:contentTypeScope="" ma:versionID="5705d937cf3c6f5108a0ee78886ecc5a">
  <xsd:schema xmlns:xsd="http://www.w3.org/2001/XMLSchema" xmlns:xs="http://www.w3.org/2001/XMLSchema" xmlns:p="http://schemas.microsoft.com/office/2006/metadata/properties" xmlns:ns2="26eb7a9e-89ad-4dfa-ad91-1f1b9b1f331b" xmlns:ns3="81ad448b-ed6a-423e-8959-a0c532eecfd7" targetNamespace="http://schemas.microsoft.com/office/2006/metadata/properties" ma:root="true" ma:fieldsID="0e8df8f4c25b3764ea9df8efafebf62e" ns2:_="" ns3:_="">
    <xsd:import namespace="26eb7a9e-89ad-4dfa-ad91-1f1b9b1f331b"/>
    <xsd:import namespace="81ad448b-ed6a-423e-8959-a0c532eec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Filed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Industry" minOccurs="0"/>
                <xsd:element ref="ns2:Resource_x0020_Typ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Imag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b7a9e-89ad-4dfa-ad91-1f1b9b1f3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Filed" ma:index="14" nillable="true" ma:displayName="Filed" ma:default="0" ma:format="Dropdown" ma:internalName="Filed">
      <xsd:simpleType>
        <xsd:restriction base="dms:Boolea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Industry" ma:index="19" nillable="true" ma:displayName="Industry" ma:format="Dropdown" ma:indexed="true" ma:internalName="Industry">
      <xsd:simpleType>
        <xsd:restriction base="dms:Choice">
          <xsd:enumeration value="Chemicals"/>
          <xsd:enumeration value="Food &amp; Bev"/>
          <xsd:enumeration value="IIoT"/>
          <xsd:enumeration value="Metals, Mining &amp; Minerals"/>
          <xsd:enumeration value="Oil &amp; Gas - Upstream"/>
          <xsd:enumeration value="Oil &amp; Gas - Midstream"/>
          <xsd:enumeration value="Oil &amp; Gas - Downstream"/>
          <xsd:enumeration value="Pharmaceuticals"/>
          <xsd:enumeration value="Power Generation"/>
          <xsd:enumeration value="Pulp &amp; Paper"/>
          <xsd:enumeration value="Specialty Manufacturing"/>
          <xsd:enumeration value="Water &amp; Wastewater"/>
          <xsd:enumeration value="General"/>
        </xsd:restriction>
      </xsd:simpleType>
    </xsd:element>
    <xsd:element name="Resource_x0020_Type" ma:index="20" nillable="true" ma:displayName="Resource Type" ma:format="Dropdown" ma:internalName="Resource_x0020_Type">
      <xsd:simpleType>
        <xsd:restriction base="dms:Choice">
          <xsd:enumeration value="Article"/>
          <xsd:enumeration value="Brochure"/>
          <xsd:enumeration value="Customer Case Study"/>
          <xsd:enumeration value="Customer Presentation"/>
          <xsd:enumeration value="eBook"/>
          <xsd:enumeration value="Graphic"/>
          <xsd:enumeration value="Sales Resource"/>
          <xsd:enumeration value="Solution Brief"/>
          <xsd:enumeration value="Use Case"/>
          <xsd:enumeration value="Video"/>
          <xsd:enumeration value="Webinar"/>
          <xsd:enumeration value="White Paper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Image" ma:index="24" nillable="true" ma:displayName="Image" ma:format="Thumbnail" ma:internalName="Imag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cfaaf5a-de18-4cee-bf36-1b08d10e88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d448b-ed6a-423e-8959-a0c532eec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53cf9119-23d6-4632-8e1e-eaa25b401336}" ma:internalName="TaxCatchAll" ma:showField="CatchAllData" ma:web="81ad448b-ed6a-423e-8959-a0c532eecf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BFCCF-A6A1-4430-AB0B-CD3513680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95CD20-73D9-4415-90F8-82A8A1798692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26eb7a9e-89ad-4dfa-ad91-1f1b9b1f331b"/>
    <ds:schemaRef ds:uri="http://schemas.openxmlformats.org/package/2006/metadata/core-properties"/>
    <ds:schemaRef ds:uri="81ad448b-ed6a-423e-8959-a0c532eecfd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54B800-A300-42DC-8C0E-433FD845BC12}">
  <ds:schemaRefs>
    <ds:schemaRef ds:uri="26eb7a9e-89ad-4dfa-ad91-1f1b9b1f331b"/>
    <ds:schemaRef ds:uri="81ad448b-ed6a-423e-8959-a0c532eecf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Seeq Template</Template>
  <TotalTime>4008</TotalTime>
  <Words>886</Words>
  <Application>Microsoft Office PowerPoint</Application>
  <PresentationFormat>Widescreen</PresentationFormat>
  <Paragraphs>257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 Math</vt:lpstr>
      <vt:lpstr>Helvetica</vt:lpstr>
      <vt:lpstr>Helvetica Neue</vt:lpstr>
      <vt:lpstr>Helvetica Neue Medium</vt:lpstr>
      <vt:lpstr>Lucida Grande</vt:lpstr>
      <vt:lpstr>Segoe UI</vt:lpstr>
      <vt:lpstr>Symbol</vt:lpstr>
      <vt:lpstr>Wingdings</vt:lpstr>
      <vt:lpstr>Seeq2023</vt:lpstr>
      <vt:lpstr>Putting Time-Series to Work with Digital Twins and Generative AI</vt:lpstr>
      <vt:lpstr>Industrial Enterprise Monitoring ™</vt:lpstr>
      <vt:lpstr>Industrial Enterprise Monitoring ™</vt:lpstr>
      <vt:lpstr>Industrial Enterprise Monitoring ™</vt:lpstr>
      <vt:lpstr>Actual vs. Expected…not so simple!</vt:lpstr>
      <vt:lpstr>PowerPoint Presentation</vt:lpstr>
      <vt:lpstr>PowerPoint Presentation</vt:lpstr>
      <vt:lpstr>PowerPoint Presentation</vt:lpstr>
      <vt:lpstr>Sensor Time-Series is Very Different</vt:lpstr>
      <vt:lpstr>Increasing value requires unique data sources</vt:lpstr>
      <vt:lpstr>Increasing value requires unique data sources</vt:lpstr>
      <vt:lpstr>Increasing value requires unique data sources</vt:lpstr>
      <vt:lpstr>Industrial Enterprise Monitoring</vt:lpstr>
      <vt:lpstr>Industrial Enterprise Monitoring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Seeq</dc:title>
  <dc:creator>Brian Parsonnet</dc:creator>
  <cp:lastModifiedBy>claire edmunds</cp:lastModifiedBy>
  <cp:revision>23</cp:revision>
  <dcterms:created xsi:type="dcterms:W3CDTF">2023-10-03T18:30:14Z</dcterms:created>
  <dcterms:modified xsi:type="dcterms:W3CDTF">2023-10-16T04:55:37Z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0x0101002A889E2AEA59424A80579BBFD27CB965</vt:lpwstr>
  </property>
  <property fmtid="{D5CDD505-2E9C-101B-9397-08002B2CF9AE}" pid="3" name="MediaServiceImageTags">
    <vt:lpwstr/>
  </property>
</Properties>
</file>