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5"/>
  </p:notesMasterIdLst>
  <p:handoutMasterIdLst>
    <p:handoutMasterId r:id="rId16"/>
  </p:handoutMasterIdLst>
  <p:sldIdLst>
    <p:sldId id="2147479372" r:id="rId5"/>
    <p:sldId id="2147479385" r:id="rId6"/>
    <p:sldId id="2147479377" r:id="rId7"/>
    <p:sldId id="2147479326" r:id="rId8"/>
    <p:sldId id="2147479387" r:id="rId9"/>
    <p:sldId id="2147479375" r:id="rId10"/>
    <p:sldId id="2147479388" r:id="rId11"/>
    <p:sldId id="2147479390" r:id="rId12"/>
    <p:sldId id="2147479380" r:id="rId13"/>
    <p:sldId id="214747939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1pPr>
    <a:lvl2pPr marL="519671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2pPr>
    <a:lvl3pPr marL="1039342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3pPr>
    <a:lvl4pPr marL="1559013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4pPr>
    <a:lvl5pPr marL="2078684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5pPr>
    <a:lvl6pPr marL="2598355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6pPr>
    <a:lvl7pPr marL="3118026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7pPr>
    <a:lvl8pPr marL="3637697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8pPr>
    <a:lvl9pPr marL="4157368" algn="l" defTabSz="1039342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154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66A01-6FD9-7992-3BF4-B39C9863E88A}" name="Esther Diederen" initials="ED" userId="S::Esther.Diederen@baringa.com::08ce7233-8d38-42b1-9a75-5107372d94c9" providerId="AD"/>
  <p188:author id="{F0BF4B22-AD37-3126-ECF3-7C4911AEDAF8}" name="Sahir Abdul" initials="" userId="S::Sahir.Abdul@baringa.com::60b17476-b23f-49ea-b830-8dbbca95a03a" providerId="AD"/>
  <p188:author id="{BFCEF0CB-2373-FA8C-F074-87B9A6E6D7F4}" name="Andrew Mercer" initials="AM" userId="S::andrew.mercer@baringa.com::a7fadbc4-f3bb-483e-850e-36a63ec203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CDC"/>
    <a:srgbClr val="9DC8EB"/>
    <a:srgbClr val="ED5B9A"/>
    <a:srgbClr val="FFFFFF"/>
    <a:srgbClr val="EBE352"/>
    <a:srgbClr val="002B70"/>
    <a:srgbClr val="00358E"/>
    <a:srgbClr val="D0006E"/>
    <a:srgbClr val="8E8F92"/>
    <a:srgbClr val="D1E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4"/>
    <p:restoredTop sz="94669"/>
  </p:normalViewPr>
  <p:slideViewPr>
    <p:cSldViewPr snapToGrid="0">
      <p:cViewPr varScale="1">
        <p:scale>
          <a:sx n="71" d="100"/>
          <a:sy n="71" d="100"/>
        </p:scale>
        <p:origin x="702" y="36"/>
      </p:cViewPr>
      <p:guideLst>
        <p:guide pos="3863"/>
        <p:guide orient="horz" pos="1548"/>
        <p:guide orient="horz" pos="33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Diederen" userId="08ce7233-8d38-42b1-9a75-5107372d94c9" providerId="ADAL" clId="{96CF94E9-A799-4F4E-A67E-0A196D61458E}"/>
    <pc:docChg chg="modSld">
      <pc:chgData name="Esther Diederen" userId="08ce7233-8d38-42b1-9a75-5107372d94c9" providerId="ADAL" clId="{96CF94E9-A799-4F4E-A67E-0A196D61458E}" dt="2024-06-24T12:47:50.759" v="5" actId="20577"/>
      <pc:docMkLst>
        <pc:docMk/>
      </pc:docMkLst>
      <pc:sldChg chg="modNotesTx">
        <pc:chgData name="Esther Diederen" userId="08ce7233-8d38-42b1-9a75-5107372d94c9" providerId="ADAL" clId="{96CF94E9-A799-4F4E-A67E-0A196D61458E}" dt="2024-06-24T12:47:23.211" v="2" actId="6549"/>
        <pc:sldMkLst>
          <pc:docMk/>
          <pc:sldMk cId="3017558783" sldId="2147479326"/>
        </pc:sldMkLst>
      </pc:sldChg>
      <pc:sldChg chg="modNotesTx">
        <pc:chgData name="Esther Diederen" userId="08ce7233-8d38-42b1-9a75-5107372d94c9" providerId="ADAL" clId="{96CF94E9-A799-4F4E-A67E-0A196D61458E}" dt="2024-06-24T12:47:05.378" v="0" actId="6549"/>
        <pc:sldMkLst>
          <pc:docMk/>
          <pc:sldMk cId="2538536392" sldId="2147479372"/>
        </pc:sldMkLst>
      </pc:sldChg>
      <pc:sldChg chg="modNotesTx">
        <pc:chgData name="Esther Diederen" userId="08ce7233-8d38-42b1-9a75-5107372d94c9" providerId="ADAL" clId="{96CF94E9-A799-4F4E-A67E-0A196D61458E}" dt="2024-06-24T12:47:35.675" v="4" actId="20577"/>
        <pc:sldMkLst>
          <pc:docMk/>
          <pc:sldMk cId="2738552105" sldId="2147479375"/>
        </pc:sldMkLst>
      </pc:sldChg>
      <pc:sldChg chg="modNotesTx">
        <pc:chgData name="Esther Diederen" userId="08ce7233-8d38-42b1-9a75-5107372d94c9" providerId="ADAL" clId="{96CF94E9-A799-4F4E-A67E-0A196D61458E}" dt="2024-06-24T12:47:50.759" v="5" actId="20577"/>
        <pc:sldMkLst>
          <pc:docMk/>
          <pc:sldMk cId="3076625169" sldId="2147479380"/>
        </pc:sldMkLst>
      </pc:sldChg>
      <pc:sldChg chg="modNotesTx">
        <pc:chgData name="Esther Diederen" userId="08ce7233-8d38-42b1-9a75-5107372d94c9" providerId="ADAL" clId="{96CF94E9-A799-4F4E-A67E-0A196D61458E}" dt="2024-06-24T12:47:12.685" v="1" actId="20577"/>
        <pc:sldMkLst>
          <pc:docMk/>
          <pc:sldMk cId="1131601460" sldId="2147479385"/>
        </pc:sldMkLst>
      </pc:sldChg>
      <pc:sldChg chg="modNotesTx">
        <pc:chgData name="Esther Diederen" userId="08ce7233-8d38-42b1-9a75-5107372d94c9" providerId="ADAL" clId="{96CF94E9-A799-4F4E-A67E-0A196D61458E}" dt="2024-06-24T12:47:28.108" v="3" actId="20577"/>
        <pc:sldMkLst>
          <pc:docMk/>
          <pc:sldMk cId="3271541516" sldId="21474793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923605-5F3E-484A-B35E-A81A470C0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935CE-61C9-A846-8268-042C63407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C188-AAF6-9649-AD1D-31BB15B1324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A0B47-0BCA-5442-AB8C-AF88826C91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0EC7-96C0-914D-AAA8-FC0020BB75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DF63D-54DC-D947-8E27-BE36EF52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29013-D118-4F22-8331-FAAC7A6D301F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5513-5A0F-4C94-9F10-C43A1389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9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671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9342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9013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8684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8355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8026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7697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7368" algn="l" defTabSz="1039342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Font typeface="+mj-lt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8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5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0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7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5513-5A0F-4C94-9F10-C43A138904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4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5042" y="4981567"/>
            <a:ext cx="3812905" cy="191287"/>
          </a:xfrm>
        </p:spPr>
        <p:txBody>
          <a:bodyPr wrap="none" anchor="ctr"/>
          <a:lstStyle>
            <a:lvl1pPr>
              <a:buNone/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Insert date DD MM YYYY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65042" y="4755831"/>
            <a:ext cx="3812905" cy="190903"/>
          </a:xfrm>
        </p:spPr>
        <p:txBody>
          <a:bodyPr wrap="none" anchor="ctr"/>
          <a:lstStyle>
            <a:lvl1pPr>
              <a:buNone/>
              <a:defRPr sz="1400" b="1" i="0" u="none" baseline="0">
                <a:solidFill>
                  <a:schemeClr val="bg2"/>
                </a:solidFill>
              </a:defRPr>
            </a:lvl1pPr>
          </a:lstStyle>
          <a:p>
            <a:r>
              <a:rPr lang="en-GB" b="1"/>
              <a:t>Insert client name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B5EA82E-6AC3-0342-BBFE-962A0706A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67" y="151679"/>
            <a:ext cx="2862855" cy="1137508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DBC26639-1E01-E246-B438-945D470BEE24}"/>
              </a:ext>
            </a:extLst>
          </p:cNvPr>
          <p:cNvSpPr/>
          <p:nvPr userDrawn="1"/>
        </p:nvSpPr>
        <p:spPr>
          <a:xfrm>
            <a:off x="5806514" y="1747795"/>
            <a:ext cx="13927" cy="19149"/>
          </a:xfrm>
          <a:custGeom>
            <a:avLst/>
            <a:gdLst>
              <a:gd name="connsiteX0" fmla="*/ 12842 w 12842"/>
              <a:gd name="connsiteY0" fmla="*/ 0 h 21747"/>
              <a:gd name="connsiteX1" fmla="*/ 0 w 12842"/>
              <a:gd name="connsiteY1" fmla="*/ 21747 h 21747"/>
              <a:gd name="connsiteX2" fmla="*/ 778 w 12842"/>
              <a:gd name="connsiteY2" fmla="*/ 17892 h 21747"/>
              <a:gd name="connsiteX3" fmla="*/ 12842 w 12842"/>
              <a:gd name="connsiteY3" fmla="*/ 0 h 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2" h="21747">
                <a:moveTo>
                  <a:pt x="12842" y="0"/>
                </a:moveTo>
                <a:lnTo>
                  <a:pt x="0" y="21747"/>
                </a:lnTo>
                <a:lnTo>
                  <a:pt x="778" y="17892"/>
                </a:lnTo>
                <a:lnTo>
                  <a:pt x="12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22CF523-92E8-7B46-9D97-0F90589E4F57}"/>
              </a:ext>
            </a:extLst>
          </p:cNvPr>
          <p:cNvSpPr/>
          <p:nvPr userDrawn="1"/>
        </p:nvSpPr>
        <p:spPr>
          <a:xfrm>
            <a:off x="6042950" y="1747795"/>
            <a:ext cx="13925" cy="19149"/>
          </a:xfrm>
          <a:custGeom>
            <a:avLst/>
            <a:gdLst>
              <a:gd name="connsiteX0" fmla="*/ 0 w 12841"/>
              <a:gd name="connsiteY0" fmla="*/ 0 h 21747"/>
              <a:gd name="connsiteX1" fmla="*/ 12063 w 12841"/>
              <a:gd name="connsiteY1" fmla="*/ 17892 h 21747"/>
              <a:gd name="connsiteX2" fmla="*/ 12841 w 12841"/>
              <a:gd name="connsiteY2" fmla="*/ 21747 h 21747"/>
              <a:gd name="connsiteX3" fmla="*/ 0 w 12841"/>
              <a:gd name="connsiteY3" fmla="*/ 0 h 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1" h="21747">
                <a:moveTo>
                  <a:pt x="0" y="0"/>
                </a:moveTo>
                <a:lnTo>
                  <a:pt x="12063" y="17892"/>
                </a:lnTo>
                <a:lnTo>
                  <a:pt x="12841" y="217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2B5FBC90-09C0-A641-BCD9-624AB17754ED}"/>
              </a:ext>
            </a:extLst>
          </p:cNvPr>
          <p:cNvSpPr/>
          <p:nvPr userDrawn="1"/>
        </p:nvSpPr>
        <p:spPr>
          <a:xfrm>
            <a:off x="8196475" y="1505059"/>
            <a:ext cx="7941" cy="11133"/>
          </a:xfrm>
          <a:custGeom>
            <a:avLst/>
            <a:gdLst>
              <a:gd name="connsiteX0" fmla="*/ 0 w 7323"/>
              <a:gd name="connsiteY0" fmla="*/ 0 h 12644"/>
              <a:gd name="connsiteX1" fmla="*/ 6809 w 7323"/>
              <a:gd name="connsiteY1" fmla="*/ 10099 h 12644"/>
              <a:gd name="connsiteX2" fmla="*/ 7323 w 7323"/>
              <a:gd name="connsiteY2" fmla="*/ 12644 h 12644"/>
              <a:gd name="connsiteX3" fmla="*/ 0 w 7323"/>
              <a:gd name="connsiteY3" fmla="*/ 0 h 1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" h="12644">
                <a:moveTo>
                  <a:pt x="0" y="0"/>
                </a:moveTo>
                <a:lnTo>
                  <a:pt x="6809" y="10099"/>
                </a:lnTo>
                <a:lnTo>
                  <a:pt x="7323" y="126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49389C70-676E-0041-BC39-91E85B58C045}"/>
              </a:ext>
            </a:extLst>
          </p:cNvPr>
          <p:cNvSpPr/>
          <p:nvPr userDrawn="1"/>
        </p:nvSpPr>
        <p:spPr>
          <a:xfrm>
            <a:off x="8098608" y="1505078"/>
            <a:ext cx="7925" cy="11111"/>
          </a:xfrm>
          <a:custGeom>
            <a:avLst/>
            <a:gdLst>
              <a:gd name="connsiteX0" fmla="*/ 7308 w 7308"/>
              <a:gd name="connsiteY0" fmla="*/ 0 h 12618"/>
              <a:gd name="connsiteX1" fmla="*/ 0 w 7308"/>
              <a:gd name="connsiteY1" fmla="*/ 12618 h 12618"/>
              <a:gd name="connsiteX2" fmla="*/ 513 w 7308"/>
              <a:gd name="connsiteY2" fmla="*/ 10078 h 12618"/>
              <a:gd name="connsiteX3" fmla="*/ 7308 w 7308"/>
              <a:gd name="connsiteY3" fmla="*/ 0 h 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8" h="12618">
                <a:moveTo>
                  <a:pt x="7308" y="0"/>
                </a:moveTo>
                <a:lnTo>
                  <a:pt x="0" y="12618"/>
                </a:lnTo>
                <a:lnTo>
                  <a:pt x="513" y="10078"/>
                </a:lnTo>
                <a:lnTo>
                  <a:pt x="73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DE01954D-D4E7-574D-A196-EF19ABFDD198}"/>
              </a:ext>
            </a:extLst>
          </p:cNvPr>
          <p:cNvSpPr/>
          <p:nvPr userDrawn="1"/>
        </p:nvSpPr>
        <p:spPr>
          <a:xfrm>
            <a:off x="9484614" y="3311105"/>
            <a:ext cx="3789" cy="5313"/>
          </a:xfrm>
          <a:custGeom>
            <a:avLst/>
            <a:gdLst>
              <a:gd name="connsiteX0" fmla="*/ 0 w 3494"/>
              <a:gd name="connsiteY0" fmla="*/ 0 h 6034"/>
              <a:gd name="connsiteX1" fmla="*/ 3249 w 3494"/>
              <a:gd name="connsiteY1" fmla="*/ 4819 h 6034"/>
              <a:gd name="connsiteX2" fmla="*/ 3494 w 3494"/>
              <a:gd name="connsiteY2" fmla="*/ 6034 h 6034"/>
              <a:gd name="connsiteX3" fmla="*/ 0 w 3494"/>
              <a:gd name="connsiteY3" fmla="*/ 0 h 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" h="6034">
                <a:moveTo>
                  <a:pt x="0" y="0"/>
                </a:moveTo>
                <a:lnTo>
                  <a:pt x="3249" y="4819"/>
                </a:lnTo>
                <a:lnTo>
                  <a:pt x="3494" y="6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B81E7BF-CC3D-D04D-A92C-30264973016A}"/>
              </a:ext>
            </a:extLst>
          </p:cNvPr>
          <p:cNvSpPr/>
          <p:nvPr userDrawn="1"/>
        </p:nvSpPr>
        <p:spPr>
          <a:xfrm>
            <a:off x="6814621" y="3311128"/>
            <a:ext cx="3769" cy="5283"/>
          </a:xfrm>
          <a:custGeom>
            <a:avLst/>
            <a:gdLst>
              <a:gd name="connsiteX0" fmla="*/ 3475 w 3475"/>
              <a:gd name="connsiteY0" fmla="*/ 0 h 6000"/>
              <a:gd name="connsiteX1" fmla="*/ 0 w 3475"/>
              <a:gd name="connsiteY1" fmla="*/ 6000 h 6000"/>
              <a:gd name="connsiteX2" fmla="*/ 244 w 3475"/>
              <a:gd name="connsiteY2" fmla="*/ 4792 h 6000"/>
              <a:gd name="connsiteX3" fmla="*/ 3475 w 3475"/>
              <a:gd name="connsiteY3" fmla="*/ 0 h 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5" h="6000">
                <a:moveTo>
                  <a:pt x="3475" y="0"/>
                </a:moveTo>
                <a:lnTo>
                  <a:pt x="0" y="6000"/>
                </a:lnTo>
                <a:lnTo>
                  <a:pt x="244" y="4792"/>
                </a:lnTo>
                <a:lnTo>
                  <a:pt x="34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7" name="TypeGuide" hidden="1">
            <a:extLst>
              <a:ext uri="{FF2B5EF4-FFF2-40B4-BE49-F238E27FC236}">
                <a16:creationId xmlns:a16="http://schemas.microsoft.com/office/drawing/2014/main" id="{BEC112CD-9186-4247-A66B-98FBC627757F}"/>
              </a:ext>
            </a:extLst>
          </p:cNvPr>
          <p:cNvSpPr/>
          <p:nvPr userDrawn="1"/>
        </p:nvSpPr>
        <p:spPr>
          <a:xfrm>
            <a:off x="664611" y="360000"/>
            <a:ext cx="10841151" cy="6388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5"/>
          </a:p>
        </p:txBody>
      </p:sp>
      <p:sp>
        <p:nvSpPr>
          <p:cNvPr id="131" name="PageGuide" hidden="1">
            <a:extLst>
              <a:ext uri="{FF2B5EF4-FFF2-40B4-BE49-F238E27FC236}">
                <a16:creationId xmlns:a16="http://schemas.microsoft.com/office/drawing/2014/main" id="{FABCCD6C-19C2-2541-BB6C-425F1790C4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5BEBB-9C81-594C-853F-BEBE43C1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4" y="2872989"/>
            <a:ext cx="3812906" cy="9769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A4988-99B9-2C47-AD0C-B5C2346401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513" y="4025900"/>
            <a:ext cx="3813175" cy="321627"/>
          </a:xfrm>
        </p:spPr>
        <p:txBody>
          <a:bodyPr>
            <a:spAutoFit/>
          </a:bodyPr>
          <a:lstStyle>
            <a:lvl1pPr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9" name="Picture 18" descr="B Corp™ Logo ">
            <a:extLst>
              <a:ext uri="{FF2B5EF4-FFF2-40B4-BE49-F238E27FC236}">
                <a16:creationId xmlns:a16="http://schemas.microsoft.com/office/drawing/2014/main" id="{82454EC6-1B57-4142-915B-F97028EE9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70" y="5337170"/>
            <a:ext cx="2823056" cy="1137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401BA-9C4E-69E3-679A-8FC29F3DDD27}"/>
              </a:ext>
            </a:extLst>
          </p:cNvPr>
          <p:cNvSpPr txBox="1"/>
          <p:nvPr userDrawn="1"/>
        </p:nvSpPr>
        <p:spPr>
          <a:xfrm>
            <a:off x="670983" y="6377623"/>
            <a:ext cx="66526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10449-7FA7-4735-AF22-52053BFA6AC2}" type="slidenum">
              <a:rPr lang="en-GB" sz="800" b="1" smtClean="0">
                <a:solidFill>
                  <a:schemeClr val="bg2"/>
                </a:solidFill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800" b="1" dirty="0">
                <a:solidFill>
                  <a:schemeClr val="tx2"/>
                </a:solidFill>
              </a:rPr>
              <a:t>|</a:t>
            </a:r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Copyright © Baringa Partners LLP </a:t>
            </a:r>
            <a:fld id="{11B60533-05BE-4D9B-A593-F3022DEB245E}" type="datetimeyyyy">
              <a:rPr lang="en-GB" sz="600" baseline="0" smtClean="0">
                <a:solidFill>
                  <a:schemeClr val="tx1"/>
                </a:solidFill>
                <a:latin typeface="FS Me" panose="02000506040000020004" pitchFamily="2" charset="77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.  All rights reserved. This document is subject to contract and contains confidential and proprietary information. </a:t>
            </a:r>
            <a:r>
              <a:rPr lang="en-MY" sz="600" dirty="0">
                <a:solidFill>
                  <a:schemeClr val="accent3"/>
                </a:solidFill>
                <a:effectLst/>
                <a:latin typeface="FS Me Light" panose="02000506030000020004" pitchFamily="2" charset="77"/>
              </a:rPr>
              <a:t>BAR.PAR.162.24</a:t>
            </a:r>
            <a:endParaRPr lang="en-GB" sz="600" baseline="0" dirty="0">
              <a:solidFill>
                <a:schemeClr val="bg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schemeClr val="bg2"/>
              </a:solidFill>
            </a:endParaRPr>
          </a:p>
        </p:txBody>
      </p:sp>
      <p:sp>
        <p:nvSpPr>
          <p:cNvPr id="9" name="Baringa_Confidential">
            <a:extLst>
              <a:ext uri="{FF2B5EF4-FFF2-40B4-BE49-F238E27FC236}">
                <a16:creationId xmlns:a16="http://schemas.microsoft.com/office/drawing/2014/main" id="{CA78C75B-72D1-B03C-77E4-E572EE830A7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19125" y="6563065"/>
            <a:ext cx="662305" cy="172355"/>
          </a:xfrm>
          <a:prstGeom prst="rect">
            <a:avLst/>
          </a:prstGeom>
          <a:noFill/>
        </p:spPr>
        <p:txBody>
          <a:bodyPr vert="horz" wrap="square" lIns="46736" tIns="25146" rIns="46736" bIns="61087" rtlCol="0">
            <a:sp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US" sz="530" dirty="0">
                <a:solidFill>
                  <a:srgbClr val="00358E"/>
                </a:solidFill>
                <a:latin typeface="Calibri" panose="020F0502020204030204" pitchFamily="34" charset="0"/>
              </a:rPr>
              <a:t>Baringa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241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0"/>
            <a:ext cx="10862202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670986" y="1080000"/>
            <a:ext cx="10862202" cy="508585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57F897E-62A6-6C4C-8742-A5F64D339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9758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0"/>
            <a:ext cx="10862202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670984" y="1080000"/>
            <a:ext cx="6362204" cy="5085851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9D7F8-29D0-BC40-B38F-1029F9D414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3188" y="1079501"/>
            <a:ext cx="4500000" cy="5086351"/>
          </a:xfrm>
        </p:spPr>
        <p:txBody>
          <a:bodyPr lIns="324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6FC86DF-17A8-5F49-BC83-0289DC219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89585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0"/>
            <a:ext cx="10862202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9D7F8-29D0-BC40-B38F-1029F9D414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3188" y="1079501"/>
            <a:ext cx="4500000" cy="5086351"/>
          </a:xfrm>
        </p:spPr>
        <p:txBody>
          <a:bodyPr lIns="324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6784F9F-B614-E44B-BF3E-64738AA25E14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70982" y="1079501"/>
            <a:ext cx="6362205" cy="5086351"/>
          </a:xfrm>
        </p:spPr>
        <p:txBody>
          <a:bodyPr/>
          <a:lstStyle/>
          <a:p>
            <a:r>
              <a:rPr lang="en-US"/>
              <a:t>Click icon to add a chart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FDDB581-0AD4-CF42-86A4-7632E1D7D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37020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62202" cy="2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5683" y="1337355"/>
            <a:ext cx="2091643" cy="209164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050016" y="1337355"/>
            <a:ext cx="2830084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0D362C-0A6B-3343-921D-7CDCAC68AE5B}"/>
              </a:ext>
            </a:extLst>
          </p:cNvPr>
          <p:cNvCxnSpPr>
            <a:cxnSpLocks/>
          </p:cNvCxnSpPr>
          <p:nvPr userDrawn="1"/>
        </p:nvCxnSpPr>
        <p:spPr>
          <a:xfrm>
            <a:off x="694149" y="3716673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05543-CAB2-7346-902A-74DCE45588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51077" y="1720891"/>
            <a:ext cx="3544456" cy="1708095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E51CFAB-74E7-134C-BBCF-334A355304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68128" y="1720892"/>
            <a:ext cx="4165021" cy="1139283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DDF0B3C9-4157-294E-97BF-DCA4FCF0F14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5683" y="4063621"/>
            <a:ext cx="2091643" cy="209164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17A8A5C-EA66-E245-9318-EDBB88C8E1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50016" y="4063622"/>
            <a:ext cx="2830084" cy="276999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17F76B6-8DFC-3345-B9ED-B48EAEC97A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1077" y="4447158"/>
            <a:ext cx="3544456" cy="1708095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6CE8F4A-1281-424A-AEBE-086B7A0DA3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8128" y="4447159"/>
            <a:ext cx="4165021" cy="1139283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18EA876-DE9F-D840-B992-A884BC13D1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07554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62202" cy="2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5684" y="1337355"/>
            <a:ext cx="1338105" cy="13381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389616" y="1337355"/>
            <a:ext cx="3490484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0D362C-0A6B-3343-921D-7CDCAC68AE5B}"/>
              </a:ext>
            </a:extLst>
          </p:cNvPr>
          <p:cNvCxnSpPr>
            <a:cxnSpLocks/>
          </p:cNvCxnSpPr>
          <p:nvPr userDrawn="1"/>
        </p:nvCxnSpPr>
        <p:spPr>
          <a:xfrm>
            <a:off x="694149" y="2853073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05543-CAB2-7346-902A-74DCE45588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0677" y="1720892"/>
            <a:ext cx="4382656" cy="954565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E51CFAB-74E7-134C-BBCF-334A355304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68128" y="1720892"/>
            <a:ext cx="4165021" cy="1139283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8FD5D39-C008-B34A-83CA-61FA444AB7B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5684" y="3030688"/>
            <a:ext cx="1338105" cy="13381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982F379-9FE3-B345-9427-13ACB865BA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89616" y="3030688"/>
            <a:ext cx="3490484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D9F49BC-91B4-5B4A-9400-1BA3381265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90677" y="3414226"/>
            <a:ext cx="4382656" cy="954565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33C0619-BEA0-C740-A4EB-DD9B8CAFAD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8128" y="3414225"/>
            <a:ext cx="4165021" cy="1139283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354F190-537E-2841-958B-DBF231D4511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85684" y="4724022"/>
            <a:ext cx="1338105" cy="13381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35F6D6E-8C3D-904E-AE25-AD34D748E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89616" y="4707088"/>
            <a:ext cx="3490484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18F19BB-4FD7-FA41-8FF8-E3E94B6276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90677" y="5090626"/>
            <a:ext cx="4382656" cy="954565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06F7477-FAF3-6347-B61A-52B6C44EAB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8128" y="5090625"/>
            <a:ext cx="4165021" cy="1139283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F3E0B8-C7EB-B642-862F-B91A2B8A7AB7}"/>
              </a:ext>
            </a:extLst>
          </p:cNvPr>
          <p:cNvCxnSpPr>
            <a:cxnSpLocks/>
          </p:cNvCxnSpPr>
          <p:nvPr userDrawn="1"/>
        </p:nvCxnSpPr>
        <p:spPr>
          <a:xfrm>
            <a:off x="694149" y="4546405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D5B360-EF28-B041-8B40-8C0375EBBA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7197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62202" cy="2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85685" y="1337357"/>
            <a:ext cx="922983" cy="92298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847749" y="1337355"/>
            <a:ext cx="4032351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0D362C-0A6B-3343-921D-7CDCAC68AE5B}"/>
              </a:ext>
            </a:extLst>
          </p:cNvPr>
          <p:cNvCxnSpPr>
            <a:cxnSpLocks/>
          </p:cNvCxnSpPr>
          <p:nvPr userDrawn="1"/>
        </p:nvCxnSpPr>
        <p:spPr>
          <a:xfrm>
            <a:off x="694149" y="2455140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05543-CAB2-7346-902A-74DCE45588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48811" y="1720892"/>
            <a:ext cx="5170056" cy="539447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E51CFAB-74E7-134C-BBCF-334A355304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8293" y="1337355"/>
            <a:ext cx="3724856" cy="1050244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6B6B55D-2779-5641-96DC-7760A12E0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5685" y="2632757"/>
            <a:ext cx="922983" cy="92298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DFE67C1-CC84-7842-A837-EBC03FC81C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47749" y="2632755"/>
            <a:ext cx="4032351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B73DE5-8C0D-F64A-A521-7BD408E6B461}"/>
              </a:ext>
            </a:extLst>
          </p:cNvPr>
          <p:cNvCxnSpPr>
            <a:cxnSpLocks/>
          </p:cNvCxnSpPr>
          <p:nvPr userDrawn="1"/>
        </p:nvCxnSpPr>
        <p:spPr>
          <a:xfrm>
            <a:off x="694149" y="3750540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3604591-317B-3A48-A676-875B07A51F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8811" y="3016293"/>
            <a:ext cx="5170056" cy="539447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26A0DE8-ADE0-B846-BC0B-9992B8538F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8293" y="2632755"/>
            <a:ext cx="3724856" cy="1050244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177489F-7EA6-934A-904F-33D6B586662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5685" y="3919690"/>
            <a:ext cx="922983" cy="92298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GB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2A15245D-51AB-6440-BBCC-1150E9BA93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47749" y="3919688"/>
            <a:ext cx="4032351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B6702-4832-1B44-A4AD-7AF4450E38C7}"/>
              </a:ext>
            </a:extLst>
          </p:cNvPr>
          <p:cNvCxnSpPr>
            <a:cxnSpLocks/>
          </p:cNvCxnSpPr>
          <p:nvPr userDrawn="1"/>
        </p:nvCxnSpPr>
        <p:spPr>
          <a:xfrm>
            <a:off x="694149" y="5037473"/>
            <a:ext cx="10839039" cy="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C2C2342-CB95-424E-B110-B277E6945FB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48811" y="4303226"/>
            <a:ext cx="5170056" cy="539447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DB7C357-67C9-1A4B-8B46-0B6B5AC4D8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08293" y="3919689"/>
            <a:ext cx="3724856" cy="1050244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ADBA1EDB-1B61-7947-A903-E5D19C1BB3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85685" y="5232023"/>
            <a:ext cx="922983" cy="92298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GB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24851E13-0E1C-3A41-B685-FDF4E541F15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47749" y="5232022"/>
            <a:ext cx="4032351" cy="266757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b="1" i="0" baseline="0">
                <a:solidFill>
                  <a:schemeClr val="bg2"/>
                </a:solidFill>
              </a:defRPr>
            </a:lvl1pPr>
            <a:lvl2pPr marL="0" indent="0">
              <a:spcAft>
                <a:spcPts val="900"/>
              </a:spcAft>
              <a:buFontTx/>
              <a:buNone/>
              <a:defRPr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48B13E3B-B269-AD4B-8A0F-903285B865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48811" y="5615559"/>
            <a:ext cx="5170056" cy="539447"/>
          </a:xfrm>
        </p:spPr>
        <p:txBody>
          <a:bodyPr/>
          <a:lstStyle>
            <a:lvl1pPr algn="l">
              <a:lnSpc>
                <a:spcPct val="110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Enter short biography.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2B9B281-27F2-4941-B240-DF11004521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8293" y="5232022"/>
            <a:ext cx="3724856" cy="1050244"/>
          </a:xfrm>
        </p:spPr>
        <p:txBody>
          <a:bodyPr/>
          <a:lstStyle>
            <a:lvl1pPr algn="l">
              <a:lnSpc>
                <a:spcPct val="105000"/>
              </a:lnSpc>
              <a:defRPr sz="1600"/>
            </a:lvl1pPr>
            <a:lvl2pPr algn="l">
              <a:lnSpc>
                <a:spcPct val="105000"/>
              </a:lnSpc>
              <a:defRPr/>
            </a:lvl2pPr>
            <a:lvl3pPr algn="l">
              <a:lnSpc>
                <a:spcPct val="105000"/>
              </a:lnSpc>
              <a:defRPr/>
            </a:lvl3pPr>
            <a:lvl4pPr algn="l">
              <a:lnSpc>
                <a:spcPct val="105000"/>
              </a:lnSpc>
              <a:defRPr/>
            </a:lvl4pPr>
            <a:lvl5pPr algn="l">
              <a:lnSpc>
                <a:spcPct val="105000"/>
              </a:lnSpc>
              <a:defRPr/>
            </a:lvl5pPr>
          </a:lstStyle>
          <a:p>
            <a:pPr lvl="0"/>
            <a:r>
              <a:rPr lang="en-GB"/>
              <a:t>t +44(0) 207 123 4567</a:t>
            </a:r>
          </a:p>
          <a:p>
            <a:pPr lvl="0"/>
            <a:r>
              <a:rPr lang="en-GB"/>
              <a:t>m +44(0) 771 123 4567</a:t>
            </a:r>
          </a:p>
          <a:p>
            <a:pPr lvl="0"/>
            <a:r>
              <a:rPr lang="en-GB"/>
              <a:t>e </a:t>
            </a:r>
            <a:r>
              <a:rPr lang="en-GB" err="1"/>
              <a:t>firstname.secondname@baringa.com</a:t>
            </a:r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6EA82B7-9416-5E4C-95EB-04720B1DC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4664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62202" cy="2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D089BD-3607-8047-9AF7-8CA7CF7145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32186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2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68845" y="1076528"/>
            <a:ext cx="8186395" cy="813269"/>
          </a:xfrm>
        </p:spPr>
        <p:txBody>
          <a:bodyPr/>
          <a:lstStyle>
            <a:lvl1pPr algn="l">
              <a:buNone/>
              <a:defRPr sz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If presentation is for external purposes please use the appropriate disclaimer from the ribbon. </a:t>
            </a:r>
          </a:p>
        </p:txBody>
      </p:sp>
      <p:sp>
        <p:nvSpPr>
          <p:cNvPr id="77" name="TypeGuide" hidden="1">
            <a:extLst>
              <a:ext uri="{FF2B5EF4-FFF2-40B4-BE49-F238E27FC236}">
                <a16:creationId xmlns:a16="http://schemas.microsoft.com/office/drawing/2014/main" id="{672951C3-CC18-2246-AEDE-0465701BBAB7}"/>
              </a:ext>
            </a:extLst>
          </p:cNvPr>
          <p:cNvSpPr/>
          <p:nvPr userDrawn="1"/>
        </p:nvSpPr>
        <p:spPr>
          <a:xfrm>
            <a:off x="664611" y="360000"/>
            <a:ext cx="10841151" cy="6388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5"/>
          </a:p>
        </p:txBody>
      </p:sp>
      <p:sp>
        <p:nvSpPr>
          <p:cNvPr id="78" name="PageGuide" hidden="1">
            <a:extLst>
              <a:ext uri="{FF2B5EF4-FFF2-40B4-BE49-F238E27FC236}">
                <a16:creationId xmlns:a16="http://schemas.microsoft.com/office/drawing/2014/main" id="{EE3B8E67-6388-E049-A881-EBC2268A22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9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71358-7A06-DF41-B16A-C104C04212E3}"/>
              </a:ext>
            </a:extLst>
          </p:cNvPr>
          <p:cNvSpPr txBox="1"/>
          <p:nvPr userDrawn="1"/>
        </p:nvSpPr>
        <p:spPr>
          <a:xfrm>
            <a:off x="680569" y="6129949"/>
            <a:ext cx="95858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0" dirty="0" err="1">
                <a:solidFill>
                  <a:schemeClr val="accent2"/>
                </a:solidFill>
              </a:rPr>
              <a:t>baringa.com</a:t>
            </a:r>
            <a:r>
              <a:rPr lang="en-US" sz="1200" b="0" dirty="0">
                <a:solidFill>
                  <a:schemeClr val="accent2"/>
                </a:solidFill>
              </a:rPr>
              <a:t>  </a:t>
            </a:r>
            <a:r>
              <a:rPr lang="en-US" sz="1200" b="0" dirty="0">
                <a:solidFill>
                  <a:schemeClr val="tx2"/>
                </a:solidFill>
              </a:rPr>
              <a:t>|</a:t>
            </a:r>
            <a:r>
              <a:rPr lang="en-US" sz="1200" b="0" dirty="0">
                <a:solidFill>
                  <a:schemeClr val="accent2"/>
                </a:solidFill>
              </a:rPr>
              <a:t>  </a:t>
            </a:r>
            <a:r>
              <a:rPr lang="en-US" sz="1200" b="0" dirty="0" err="1">
                <a:solidFill>
                  <a:schemeClr val="accent2"/>
                </a:solidFill>
              </a:rPr>
              <a:t>enquiries@baringa.com</a:t>
            </a:r>
            <a:r>
              <a:rPr lang="en-US" sz="1200" b="0" dirty="0">
                <a:solidFill>
                  <a:schemeClr val="accent2"/>
                </a:solidFill>
              </a:rPr>
              <a:t>  </a:t>
            </a:r>
            <a:r>
              <a:rPr lang="en-US" sz="1200" b="0" dirty="0">
                <a:solidFill>
                  <a:schemeClr val="tx2"/>
                </a:solidFill>
              </a:rPr>
              <a:t>|</a:t>
            </a:r>
            <a:r>
              <a:rPr lang="en-US" sz="1200" b="0" dirty="0">
                <a:solidFill>
                  <a:schemeClr val="accent2"/>
                </a:solidFill>
              </a:rPr>
              <a:t>  @</a:t>
            </a:r>
            <a:r>
              <a:rPr lang="en-US" sz="1200" b="0" dirty="0" err="1">
                <a:solidFill>
                  <a:schemeClr val="accent2"/>
                </a:solidFill>
              </a:rPr>
              <a:t>baringa</a:t>
            </a:r>
            <a:endParaRPr lang="en-US" sz="1200" b="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53BE2-A9DB-44FF-08FC-A8F84E06D28B}"/>
              </a:ext>
            </a:extLst>
          </p:cNvPr>
          <p:cNvSpPr txBox="1"/>
          <p:nvPr userDrawn="1"/>
        </p:nvSpPr>
        <p:spPr>
          <a:xfrm>
            <a:off x="670983" y="6377623"/>
            <a:ext cx="66526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10449-7FA7-4735-AF22-52053BFA6AC2}" type="slidenum">
              <a:rPr lang="en-GB" sz="800" b="1" smtClean="0">
                <a:solidFill>
                  <a:schemeClr val="bg2"/>
                </a:solidFill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800" b="1" dirty="0">
                <a:solidFill>
                  <a:schemeClr val="tx2"/>
                </a:solidFill>
              </a:rPr>
              <a:t>|</a:t>
            </a:r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Copyright © Baringa Partners LLP </a:t>
            </a:r>
            <a:fld id="{11B60533-05BE-4D9B-A593-F3022DEB245E}" type="datetimeyyyy">
              <a:rPr lang="en-GB" sz="600" baseline="0" smtClean="0">
                <a:solidFill>
                  <a:schemeClr val="tx1"/>
                </a:solidFill>
                <a:latin typeface="FS Me" panose="02000506040000020004" pitchFamily="2" charset="77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.  All rights reserved. This document is subject to contract and contains confidential and proprietary information. </a:t>
            </a:r>
            <a:r>
              <a:rPr lang="en-MY" sz="600" dirty="0">
                <a:solidFill>
                  <a:schemeClr val="accent3"/>
                </a:solidFill>
                <a:effectLst/>
                <a:latin typeface="FS Me Light" panose="02000506030000020004" pitchFamily="2" charset="77"/>
              </a:rPr>
              <a:t>BAR.PAR.162.24</a:t>
            </a:r>
            <a:endParaRPr lang="en-GB" sz="600" baseline="0" dirty="0">
              <a:solidFill>
                <a:schemeClr val="bg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schemeClr val="bg2"/>
              </a:solidFill>
            </a:endParaRPr>
          </a:p>
        </p:txBody>
      </p:sp>
      <p:sp>
        <p:nvSpPr>
          <p:cNvPr id="3" name="Baringa_Confidential">
            <a:extLst>
              <a:ext uri="{FF2B5EF4-FFF2-40B4-BE49-F238E27FC236}">
                <a16:creationId xmlns:a16="http://schemas.microsoft.com/office/drawing/2014/main" id="{5FB02BF2-110D-C44E-CD44-6CAFAD7D429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19125" y="6563065"/>
            <a:ext cx="662305" cy="172355"/>
          </a:xfrm>
          <a:prstGeom prst="rect">
            <a:avLst/>
          </a:prstGeom>
          <a:noFill/>
        </p:spPr>
        <p:txBody>
          <a:bodyPr vert="horz" wrap="square" lIns="46736" tIns="25146" rIns="46736" bIns="61087" rtlCol="0">
            <a:sp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US" sz="530" dirty="0">
                <a:solidFill>
                  <a:srgbClr val="00358E"/>
                </a:solidFill>
                <a:latin typeface="Calibri" panose="020F0502020204030204" pitchFamily="34" charset="0"/>
              </a:rPr>
              <a:t>Baringa Confidential</a:t>
            </a:r>
          </a:p>
        </p:txBody>
      </p:sp>
    </p:spTree>
    <p:extLst>
      <p:ext uri="{BB962C8B-B14F-4D97-AF65-F5344CB8AC3E}">
        <p14:creationId xmlns:p14="http://schemas.microsoft.com/office/powerpoint/2010/main" val="63716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0"/>
            <a:ext cx="10862202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57F897E-62A6-6C4C-8742-A5F64D339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" name="No_Classification">
            <a:extLst>
              <a:ext uri="{FF2B5EF4-FFF2-40B4-BE49-F238E27FC236}">
                <a16:creationId xmlns:a16="http://schemas.microsoft.com/office/drawing/2014/main" id="{AA8005F8-5FBD-4FEA-B78D-ABCD523A9C3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64312" y="5025517"/>
            <a:ext cx="496697" cy="129540"/>
          </a:xfrm>
          <a:prstGeom prst="rect">
            <a:avLst/>
          </a:prstGeom>
          <a:noFill/>
        </p:spPr>
        <p:txBody>
          <a:bodyPr vert="horz" wrap="square" lIns="35941" tIns="17907" rIns="35941" bIns="46736" rtlCol="0">
            <a:normAutofit fontScale="25000" lnSpcReduction="20000"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endParaRPr lang="en-GB" sz="1800" err="1"/>
          </a:p>
        </p:txBody>
      </p:sp>
    </p:spTree>
    <p:extLst>
      <p:ext uri="{BB962C8B-B14F-4D97-AF65-F5344CB8AC3E}">
        <p14:creationId xmlns:p14="http://schemas.microsoft.com/office/powerpoint/2010/main" val="336598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eneric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ypeGuide" hidden="1">
            <a:extLst>
              <a:ext uri="{FF2B5EF4-FFF2-40B4-BE49-F238E27FC236}">
                <a16:creationId xmlns:a16="http://schemas.microsoft.com/office/drawing/2014/main" id="{C37427AD-F3C0-EF41-8477-97633684445D}"/>
              </a:ext>
            </a:extLst>
          </p:cNvPr>
          <p:cNvSpPr/>
          <p:nvPr userDrawn="1"/>
        </p:nvSpPr>
        <p:spPr>
          <a:xfrm>
            <a:off x="664611" y="360000"/>
            <a:ext cx="10841151" cy="6388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5"/>
          </a:p>
        </p:txBody>
      </p:sp>
      <p:sp>
        <p:nvSpPr>
          <p:cNvPr id="67" name="PageGuide" hidden="1">
            <a:extLst>
              <a:ext uri="{FF2B5EF4-FFF2-40B4-BE49-F238E27FC236}">
                <a16:creationId xmlns:a16="http://schemas.microsoft.com/office/drawing/2014/main" id="{09732D0C-0A63-314D-8180-BC68EB0296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9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2F4E9E5-3DAC-0946-BBAC-03BFAD37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4" y="2463557"/>
            <a:ext cx="10861674" cy="976900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05CF5BD-BD43-E341-9948-24CE5B651F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513" y="3616468"/>
            <a:ext cx="5208587" cy="321627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40786-39F6-BE7E-D20D-5F68294F96AA}"/>
              </a:ext>
            </a:extLst>
          </p:cNvPr>
          <p:cNvSpPr txBox="1"/>
          <p:nvPr userDrawn="1"/>
        </p:nvSpPr>
        <p:spPr>
          <a:xfrm>
            <a:off x="670983" y="6377623"/>
            <a:ext cx="66526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10449-7FA7-4735-AF22-52053BFA6AC2}" type="slidenum">
              <a:rPr lang="en-GB" sz="800" b="1" smtClean="0">
                <a:solidFill>
                  <a:schemeClr val="bg2"/>
                </a:solidFill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800" b="1" dirty="0">
                <a:solidFill>
                  <a:schemeClr val="tx2"/>
                </a:solidFill>
              </a:rPr>
              <a:t>|</a:t>
            </a:r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Copyright © Baringa Partners LLP </a:t>
            </a:r>
            <a:fld id="{11B60533-05BE-4D9B-A593-F3022DEB245E}" type="datetimeyyyy">
              <a:rPr lang="en-GB" sz="600" baseline="0" smtClean="0">
                <a:solidFill>
                  <a:schemeClr val="tx1"/>
                </a:solidFill>
                <a:latin typeface="FS Me" panose="02000506040000020004" pitchFamily="2" charset="77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.  All rights reserved. This document is subject to contract and contains confidential and proprietary information. </a:t>
            </a:r>
            <a:r>
              <a:rPr lang="en-MY" sz="600" dirty="0">
                <a:solidFill>
                  <a:schemeClr val="accent3"/>
                </a:solidFill>
                <a:effectLst/>
                <a:latin typeface="FS Me Light" panose="02000506030000020004" pitchFamily="2" charset="77"/>
              </a:rPr>
              <a:t>BAR.PAR.162.24</a:t>
            </a:r>
            <a:endParaRPr lang="en-GB" sz="600" baseline="0" dirty="0">
              <a:solidFill>
                <a:schemeClr val="bg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9CD6-43E4-2B32-3848-C1023A68F8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5485" y="6204494"/>
            <a:ext cx="1269999" cy="504613"/>
          </a:xfrm>
          <a:prstGeom prst="rect">
            <a:avLst/>
          </a:prstGeom>
        </p:spPr>
      </p:pic>
      <p:sp>
        <p:nvSpPr>
          <p:cNvPr id="4" name="Baringa_Confidential">
            <a:extLst>
              <a:ext uri="{FF2B5EF4-FFF2-40B4-BE49-F238E27FC236}">
                <a16:creationId xmlns:a16="http://schemas.microsoft.com/office/drawing/2014/main" id="{06FF8A3E-7336-DEB4-E629-D6EF1EFFC58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19125" y="6563065"/>
            <a:ext cx="662305" cy="172355"/>
          </a:xfrm>
          <a:prstGeom prst="rect">
            <a:avLst/>
          </a:prstGeom>
          <a:noFill/>
        </p:spPr>
        <p:txBody>
          <a:bodyPr vert="horz" wrap="square" lIns="46736" tIns="25146" rIns="46736" bIns="61087" rtlCol="0">
            <a:sp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US" sz="530" dirty="0">
                <a:solidFill>
                  <a:srgbClr val="00358E"/>
                </a:solidFill>
                <a:latin typeface="Calibri" panose="020F0502020204030204" pitchFamily="34" charset="0"/>
              </a:rPr>
              <a:t>Baringa Confidential</a:t>
            </a:r>
          </a:p>
        </p:txBody>
      </p:sp>
    </p:spTree>
    <p:extLst>
      <p:ext uri="{BB962C8B-B14F-4D97-AF65-F5344CB8AC3E}">
        <p14:creationId xmlns:p14="http://schemas.microsoft.com/office/powerpoint/2010/main" val="523014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62202" cy="2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D089BD-3607-8047-9AF7-8CA7CF7145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C5CB2-D232-28A0-DD6B-EF79FAB38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510" y="6450967"/>
            <a:ext cx="1030196" cy="1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4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res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2A72981-715B-9E98-D3C2-2F236EB68C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DBC26639-1E01-E246-B438-945D470BEE24}"/>
              </a:ext>
            </a:extLst>
          </p:cNvPr>
          <p:cNvSpPr/>
          <p:nvPr userDrawn="1"/>
        </p:nvSpPr>
        <p:spPr>
          <a:xfrm>
            <a:off x="5806514" y="1747795"/>
            <a:ext cx="13927" cy="19149"/>
          </a:xfrm>
          <a:custGeom>
            <a:avLst/>
            <a:gdLst>
              <a:gd name="connsiteX0" fmla="*/ 12842 w 12842"/>
              <a:gd name="connsiteY0" fmla="*/ 0 h 21747"/>
              <a:gd name="connsiteX1" fmla="*/ 0 w 12842"/>
              <a:gd name="connsiteY1" fmla="*/ 21747 h 21747"/>
              <a:gd name="connsiteX2" fmla="*/ 778 w 12842"/>
              <a:gd name="connsiteY2" fmla="*/ 17892 h 21747"/>
              <a:gd name="connsiteX3" fmla="*/ 12842 w 12842"/>
              <a:gd name="connsiteY3" fmla="*/ 0 h 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2" h="21747">
                <a:moveTo>
                  <a:pt x="12842" y="0"/>
                </a:moveTo>
                <a:lnTo>
                  <a:pt x="0" y="21747"/>
                </a:lnTo>
                <a:lnTo>
                  <a:pt x="778" y="17892"/>
                </a:lnTo>
                <a:lnTo>
                  <a:pt x="12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22CF523-92E8-7B46-9D97-0F90589E4F57}"/>
              </a:ext>
            </a:extLst>
          </p:cNvPr>
          <p:cNvSpPr/>
          <p:nvPr userDrawn="1"/>
        </p:nvSpPr>
        <p:spPr>
          <a:xfrm>
            <a:off x="6042950" y="1747795"/>
            <a:ext cx="13925" cy="19149"/>
          </a:xfrm>
          <a:custGeom>
            <a:avLst/>
            <a:gdLst>
              <a:gd name="connsiteX0" fmla="*/ 0 w 12841"/>
              <a:gd name="connsiteY0" fmla="*/ 0 h 21747"/>
              <a:gd name="connsiteX1" fmla="*/ 12063 w 12841"/>
              <a:gd name="connsiteY1" fmla="*/ 17892 h 21747"/>
              <a:gd name="connsiteX2" fmla="*/ 12841 w 12841"/>
              <a:gd name="connsiteY2" fmla="*/ 21747 h 21747"/>
              <a:gd name="connsiteX3" fmla="*/ 0 w 12841"/>
              <a:gd name="connsiteY3" fmla="*/ 0 h 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1" h="21747">
                <a:moveTo>
                  <a:pt x="0" y="0"/>
                </a:moveTo>
                <a:lnTo>
                  <a:pt x="12063" y="17892"/>
                </a:lnTo>
                <a:lnTo>
                  <a:pt x="12841" y="217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2B5FBC90-09C0-A641-BCD9-624AB17754ED}"/>
              </a:ext>
            </a:extLst>
          </p:cNvPr>
          <p:cNvSpPr/>
          <p:nvPr userDrawn="1"/>
        </p:nvSpPr>
        <p:spPr>
          <a:xfrm>
            <a:off x="8196475" y="1505059"/>
            <a:ext cx="7941" cy="11133"/>
          </a:xfrm>
          <a:custGeom>
            <a:avLst/>
            <a:gdLst>
              <a:gd name="connsiteX0" fmla="*/ 0 w 7323"/>
              <a:gd name="connsiteY0" fmla="*/ 0 h 12644"/>
              <a:gd name="connsiteX1" fmla="*/ 6809 w 7323"/>
              <a:gd name="connsiteY1" fmla="*/ 10099 h 12644"/>
              <a:gd name="connsiteX2" fmla="*/ 7323 w 7323"/>
              <a:gd name="connsiteY2" fmla="*/ 12644 h 12644"/>
              <a:gd name="connsiteX3" fmla="*/ 0 w 7323"/>
              <a:gd name="connsiteY3" fmla="*/ 0 h 1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" h="12644">
                <a:moveTo>
                  <a:pt x="0" y="0"/>
                </a:moveTo>
                <a:lnTo>
                  <a:pt x="6809" y="10099"/>
                </a:lnTo>
                <a:lnTo>
                  <a:pt x="7323" y="126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49389C70-676E-0041-BC39-91E85B58C045}"/>
              </a:ext>
            </a:extLst>
          </p:cNvPr>
          <p:cNvSpPr/>
          <p:nvPr userDrawn="1"/>
        </p:nvSpPr>
        <p:spPr>
          <a:xfrm>
            <a:off x="8098608" y="1505078"/>
            <a:ext cx="7925" cy="11111"/>
          </a:xfrm>
          <a:custGeom>
            <a:avLst/>
            <a:gdLst>
              <a:gd name="connsiteX0" fmla="*/ 7308 w 7308"/>
              <a:gd name="connsiteY0" fmla="*/ 0 h 12618"/>
              <a:gd name="connsiteX1" fmla="*/ 0 w 7308"/>
              <a:gd name="connsiteY1" fmla="*/ 12618 h 12618"/>
              <a:gd name="connsiteX2" fmla="*/ 513 w 7308"/>
              <a:gd name="connsiteY2" fmla="*/ 10078 h 12618"/>
              <a:gd name="connsiteX3" fmla="*/ 7308 w 7308"/>
              <a:gd name="connsiteY3" fmla="*/ 0 h 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8" h="12618">
                <a:moveTo>
                  <a:pt x="7308" y="0"/>
                </a:moveTo>
                <a:lnTo>
                  <a:pt x="0" y="12618"/>
                </a:lnTo>
                <a:lnTo>
                  <a:pt x="513" y="10078"/>
                </a:lnTo>
                <a:lnTo>
                  <a:pt x="73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DE01954D-D4E7-574D-A196-EF19ABFDD198}"/>
              </a:ext>
            </a:extLst>
          </p:cNvPr>
          <p:cNvSpPr/>
          <p:nvPr userDrawn="1"/>
        </p:nvSpPr>
        <p:spPr>
          <a:xfrm>
            <a:off x="9484614" y="3311105"/>
            <a:ext cx="3789" cy="5313"/>
          </a:xfrm>
          <a:custGeom>
            <a:avLst/>
            <a:gdLst>
              <a:gd name="connsiteX0" fmla="*/ 0 w 3494"/>
              <a:gd name="connsiteY0" fmla="*/ 0 h 6034"/>
              <a:gd name="connsiteX1" fmla="*/ 3249 w 3494"/>
              <a:gd name="connsiteY1" fmla="*/ 4819 h 6034"/>
              <a:gd name="connsiteX2" fmla="*/ 3494 w 3494"/>
              <a:gd name="connsiteY2" fmla="*/ 6034 h 6034"/>
              <a:gd name="connsiteX3" fmla="*/ 0 w 3494"/>
              <a:gd name="connsiteY3" fmla="*/ 0 h 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" h="6034">
                <a:moveTo>
                  <a:pt x="0" y="0"/>
                </a:moveTo>
                <a:lnTo>
                  <a:pt x="3249" y="4819"/>
                </a:lnTo>
                <a:lnTo>
                  <a:pt x="3494" y="6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B81E7BF-CC3D-D04D-A92C-30264973016A}"/>
              </a:ext>
            </a:extLst>
          </p:cNvPr>
          <p:cNvSpPr/>
          <p:nvPr userDrawn="1"/>
        </p:nvSpPr>
        <p:spPr>
          <a:xfrm>
            <a:off x="6814621" y="3311128"/>
            <a:ext cx="3769" cy="5283"/>
          </a:xfrm>
          <a:custGeom>
            <a:avLst/>
            <a:gdLst>
              <a:gd name="connsiteX0" fmla="*/ 3475 w 3475"/>
              <a:gd name="connsiteY0" fmla="*/ 0 h 6000"/>
              <a:gd name="connsiteX1" fmla="*/ 0 w 3475"/>
              <a:gd name="connsiteY1" fmla="*/ 6000 h 6000"/>
              <a:gd name="connsiteX2" fmla="*/ 244 w 3475"/>
              <a:gd name="connsiteY2" fmla="*/ 4792 h 6000"/>
              <a:gd name="connsiteX3" fmla="*/ 3475 w 3475"/>
              <a:gd name="connsiteY3" fmla="*/ 0 h 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5" h="6000">
                <a:moveTo>
                  <a:pt x="3475" y="0"/>
                </a:moveTo>
                <a:lnTo>
                  <a:pt x="0" y="6000"/>
                </a:lnTo>
                <a:lnTo>
                  <a:pt x="244" y="4792"/>
                </a:lnTo>
                <a:lnTo>
                  <a:pt x="34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35"/>
          </a:p>
        </p:txBody>
      </p:sp>
      <p:sp>
        <p:nvSpPr>
          <p:cNvPr id="67" name="TypeGuide" hidden="1">
            <a:extLst>
              <a:ext uri="{FF2B5EF4-FFF2-40B4-BE49-F238E27FC236}">
                <a16:creationId xmlns:a16="http://schemas.microsoft.com/office/drawing/2014/main" id="{BEC112CD-9186-4247-A66B-98FBC627757F}"/>
              </a:ext>
            </a:extLst>
          </p:cNvPr>
          <p:cNvSpPr/>
          <p:nvPr userDrawn="1"/>
        </p:nvSpPr>
        <p:spPr>
          <a:xfrm>
            <a:off x="664611" y="360000"/>
            <a:ext cx="10841151" cy="6388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5"/>
          </a:p>
        </p:txBody>
      </p:sp>
      <p:sp>
        <p:nvSpPr>
          <p:cNvPr id="131" name="PageGuide" hidden="1">
            <a:extLst>
              <a:ext uri="{FF2B5EF4-FFF2-40B4-BE49-F238E27FC236}">
                <a16:creationId xmlns:a16="http://schemas.microsoft.com/office/drawing/2014/main" id="{FABCCD6C-19C2-2541-BB6C-425F1790C4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9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4982A8-3A63-276E-BC1D-F98156521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42" y="4538853"/>
            <a:ext cx="3812905" cy="191287"/>
          </a:xfrm>
        </p:spPr>
        <p:txBody>
          <a:bodyPr wrap="none" anchor="ctr"/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date DD MM YYYY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706E859-A9DE-248B-57C6-77EDF15D9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42" y="4313117"/>
            <a:ext cx="3812905" cy="190903"/>
          </a:xfrm>
        </p:spPr>
        <p:txBody>
          <a:bodyPr wrap="none" anchor="ctr"/>
          <a:lstStyle>
            <a:lvl1pPr>
              <a:buNone/>
              <a:defRPr sz="1400" b="1" i="0" u="none" baseline="0">
                <a:solidFill>
                  <a:schemeClr val="bg1"/>
                </a:solidFill>
              </a:defRPr>
            </a:lvl1pPr>
          </a:lstStyle>
          <a:p>
            <a:r>
              <a:rPr lang="en-GB" b="1"/>
              <a:t>Insert client name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08731E5-3D50-669C-1FA2-33EB784FB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14" y="2450619"/>
            <a:ext cx="3812906" cy="997196"/>
          </a:xfrm>
        </p:spPr>
        <p:txBody>
          <a:bodyPr anchor="b" anchorCtr="0"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Digitizing the Energy Transition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BD24ABD-7AD9-7D42-6CBE-56980B87FE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513" y="3613666"/>
            <a:ext cx="3812905" cy="321627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DD9DF-CD78-AC72-1F52-CC17855B09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2667" y="154154"/>
            <a:ext cx="2862854" cy="113255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9D1D58-D69D-4577-3140-B8EA3FE298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0270" y="5190457"/>
            <a:ext cx="2823053" cy="1122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7402D-928E-3AA0-05C0-74507999D6D8}"/>
              </a:ext>
            </a:extLst>
          </p:cNvPr>
          <p:cNvSpPr txBox="1"/>
          <p:nvPr userDrawn="1"/>
        </p:nvSpPr>
        <p:spPr>
          <a:xfrm>
            <a:off x="670983" y="6377623"/>
            <a:ext cx="66526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aseline="0" dirty="0">
                <a:solidFill>
                  <a:schemeClr val="bg1"/>
                </a:solidFill>
                <a:latin typeface="FS Me" panose="02000506040000020004" pitchFamily="2" charset="77"/>
              </a:rPr>
              <a:t>Copyright © Baringa Partners LLP </a:t>
            </a:r>
            <a:fld id="{11B60533-05BE-4D9B-A593-F3022DEB245E}" type="datetimeyyyy">
              <a:rPr lang="en-GB" sz="600" baseline="0" smtClean="0">
                <a:solidFill>
                  <a:schemeClr val="bg1"/>
                </a:solidFill>
                <a:latin typeface="FS Me" panose="02000506040000020004" pitchFamily="2" charset="77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r>
              <a:rPr lang="en-GB" sz="600" baseline="0" dirty="0">
                <a:solidFill>
                  <a:schemeClr val="bg1"/>
                </a:solidFill>
                <a:latin typeface="FS Me" panose="02000506040000020004" pitchFamily="2" charset="77"/>
              </a:rPr>
              <a:t>.  All rights reserved. This document is subject to contract and contains confidential and proprietary information. </a:t>
            </a:r>
            <a:r>
              <a:rPr lang="en-MY" sz="600" dirty="0">
                <a:solidFill>
                  <a:schemeClr val="bg1"/>
                </a:solidFill>
                <a:effectLst/>
                <a:latin typeface="FS Me Light" panose="02000506030000020004" pitchFamily="2" charset="77"/>
              </a:rPr>
              <a:t>BAR.PAR.162.24</a:t>
            </a:r>
            <a:endParaRPr lang="en-GB" sz="600" baseline="0" dirty="0">
              <a:solidFill>
                <a:schemeClr val="bg1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6" name="Baringa_Confidential">
            <a:extLst>
              <a:ext uri="{FF2B5EF4-FFF2-40B4-BE49-F238E27FC236}">
                <a16:creationId xmlns:a16="http://schemas.microsoft.com/office/drawing/2014/main" id="{94AAA37F-944F-7445-CD67-06F71AA4B57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19125" y="6563065"/>
            <a:ext cx="662305" cy="172355"/>
          </a:xfrm>
          <a:prstGeom prst="rect">
            <a:avLst/>
          </a:prstGeom>
          <a:noFill/>
        </p:spPr>
        <p:txBody>
          <a:bodyPr vert="horz" wrap="square" lIns="46736" tIns="25146" rIns="46736" bIns="61087" rtlCol="0">
            <a:sp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US" sz="530" dirty="0">
                <a:solidFill>
                  <a:schemeClr val="bg1"/>
                </a:solidFill>
                <a:latin typeface="Calibri" panose="020F0502020204030204" pitchFamily="34" charset="0"/>
              </a:rPr>
              <a:t>Baringa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629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Agenda">
    <p:bg>
      <p:bgPr>
        <a:blipFill dpi="0" rotWithShape="1">
          <a:blip r:embed="rId2" cstate="screen">
            <a:alphaModFix amt="24571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986" y="360000"/>
            <a:ext cx="10862202" cy="2955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Contents Title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042A4ED-4F81-EC4A-9161-D0F031F7661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70984" y="1080001"/>
            <a:ext cx="10862204" cy="5085851"/>
          </a:xfrm>
        </p:spPr>
        <p:txBody>
          <a:bodyPr/>
          <a:lstStyle/>
          <a:p>
            <a:r>
              <a:rPr lang="en-US" dirty="0"/>
              <a:t>Click to add table of contents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FD8F190-A8B9-A941-B18F-65D32C655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1238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xec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13732D-195E-3444-A1BC-188E7B1BD8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4734" y="1080001"/>
            <a:ext cx="6791660" cy="4423539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4BE60-BB16-364C-AC01-11D919511F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4535" y="0"/>
            <a:ext cx="4257468" cy="6165851"/>
          </a:xfrm>
        </p:spPr>
        <p:txBody>
          <a:bodyPr tIns="360000"/>
          <a:lstStyle>
            <a:lvl1pPr algn="ctr">
              <a:defRPr sz="16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3" y="359999"/>
            <a:ext cx="10862204" cy="295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04DF4DD-7F14-434A-B0AF-D02A264AC6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4" y="5657003"/>
            <a:ext cx="532033" cy="5328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D06728F-6411-B84B-94FB-20843BD006B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68958" y="5711467"/>
            <a:ext cx="1573925" cy="146639"/>
          </a:xfrm>
        </p:spPr>
        <p:txBody>
          <a:bodyPr/>
          <a:lstStyle>
            <a:lvl1pPr>
              <a:lnSpc>
                <a:spcPct val="110000"/>
              </a:lnSpc>
              <a:defRPr sz="8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Name Second-Name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19EB4FC-00FA-5B4A-95D9-BA448A6032F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0082" y="5885724"/>
            <a:ext cx="1572801" cy="121008"/>
          </a:xfrm>
        </p:spPr>
        <p:txBody>
          <a:bodyPr/>
          <a:lstStyle>
            <a:lvl1pPr defTabSz="25199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t  Enter telephone number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249AE7-2590-894E-A11A-C89C9C64B0E5}"/>
              </a:ext>
            </a:extLst>
          </p:cNvPr>
          <p:cNvCxnSpPr>
            <a:cxnSpLocks/>
          </p:cNvCxnSpPr>
          <p:nvPr userDrawn="1"/>
        </p:nvCxnSpPr>
        <p:spPr>
          <a:xfrm>
            <a:off x="664734" y="5581072"/>
            <a:ext cx="679166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31B38FD3-50C2-7144-8273-8A6D6197BE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0080" y="6030695"/>
            <a:ext cx="1572800" cy="121008"/>
          </a:xfrm>
        </p:spPr>
        <p:txBody>
          <a:bodyPr/>
          <a:lstStyle>
            <a:lvl1pPr defTabSz="107997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e  Enter email address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01D8603A-CE27-994C-B1B3-E728F0CD19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66986" y="5657003"/>
            <a:ext cx="532033" cy="5328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6B755082-002F-084B-88BB-B9A7DBAD035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71208" y="5711467"/>
            <a:ext cx="1573925" cy="146639"/>
          </a:xfrm>
        </p:spPr>
        <p:txBody>
          <a:bodyPr/>
          <a:lstStyle>
            <a:lvl1pPr>
              <a:lnSpc>
                <a:spcPct val="110000"/>
              </a:lnSpc>
              <a:defRPr sz="8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Name Second-Name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C5BE1A02-CD38-D941-AF26-227C4767DE3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72333" y="5885724"/>
            <a:ext cx="1572801" cy="121008"/>
          </a:xfrm>
        </p:spPr>
        <p:txBody>
          <a:bodyPr/>
          <a:lstStyle>
            <a:lvl1pPr defTabSz="107997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t  Enter telephone number</a:t>
            </a:r>
          </a:p>
        </p:txBody>
      </p:sp>
      <p:sp>
        <p:nvSpPr>
          <p:cNvPr id="56" name="Content Placeholder 7">
            <a:extLst>
              <a:ext uri="{FF2B5EF4-FFF2-40B4-BE49-F238E27FC236}">
                <a16:creationId xmlns:a16="http://schemas.microsoft.com/office/drawing/2014/main" id="{0A25CDF3-BB43-5448-A7F7-0EC56C6C85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72331" y="6030695"/>
            <a:ext cx="1572800" cy="121008"/>
          </a:xfrm>
        </p:spPr>
        <p:txBody>
          <a:bodyPr/>
          <a:lstStyle>
            <a:lvl1pPr defTabSz="107997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e  Enter email address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A6686D8E-798D-9B42-AD52-7838C06EB8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91142" y="5657003"/>
            <a:ext cx="532033" cy="5328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979C16C9-BCFE-3C48-B24A-AC7BEBC87CC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895364" y="5711467"/>
            <a:ext cx="1573925" cy="146639"/>
          </a:xfrm>
        </p:spPr>
        <p:txBody>
          <a:bodyPr/>
          <a:lstStyle>
            <a:lvl1pPr>
              <a:lnSpc>
                <a:spcPct val="110000"/>
              </a:lnSpc>
              <a:defRPr sz="8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Name Second-Name</a:t>
            </a:r>
          </a:p>
        </p:txBody>
      </p:sp>
      <p:sp>
        <p:nvSpPr>
          <p:cNvPr id="59" name="Content Placeholder 7">
            <a:extLst>
              <a:ext uri="{FF2B5EF4-FFF2-40B4-BE49-F238E27FC236}">
                <a16:creationId xmlns:a16="http://schemas.microsoft.com/office/drawing/2014/main" id="{ADA3DCF7-E1F9-694E-BA41-989512087DA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896489" y="5885724"/>
            <a:ext cx="1572801" cy="121008"/>
          </a:xfrm>
        </p:spPr>
        <p:txBody>
          <a:bodyPr/>
          <a:lstStyle>
            <a:lvl1pPr defTabSz="107997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t  Enter telephone number</a:t>
            </a: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91109EF0-C63D-8847-A294-E0A1904881A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896487" y="6030695"/>
            <a:ext cx="1572800" cy="121008"/>
          </a:xfrm>
        </p:spPr>
        <p:txBody>
          <a:bodyPr/>
          <a:lstStyle>
            <a:lvl1pPr defTabSz="107997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800"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e  Enter email address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2081095-9F72-A845-AB02-5C8D11869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51272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3" y="359999"/>
            <a:ext cx="10862204" cy="295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13732D-195E-3444-A1BC-188E7B1BD8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4736" y="1080001"/>
            <a:ext cx="10562165" cy="5085851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CAA806B-F7C4-9441-9925-CAE5115BD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4636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3" y="360002"/>
            <a:ext cx="10862205" cy="2853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581D3-4B41-3546-A475-582AB390BE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5044" y="1524501"/>
            <a:ext cx="5213806" cy="4641351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 marL="266693" indent="-266693">
              <a:lnSpc>
                <a:spcPct val="110000"/>
              </a:lnSpc>
              <a:tabLst/>
              <a:defRPr/>
            </a:lvl2pPr>
            <a:lvl3pPr marL="444489" indent="-177796">
              <a:lnSpc>
                <a:spcPct val="110000"/>
              </a:lnSpc>
              <a:tabLst/>
              <a:defRPr/>
            </a:lvl3pPr>
            <a:lvl4pPr marL="660383" indent="-177796">
              <a:lnSpc>
                <a:spcPct val="110000"/>
              </a:lnSpc>
              <a:tabLst/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12E6022-9C4E-6449-B100-FA3D189ACE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3150" y="1524501"/>
            <a:ext cx="5220037" cy="4641351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63E079-0D89-C547-811A-7A5C2C58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735" y="1080001"/>
            <a:ext cx="5220000" cy="4445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Left hand content heading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C5190A-A162-8D43-B3BD-4C842E192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3151" y="1080001"/>
            <a:ext cx="5220000" cy="4445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Right hand content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E2245C-8380-4340-8D7D-F9AB5DAB92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8622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3" y="360002"/>
            <a:ext cx="10862204" cy="2879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581D3-4B41-3546-A475-582AB390BE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2097" y="1077385"/>
            <a:ext cx="5220000" cy="5088000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 marL="266693" indent="-266693">
              <a:lnSpc>
                <a:spcPct val="110000"/>
              </a:lnSpc>
              <a:tabLst/>
              <a:defRPr/>
            </a:lvl2pPr>
            <a:lvl3pPr marL="533400" indent="-266700">
              <a:lnSpc>
                <a:spcPct val="110000"/>
              </a:lnSpc>
              <a:tabLst/>
              <a:defRPr/>
            </a:lvl3pPr>
            <a:lvl4pPr marL="660383" indent="-177796">
              <a:lnSpc>
                <a:spcPct val="110000"/>
              </a:lnSpc>
              <a:tabLst/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12E6022-9C4E-6449-B100-FA3D189ACE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3188" y="1077385"/>
            <a:ext cx="5220000" cy="5088467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50B766E-CED1-444E-9AD8-5BD0888B5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13000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" y="360000"/>
            <a:ext cx="10862202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329802" y="1512000"/>
            <a:ext cx="5186129" cy="4653851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7E1C587-F937-A544-AB77-6F6078B962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069" y="1080000"/>
            <a:ext cx="5186129" cy="5085851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 marL="266700" indent="-266700">
              <a:lnSpc>
                <a:spcPct val="110000"/>
              </a:lnSpc>
              <a:tabLst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26B9D0C-F38D-7647-BB7F-5F04AC4812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29802" y="1080000"/>
            <a:ext cx="5203386" cy="432000"/>
          </a:xfrm>
        </p:spPr>
        <p:txBody>
          <a:bodyPr tIns="0"/>
          <a:lstStyle>
            <a:lvl1pPr>
              <a:defRPr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bg2"/>
                </a:solidFill>
              </a:defRPr>
            </a:lvl2pPr>
            <a:lvl3pPr>
              <a:defRPr b="1">
                <a:solidFill>
                  <a:schemeClr val="bg2"/>
                </a:solidFill>
              </a:defRPr>
            </a:lvl3pPr>
            <a:lvl4pPr>
              <a:defRPr b="1">
                <a:solidFill>
                  <a:schemeClr val="bg2"/>
                </a:solidFill>
              </a:defRPr>
            </a:lvl4pPr>
            <a:lvl5pPr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9E66D1-0F5B-0A49-A694-E2ADF6E02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sp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1269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5" y="360000"/>
            <a:ext cx="10862201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311900" y="1080000"/>
            <a:ext cx="5221287" cy="2536789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11900" y="3833639"/>
            <a:ext cx="2520000" cy="233221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6E2D46-AB9B-D047-9D44-637A23E2B9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985" y="1080000"/>
            <a:ext cx="5221287" cy="5085851"/>
          </a:xfrm>
        </p:spPr>
        <p:txBody>
          <a:bodyPr tIns="72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DF3EF3B-2476-9846-ACE5-7A1AD98FA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655501"/>
            <a:ext cx="10862204" cy="360000"/>
          </a:xfrm>
        </p:spPr>
        <p:txBody>
          <a:bodyPr tIns="72000">
            <a:noAutofit/>
          </a:bodyPr>
          <a:lstStyle>
            <a:lvl1pPr>
              <a:lnSpc>
                <a:spcPct val="90000"/>
              </a:lnSpc>
              <a:buNone/>
              <a:defRPr sz="20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7E00177-DC6A-D465-3910-A24F71C86E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7000" y="3833639"/>
            <a:ext cx="2520000" cy="233221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4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screen">
            <a:alphaModFix amt="25032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51C6EE1-41CC-1A5D-5AFF-3F9C4FB073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189062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6" progId="TCLayout.ActiveDocument.1">
                  <p:embed/>
                </p:oleObj>
              </mc:Choice>
              <mc:Fallback>
                <p:oleObj name="think-cell Slide" r:id="rId26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1C6EE1-41CC-1A5D-5AFF-3F9C4FB07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986" y="360001"/>
            <a:ext cx="10853834" cy="3318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352" y="1077913"/>
            <a:ext cx="10853835" cy="5087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0"/>
            <a:endParaRPr lang="en-US" dirty="0"/>
          </a:p>
          <a:p>
            <a:pPr lvl="5"/>
            <a:endParaRPr lang="en-GB" dirty="0"/>
          </a:p>
        </p:txBody>
      </p:sp>
      <p:sp>
        <p:nvSpPr>
          <p:cNvPr id="57" name="Type Guide" hidden="1">
            <a:extLst>
              <a:ext uri="{FF2B5EF4-FFF2-40B4-BE49-F238E27FC236}">
                <a16:creationId xmlns:a16="http://schemas.microsoft.com/office/drawing/2014/main" id="{939FB0F5-E4CE-3644-8439-016C20B8DF57}"/>
              </a:ext>
            </a:extLst>
          </p:cNvPr>
          <p:cNvSpPr/>
          <p:nvPr userDrawn="1"/>
        </p:nvSpPr>
        <p:spPr>
          <a:xfrm>
            <a:off x="664612" y="360002"/>
            <a:ext cx="10534464" cy="5840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0E2AF-DE80-D5F7-5E8C-C60BC352E5E6}"/>
              </a:ext>
            </a:extLst>
          </p:cNvPr>
          <p:cNvSpPr txBox="1"/>
          <p:nvPr userDrawn="1"/>
        </p:nvSpPr>
        <p:spPr>
          <a:xfrm>
            <a:off x="670983" y="6377623"/>
            <a:ext cx="66526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10449-7FA7-4735-AF22-52053BFA6AC2}" type="slidenum">
              <a:rPr lang="en-GB" sz="800" b="1" smtClean="0">
                <a:solidFill>
                  <a:schemeClr val="bg2"/>
                </a:solidFill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800" b="1" dirty="0">
                <a:solidFill>
                  <a:schemeClr val="tx2"/>
                </a:solidFill>
              </a:rPr>
              <a:t>|</a:t>
            </a:r>
            <a:r>
              <a:rPr lang="en-GB" sz="800" b="1" dirty="0">
                <a:solidFill>
                  <a:schemeClr val="bg2"/>
                </a:solidFill>
              </a:rPr>
              <a:t>  </a:t>
            </a:r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Copyright © Baringa Partners LLP </a:t>
            </a:r>
            <a:fld id="{11B60533-05BE-4D9B-A593-F3022DEB245E}" type="datetimeyyyy">
              <a:rPr lang="en-GB" sz="600" baseline="0" smtClean="0">
                <a:solidFill>
                  <a:schemeClr val="tx1"/>
                </a:solidFill>
                <a:latin typeface="FS Me" panose="02000506040000020004" pitchFamily="2" charset="77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r>
              <a:rPr lang="en-GB" sz="600" baseline="0" dirty="0">
                <a:solidFill>
                  <a:schemeClr val="tx1"/>
                </a:solidFill>
                <a:latin typeface="FS Me" panose="02000506040000020004" pitchFamily="2" charset="77"/>
              </a:rPr>
              <a:t>.  All rights reserved. This document is subject to contract and contains confidential and proprietary information. </a:t>
            </a:r>
            <a:r>
              <a:rPr lang="en-MY" sz="600" dirty="0">
                <a:solidFill>
                  <a:schemeClr val="accent3"/>
                </a:solidFill>
                <a:effectLst/>
                <a:latin typeface="FS Me Light" panose="02000506030000020004" pitchFamily="2" charset="77"/>
              </a:rPr>
              <a:t>BAR.PAR.162.24</a:t>
            </a:r>
            <a:endParaRPr lang="en-GB" sz="600" baseline="0" dirty="0">
              <a:solidFill>
                <a:schemeClr val="bg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9136AD-26E9-A7B2-2A33-A7C96057242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5485" y="6204494"/>
            <a:ext cx="1269999" cy="504613"/>
          </a:xfrm>
          <a:prstGeom prst="rect">
            <a:avLst/>
          </a:prstGeom>
        </p:spPr>
      </p:pic>
      <p:sp>
        <p:nvSpPr>
          <p:cNvPr id="9" name="Baringa_Confidential">
            <a:extLst>
              <a:ext uri="{FF2B5EF4-FFF2-40B4-BE49-F238E27FC236}">
                <a16:creationId xmlns:a16="http://schemas.microsoft.com/office/drawing/2014/main" id="{5DCC3D0F-81BD-1306-3C72-0E76B5227850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619125" y="6563065"/>
            <a:ext cx="662305" cy="172355"/>
          </a:xfrm>
          <a:prstGeom prst="rect">
            <a:avLst/>
          </a:prstGeom>
          <a:noFill/>
        </p:spPr>
        <p:txBody>
          <a:bodyPr vert="horz" wrap="square" lIns="46736" tIns="25146" rIns="46736" bIns="61087" rtlCol="0">
            <a:sp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US" sz="530" dirty="0">
                <a:solidFill>
                  <a:srgbClr val="00358E"/>
                </a:solidFill>
                <a:latin typeface="Calibri" panose="020F0502020204030204" pitchFamily="34" charset="0"/>
              </a:rPr>
              <a:t>Baringa Confidential</a:t>
            </a:r>
          </a:p>
        </p:txBody>
      </p:sp>
    </p:spTree>
    <p:extLst>
      <p:ext uri="{BB962C8B-B14F-4D97-AF65-F5344CB8AC3E}">
        <p14:creationId xmlns:p14="http://schemas.microsoft.com/office/powerpoint/2010/main" val="70732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704" r:id="rId3"/>
    <p:sldLayoutId id="2147483700" r:id="rId4"/>
    <p:sldLayoutId id="2147483667" r:id="rId5"/>
    <p:sldLayoutId id="2147483668" r:id="rId6"/>
    <p:sldLayoutId id="2147483817" r:id="rId7"/>
    <p:sldLayoutId id="2147483669" r:id="rId8"/>
    <p:sldLayoutId id="2147483671" r:id="rId9"/>
    <p:sldLayoutId id="2147483673" r:id="rId10"/>
    <p:sldLayoutId id="2147483698" r:id="rId11"/>
    <p:sldLayoutId id="2147483699" r:id="rId12"/>
    <p:sldLayoutId id="2147483815" r:id="rId13"/>
    <p:sldLayoutId id="2147483685" r:id="rId14"/>
    <p:sldLayoutId id="2147483816" r:id="rId15"/>
    <p:sldLayoutId id="2147483677" r:id="rId16"/>
    <p:sldLayoutId id="2147483678" r:id="rId17"/>
    <p:sldLayoutId id="2147483701" r:id="rId18"/>
    <p:sldLayoutId id="2147483822" r:id="rId19"/>
    <p:sldLayoutId id="2147483836" r:id="rId20"/>
    <p:sldLayoutId id="2147483837" r:id="rId21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600" b="1" i="0" kern="1200" spc="-31" baseline="0">
          <a:solidFill>
            <a:schemeClr val="bg2"/>
          </a:solidFill>
          <a:latin typeface="FS Me" panose="02000506040000020004" pitchFamily="2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bg2"/>
        </a:buClr>
        <a:buFontTx/>
        <a:buNone/>
        <a:defRPr sz="1800" b="0" i="0" kern="1200" baseline="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1pPr>
      <a:lvl2pPr marL="302676" indent="-302676" algn="l" defTabSz="914377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System Font Regular"/>
        <a:buChar char="►"/>
        <a:tabLst/>
        <a:defRPr sz="1800" b="0" i="0" kern="1200" baseline="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2pPr>
      <a:lvl3pPr marL="537620" indent="-270927" algn="l" defTabSz="804843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bg2"/>
        </a:buClr>
        <a:buFont typeface="System Font Regular"/>
        <a:buChar char="▷"/>
        <a:tabLst/>
        <a:defRPr sz="1800" b="0" i="0" kern="1200" baseline="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3pPr>
      <a:lvl4pPr marL="833946" indent="-234945" algn="l" defTabSz="914377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bg2"/>
        </a:buClr>
        <a:buFont typeface="System Font Regular"/>
        <a:buChar char="–"/>
        <a:tabLst/>
        <a:defRPr sz="1800" b="0" i="0" kern="120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4pPr>
      <a:lvl5pPr marL="1068891" indent="-234945" algn="l" defTabSz="914377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bg2"/>
        </a:buClr>
        <a:buFont typeface="System Font Regular"/>
        <a:buChar char="–"/>
        <a:tabLst/>
        <a:defRPr sz="1800" b="0" i="0" kern="1200" baseline="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5pPr>
      <a:lvl6pPr marL="1244569" indent="-175680" algn="l" defTabSz="914377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bg2"/>
        </a:buClr>
        <a:buFont typeface="System Font Regular"/>
        <a:buChar char="–"/>
        <a:tabLst/>
        <a:defRPr sz="1800" b="0" i="0" kern="1200" baseline="0">
          <a:solidFill>
            <a:schemeClr val="tx1"/>
          </a:solidFill>
          <a:latin typeface="FS Me Light" panose="02000506030000020004" pitchFamily="2" charset="77"/>
          <a:ea typeface="+mn-ea"/>
          <a:cs typeface="+mn-cs"/>
        </a:defRPr>
      </a:lvl6pPr>
      <a:lvl7pPr marL="1252507" indent="-177796" algn="l" defTabSz="914377" rtl="0" eaLnBrk="1" latinLnBrk="0" hangingPunct="1">
        <a:spcBef>
          <a:spcPts val="0"/>
        </a:spcBef>
        <a:spcAft>
          <a:spcPts val="0"/>
        </a:spcAft>
        <a:buFontTx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17622" indent="0" algn="l" defTabSz="914377" rtl="0" eaLnBrk="1" latinLnBrk="0" hangingPunct="1">
        <a:spcBef>
          <a:spcPct val="20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225" userDrawn="1">
          <p15:clr>
            <a:srgbClr val="F26B43"/>
          </p15:clr>
        </p15:guide>
        <p15:guide id="5" pos="7265" userDrawn="1">
          <p15:clr>
            <a:srgbClr val="F26B43"/>
          </p15:clr>
        </p15:guide>
        <p15:guide id="6" orient="horz" userDrawn="1">
          <p15:clr>
            <a:srgbClr val="9FCC3B"/>
          </p15:clr>
        </p15:guide>
        <p15:guide id="7" userDrawn="1">
          <p15:clr>
            <a:srgbClr val="9FCC3B"/>
          </p15:clr>
        </p15:guide>
        <p15:guide id="8" pos="7680" userDrawn="1">
          <p15:clr>
            <a:srgbClr val="9FCC3B"/>
          </p15:clr>
        </p15:guide>
        <p15:guide id="9" orient="horz" pos="4320" userDrawn="1">
          <p15:clr>
            <a:srgbClr val="9FCC3B"/>
          </p15:clr>
        </p15:guide>
        <p15:guide id="10" pos="3704" userDrawn="1">
          <p15:clr>
            <a:srgbClr val="F26B43"/>
          </p15:clr>
        </p15:guide>
        <p15:guide id="11" pos="3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EF6212-FD86-03B3-558D-E4BFCAF79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042" y="4299463"/>
            <a:ext cx="3812905" cy="19128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June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A434F-99D5-41EC-4CD9-7F78B0B56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42" y="4073727"/>
            <a:ext cx="3812905" cy="19090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Tandon Oberoi &amp; Esther </a:t>
            </a:r>
            <a:r>
              <a:rPr lang="en-US" err="1"/>
              <a:t>Diederen</a:t>
            </a:r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64F603-F823-A7B6-B104-CE34AF34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41" y="2057053"/>
            <a:ext cx="6417683" cy="1002967"/>
          </a:xfrm>
        </p:spPr>
        <p:txBody>
          <a:bodyPr anchor="ctr"/>
          <a:lstStyle/>
          <a:p>
            <a:r>
              <a:rPr lang="en-GB" sz="4000" dirty="0">
                <a:effectLst/>
                <a:ea typeface="Calibri" panose="020F0502020204030204" pitchFamily="34" charset="0"/>
              </a:rPr>
              <a:t>Winning by becoming 2nd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E64E93-0396-45AF-936D-344F281772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042" y="2962204"/>
            <a:ext cx="5157787" cy="662810"/>
          </a:xfrm>
        </p:spPr>
        <p:txBody>
          <a:bodyPr/>
          <a:lstStyle/>
          <a:p>
            <a:r>
              <a:rPr lang="en-US" dirty="0">
                <a:ea typeface="Aptos" panose="020B0004020202020204" pitchFamily="34" charset="0"/>
              </a:rPr>
              <a:t>C</a:t>
            </a:r>
            <a:r>
              <a:rPr lang="en-US" dirty="0">
                <a:effectLst/>
                <a:ea typeface="Aptos" panose="020B0004020202020204" pitchFamily="34" charset="0"/>
              </a:rPr>
              <a:t>reating real value by adopting proven Digital &amp; </a:t>
            </a:r>
            <a:r>
              <a:rPr lang="en-US" dirty="0" err="1">
                <a:effectLst/>
                <a:ea typeface="Aptos" panose="020B0004020202020204" pitchFamily="34" charset="0"/>
              </a:rPr>
              <a:t>GenAI</a:t>
            </a:r>
            <a:r>
              <a:rPr lang="en-US" dirty="0">
                <a:effectLst/>
                <a:ea typeface="Aptos" panose="020B0004020202020204" pitchFamily="34" charset="0"/>
              </a:rPr>
              <a:t> uses cases</a:t>
            </a:r>
          </a:p>
        </p:txBody>
      </p:sp>
    </p:spTree>
    <p:extLst>
      <p:ext uri="{BB962C8B-B14F-4D97-AF65-F5344CB8AC3E}">
        <p14:creationId xmlns:p14="http://schemas.microsoft.com/office/powerpoint/2010/main" val="253853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Description automatically generated with low confidence">
            <a:extLst>
              <a:ext uri="{FF2B5EF4-FFF2-40B4-BE49-F238E27FC236}">
                <a16:creationId xmlns:a16="http://schemas.microsoft.com/office/drawing/2014/main" id="{B7F48359-7BCC-A425-2ABF-A8ED43FAEA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1025" y="0"/>
            <a:ext cx="12070975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62A45E-3BE9-8A97-CA3A-70CE8069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359999"/>
            <a:ext cx="10862204" cy="58413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3600" dirty="0"/>
              <a:t>Thank you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CDB2A6-3857-FA85-7DCA-A4854C685A00}"/>
              </a:ext>
            </a:extLst>
          </p:cNvPr>
          <p:cNvGrpSpPr/>
          <p:nvPr/>
        </p:nvGrpSpPr>
        <p:grpSpPr>
          <a:xfrm>
            <a:off x="0" y="1685940"/>
            <a:ext cx="12192000" cy="4153162"/>
            <a:chOff x="0" y="1685940"/>
            <a:chExt cx="12192000" cy="41531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509E84-C057-4BC6-19EE-FB30FDF99105}"/>
                </a:ext>
              </a:extLst>
            </p:cNvPr>
            <p:cNvSpPr/>
            <p:nvPr/>
          </p:nvSpPr>
          <p:spPr>
            <a:xfrm>
              <a:off x="0" y="1685940"/>
              <a:ext cx="12192000" cy="4153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77799" dist="38100" dir="2700000" sx="99794" sy="99794" algn="tl" rotWithShape="0">
                <a:prstClr val="black">
                  <a:alpha val="18259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pic>
          <p:nvPicPr>
            <p:cNvPr id="9" name="Picture 8" descr="A person in a blue shirt&#10;&#10;Description automatically generated">
              <a:extLst>
                <a:ext uri="{FF2B5EF4-FFF2-40B4-BE49-F238E27FC236}">
                  <a16:creationId xmlns:a16="http://schemas.microsoft.com/office/drawing/2014/main" id="{C5227BE2-E17B-3A88-F5C0-291790B88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83" y="2796110"/>
              <a:ext cx="1749378" cy="1726775"/>
            </a:xfrm>
            <a:prstGeom prst="rect">
              <a:avLst/>
            </a:prstGeom>
          </p:spPr>
        </p:pic>
        <p:pic>
          <p:nvPicPr>
            <p:cNvPr id="1026" name="Picture 1" descr="A person wearing glasses smiling&#10;&#10;Description automatically generated with low confidence">
              <a:extLst>
                <a:ext uri="{FF2B5EF4-FFF2-40B4-BE49-F238E27FC236}">
                  <a16:creationId xmlns:a16="http://schemas.microsoft.com/office/drawing/2014/main" id="{AA264558-1E83-E722-A0BF-A18D77686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94724" y="2773507"/>
              <a:ext cx="1749378" cy="174937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0CD43-E359-FE4A-29D1-4BAB86822EC7}"/>
                </a:ext>
              </a:extLst>
            </p:cNvPr>
            <p:cNvSpPr txBox="1"/>
            <p:nvPr/>
          </p:nvSpPr>
          <p:spPr>
            <a:xfrm>
              <a:off x="680917" y="4730469"/>
              <a:ext cx="1838767" cy="6407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b="1" dirty="0">
                  <a:solidFill>
                    <a:schemeClr val="bg2"/>
                  </a:solidFill>
                  <a:latin typeface="FS Me Light" panose="02000506030000020004" pitchFamily="2" charset="77"/>
                </a:rPr>
                <a:t>Andrew Mercer</a:t>
              </a:r>
            </a:p>
            <a:p>
              <a:pPr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dirty="0">
                  <a:latin typeface="FS Me Light" panose="02000506030000020004" pitchFamily="2" charset="77"/>
                </a:rPr>
                <a:t>Expert in digital,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data &amp; technology </a:t>
              </a:r>
              <a:endParaRPr lang="en-GB" sz="1300" dirty="0">
                <a:latin typeface="FS Me Light" panose="02000506030000020004" pitchFamily="2" charset="77"/>
                <a:cs typeface="Calibri" panose="020F0502020204030204"/>
              </a:endParaRPr>
            </a:p>
            <a:p>
              <a:pPr>
                <a:lnSpc>
                  <a:spcPct val="110000"/>
                </a:lnSpc>
                <a:spcAft>
                  <a:spcPts val="500"/>
                </a:spcAft>
              </a:pPr>
              <a:endParaRPr lang="en-GB" sz="1300" dirty="0">
                <a:latin typeface="FS Me Light" panose="02000506030000020004" pitchFamily="2" charset="77"/>
                <a:cs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F19C7A-4FF6-E470-19F5-9B70358EA44E}"/>
                </a:ext>
              </a:extLst>
            </p:cNvPr>
            <p:cNvSpPr txBox="1"/>
            <p:nvPr/>
          </p:nvSpPr>
          <p:spPr>
            <a:xfrm>
              <a:off x="2931736" y="4730469"/>
              <a:ext cx="1662566" cy="6407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b="1" dirty="0">
                  <a:solidFill>
                    <a:schemeClr val="bg2"/>
                  </a:solidFill>
                  <a:latin typeface="FS Me Light" panose="02000506030000020004" pitchFamily="2" charset="77"/>
                </a:rPr>
                <a:t>Caroline Theodore</a:t>
              </a:r>
            </a:p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dirty="0">
                  <a:latin typeface="FS Me Light" panose="02000506030000020004" pitchFamily="2" charset="77"/>
                </a:rPr>
                <a:t>Expert in decarbonisation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&amp; digital emissions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management</a:t>
              </a:r>
              <a:endParaRPr lang="en-US" sz="1300" dirty="0">
                <a:latin typeface="FS Me Light" panose="02000506030000020004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672751-EDE7-013E-7B80-9950B8E7D265}"/>
                </a:ext>
              </a:extLst>
            </p:cNvPr>
            <p:cNvSpPr txBox="1"/>
            <p:nvPr/>
          </p:nvSpPr>
          <p:spPr>
            <a:xfrm>
              <a:off x="5194724" y="4730469"/>
              <a:ext cx="1860125" cy="6407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b="1" dirty="0">
                  <a:solidFill>
                    <a:schemeClr val="bg2"/>
                  </a:solidFill>
                  <a:latin typeface="FS Me Light" panose="02000506030000020004" pitchFamily="2" charset="77"/>
                </a:rPr>
                <a:t>Esther </a:t>
              </a:r>
              <a:r>
                <a:rPr lang="en-GB" sz="1300" b="1" dirty="0" err="1">
                  <a:solidFill>
                    <a:schemeClr val="bg2"/>
                  </a:solidFill>
                  <a:latin typeface="FS Me Light" panose="02000506030000020004" pitchFamily="2" charset="77"/>
                </a:rPr>
                <a:t>Diederen</a:t>
              </a:r>
              <a:endParaRPr lang="en-GB" sz="1300" b="1" dirty="0">
                <a:solidFill>
                  <a:schemeClr val="bg2"/>
                </a:solidFill>
                <a:latin typeface="FS Me Light" panose="02000506030000020004" pitchFamily="2" charset="77"/>
              </a:endParaRPr>
            </a:p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dirty="0">
                  <a:latin typeface="FS Me Light" panose="02000506030000020004" pitchFamily="2" charset="77"/>
                </a:rPr>
                <a:t>Expert in digital &amp; </a:t>
              </a:r>
              <a:r>
                <a:rPr lang="en-GB" sz="1300" dirty="0" err="1">
                  <a:latin typeface="FS Me Light" panose="02000506030000020004" pitchFamily="2" charset="77"/>
                </a:rPr>
                <a:t>GenAI</a:t>
              </a:r>
              <a:r>
                <a:rPr lang="en-GB" sz="1300" dirty="0">
                  <a:latin typeface="FS Me Light" panose="02000506030000020004" pitchFamily="2" charset="77"/>
                </a:rPr>
                <a:t>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Strategy transformation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&amp; change</a:t>
              </a:r>
              <a:endParaRPr lang="en-US" sz="1300" dirty="0">
                <a:latin typeface="FS Me Light" panose="02000506030000020004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E42725-B8B9-A1E9-3FF5-EBF4654271BD}"/>
                </a:ext>
              </a:extLst>
            </p:cNvPr>
            <p:cNvSpPr txBox="1"/>
            <p:nvPr/>
          </p:nvSpPr>
          <p:spPr>
            <a:xfrm>
              <a:off x="7481337" y="4730469"/>
              <a:ext cx="1510863" cy="6407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b="1" dirty="0">
                  <a:solidFill>
                    <a:schemeClr val="bg2"/>
                  </a:solidFill>
                  <a:latin typeface="FS Me Light" panose="02000506030000020004" pitchFamily="2" charset="77"/>
                </a:rPr>
                <a:t>Tandon Oberoi</a:t>
              </a:r>
            </a:p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GB" sz="1300" dirty="0">
                  <a:latin typeface="FS Me Light" panose="02000506030000020004" pitchFamily="2" charset="77"/>
                </a:rPr>
                <a:t>Expert in intelligent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asset data strategy</a:t>
              </a:r>
              <a:endParaRPr lang="en-US" sz="1300" dirty="0">
                <a:latin typeface="FS Me Light" panose="02000506030000020004" pitchFamily="2" charset="77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4264CF-C4A4-DBA6-E119-1BA73B693CE7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0"/>
            <a:stretch/>
          </p:blipFill>
          <p:spPr>
            <a:xfrm>
              <a:off x="7481337" y="2772806"/>
              <a:ext cx="1749378" cy="17500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F10619-F57F-0103-567D-F40F50CA0AB0}"/>
                </a:ext>
              </a:extLst>
            </p:cNvPr>
            <p:cNvSpPr txBox="1"/>
            <p:nvPr/>
          </p:nvSpPr>
          <p:spPr>
            <a:xfrm>
              <a:off x="670983" y="2173524"/>
              <a:ext cx="6148316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GB" sz="1600" b="1" dirty="0">
                  <a:solidFill>
                    <a:schemeClr val="bg2"/>
                  </a:solidFill>
                  <a:latin typeface="FS Me" panose="02000506040000020004" pitchFamily="2" charset="77"/>
                </a:rPr>
                <a:t>Baringa team at the conference</a:t>
              </a:r>
            </a:p>
          </p:txBody>
        </p:sp>
        <p:pic>
          <p:nvPicPr>
            <p:cNvPr id="25" name="Picture 2" descr="Caroline Theodore | Baringa">
              <a:extLst>
                <a:ext uri="{FF2B5EF4-FFF2-40B4-BE49-F238E27FC236}">
                  <a16:creationId xmlns:a16="http://schemas.microsoft.com/office/drawing/2014/main" id="{2FFDAFF4-C34E-A486-AF92-E6BB636BB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3905" y="2796110"/>
              <a:ext cx="1727275" cy="172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9D5A3DD-DE23-D406-29BD-2CC161668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917" y="988473"/>
            <a:ext cx="10862205" cy="253458"/>
          </a:xfrm>
        </p:spPr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Get in touch with a member of the team to find out more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9D458-FBCF-CB85-8C29-6211961071AE}"/>
              </a:ext>
            </a:extLst>
          </p:cNvPr>
          <p:cNvSpPr/>
          <p:nvPr/>
        </p:nvSpPr>
        <p:spPr>
          <a:xfrm>
            <a:off x="9404251" y="1685940"/>
            <a:ext cx="2838413" cy="4153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77799" dist="38100" dir="2700000" sx="99794" sy="99794" algn="tl" rotWithShape="0">
              <a:prstClr val="black">
                <a:alpha val="182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F4EF0C-4126-3667-36DA-1DA1CA50CF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465" y="2766542"/>
            <a:ext cx="1749378" cy="1749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1A0FE1-D638-9342-6CDB-99B357453D57}"/>
              </a:ext>
            </a:extLst>
          </p:cNvPr>
          <p:cNvSpPr txBox="1"/>
          <p:nvPr/>
        </p:nvSpPr>
        <p:spPr>
          <a:xfrm>
            <a:off x="9718465" y="4730468"/>
            <a:ext cx="2799838" cy="6407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GB" sz="1300" b="1" dirty="0">
                <a:solidFill>
                  <a:schemeClr val="bg2"/>
                </a:solidFill>
                <a:latin typeface="FS Me Light" panose="02000506030000020004" pitchFamily="2" charset="77"/>
              </a:rPr>
              <a:t>Energy &amp; Resources Briefing</a:t>
            </a:r>
          </a:p>
          <a:p>
            <a:pPr algn="l">
              <a:lnSpc>
                <a:spcPct val="110000"/>
              </a:lnSpc>
            </a:pPr>
            <a:r>
              <a:rPr lang="en-GB" sz="1300" dirty="0">
                <a:latin typeface="FS Me Light" panose="02000506030000020004" pitchFamily="2" charset="77"/>
              </a:rPr>
              <a:t>Subscribe to access our </a:t>
            </a:r>
            <a:br>
              <a:rPr lang="en-GB" sz="1300" dirty="0">
                <a:latin typeface="FS Me Light" panose="02000506030000020004" pitchFamily="2" charset="77"/>
              </a:rPr>
            </a:br>
            <a:r>
              <a:rPr lang="en-GB" sz="1300" dirty="0">
                <a:latin typeface="FS Me Light" panose="02000506030000020004" pitchFamily="2" charset="77"/>
              </a:rPr>
              <a:t>latest articles, events, </a:t>
            </a:r>
            <a:br>
              <a:rPr lang="en-GB" sz="1300" dirty="0">
                <a:latin typeface="FS Me Light" panose="02000506030000020004" pitchFamily="2" charset="77"/>
              </a:rPr>
            </a:br>
            <a:r>
              <a:rPr lang="en-GB" sz="1300" dirty="0">
                <a:latin typeface="FS Me Light" panose="02000506030000020004" pitchFamily="2" charset="77"/>
              </a:rPr>
              <a:t>videos and podcasts</a:t>
            </a:r>
            <a:endParaRPr lang="en-US" sz="1300" dirty="0">
              <a:latin typeface="FS Me Light" panose="0200050603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31701-D833-F1CD-24A7-3DA00769AA9B}"/>
              </a:ext>
            </a:extLst>
          </p:cNvPr>
          <p:cNvSpPr txBox="1"/>
          <p:nvPr/>
        </p:nvSpPr>
        <p:spPr>
          <a:xfrm>
            <a:off x="9718465" y="2173524"/>
            <a:ext cx="2524200" cy="246221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Our newsletter</a:t>
            </a:r>
          </a:p>
        </p:txBody>
      </p:sp>
    </p:spTree>
    <p:extLst>
      <p:ext uri="{BB962C8B-B14F-4D97-AF65-F5344CB8AC3E}">
        <p14:creationId xmlns:p14="http://schemas.microsoft.com/office/powerpoint/2010/main" val="316601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CAC4-D676-CFE7-F3C4-BA65032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360363"/>
            <a:ext cx="10861675" cy="255263"/>
          </a:xfrm>
        </p:spPr>
        <p:txBody>
          <a:bodyPr/>
          <a:lstStyle/>
          <a:p>
            <a:pPr>
              <a:tabLst>
                <a:tab pos="3761705" algn="l"/>
              </a:tabLst>
            </a:pPr>
            <a:r>
              <a:rPr lang="en-GB" sz="2000" dirty="0">
                <a:latin typeface="FS Me" panose="02000506040000020004" pitchFamily="2" charset="77"/>
              </a:rPr>
              <a:t>Digital and AI has already proven significant value in Upstream O&amp;G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64C4859-8864-1F2B-38CC-6899984E3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513" y="717958"/>
            <a:ext cx="10861675" cy="267372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FS Me Light" panose="02000506030000020004" pitchFamily="2" charset="77"/>
              </a:rPr>
              <a:t>There are already many examples of digital value delivered across the upstream industry.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D253EE-BF7A-6EF1-4B5C-14DD63A423FB}"/>
              </a:ext>
            </a:extLst>
          </p:cNvPr>
          <p:cNvGrpSpPr/>
          <p:nvPr/>
        </p:nvGrpSpPr>
        <p:grpSpPr>
          <a:xfrm>
            <a:off x="5687514" y="1794236"/>
            <a:ext cx="5879767" cy="3786986"/>
            <a:chOff x="5042771" y="1936838"/>
            <a:chExt cx="5879767" cy="3786986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A0D7955F-41E6-B26C-F84B-7A8C75F96E68}"/>
                </a:ext>
              </a:extLst>
            </p:cNvPr>
            <p:cNvSpPr/>
            <p:nvPr/>
          </p:nvSpPr>
          <p:spPr>
            <a:xfrm>
              <a:off x="5042771" y="1936838"/>
              <a:ext cx="2125791" cy="1870860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Exploration</a:t>
              </a:r>
            </a:p>
            <a:p>
              <a:pPr marL="95250" indent="-952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Advance analytics</a:t>
              </a:r>
            </a:p>
            <a:p>
              <a:pPr marL="95250" indent="-952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Cloud based processing </a:t>
              </a:r>
              <a:endParaRPr lang="en-US" sz="1300" dirty="0">
                <a:solidFill>
                  <a:schemeClr val="tx1"/>
                </a:solidFill>
                <a:latin typeface="FS Me Light" panose="02000506030000020004" pitchFamily="2" charset="77"/>
              </a:endParaRPr>
            </a:p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 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B6F9803-11D2-41B5-087D-755D32695E82}"/>
                </a:ext>
              </a:extLst>
            </p:cNvPr>
            <p:cNvSpPr/>
            <p:nvPr/>
          </p:nvSpPr>
          <p:spPr>
            <a:xfrm>
              <a:off x="8441337" y="1936838"/>
              <a:ext cx="2125791" cy="1870860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Wells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Digital twins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Automatic drilling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6C784E41-AB9B-C9DF-7A08-3B503B66F8EB}"/>
                </a:ext>
              </a:extLst>
            </p:cNvPr>
            <p:cNvSpPr/>
            <p:nvPr/>
          </p:nvSpPr>
          <p:spPr>
            <a:xfrm>
              <a:off x="5042771" y="3852964"/>
              <a:ext cx="2125791" cy="1870860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Capital Projects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Construction digital twin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Automated data extraction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14913E8B-A4CC-D615-E8FF-5830F4333A07}"/>
                </a:ext>
              </a:extLst>
            </p:cNvPr>
            <p:cNvSpPr/>
            <p:nvPr/>
          </p:nvSpPr>
          <p:spPr>
            <a:xfrm>
              <a:off x="8441337" y="3852964"/>
              <a:ext cx="2125791" cy="1870860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endParaRPr lang="en-GB" sz="1300" dirty="0">
                <a:solidFill>
                  <a:schemeClr val="tx1"/>
                </a:solidFill>
                <a:latin typeface="FS Me Light" panose="02000506030000020004" pitchFamily="2" charset="77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4074AD8A-3A24-277F-82D7-D12268FB8397}"/>
                </a:ext>
              </a:extLst>
            </p:cNvPr>
            <p:cNvSpPr/>
            <p:nvPr/>
          </p:nvSpPr>
          <p:spPr>
            <a:xfrm>
              <a:off x="6742054" y="2894901"/>
              <a:ext cx="2125791" cy="1870860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Support Functions</a:t>
              </a:r>
            </a:p>
            <a:p>
              <a:pPr marL="133350" indent="-1333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Automation</a:t>
              </a:r>
            </a:p>
            <a:p>
              <a:pPr marL="133350" indent="-133350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Digital workplace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6556AA-7DBF-0F76-A9B2-7192C0E0B96A}"/>
                </a:ext>
              </a:extLst>
            </p:cNvPr>
            <p:cNvSpPr/>
            <p:nvPr/>
          </p:nvSpPr>
          <p:spPr>
            <a:xfrm>
              <a:off x="8796747" y="4304381"/>
              <a:ext cx="2125791" cy="13836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marL="92075" indent="-84138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Real time </a:t>
              </a:r>
              <a:b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</a:b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production reporting</a:t>
              </a:r>
            </a:p>
            <a:p>
              <a:pPr marL="92075" indent="-84138">
                <a:lnSpc>
                  <a:spcPct val="110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Predictive </a:t>
              </a:r>
              <a:b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</a:b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maintenance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352C9-B801-74C7-0A14-6590D5F9018B}"/>
                </a:ext>
              </a:extLst>
            </p:cNvPr>
            <p:cNvSpPr/>
            <p:nvPr/>
          </p:nvSpPr>
          <p:spPr>
            <a:xfrm>
              <a:off x="8796747" y="3956481"/>
              <a:ext cx="1475630" cy="5749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/>
            <a:lstStyle/>
            <a:p>
              <a:pPr algn="ctr"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Ops &amp; </a:t>
              </a:r>
              <a:b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</a:br>
              <a:r>
                <a:rPr lang="en-GB" sz="1300" b="1" dirty="0">
                  <a:solidFill>
                    <a:schemeClr val="tx1"/>
                  </a:solidFill>
                  <a:latin typeface="FS Me" panose="02000506040000020004" pitchFamily="2" charset="77"/>
                </a:rPr>
                <a:t>Maintenance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4353F0-4DEC-EE54-C927-0E9167F2F5F0}"/>
              </a:ext>
            </a:extLst>
          </p:cNvPr>
          <p:cNvGrpSpPr/>
          <p:nvPr/>
        </p:nvGrpSpPr>
        <p:grpSpPr>
          <a:xfrm>
            <a:off x="1251609" y="1378206"/>
            <a:ext cx="3586264" cy="4573780"/>
            <a:chOff x="996887" y="1873686"/>
            <a:chExt cx="3045164" cy="3883682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7001932D-406C-1439-B55D-114F18F15CD2}"/>
                </a:ext>
              </a:extLst>
            </p:cNvPr>
            <p:cNvSpPr/>
            <p:nvPr/>
          </p:nvSpPr>
          <p:spPr>
            <a:xfrm>
              <a:off x="2336655" y="1873686"/>
              <a:ext cx="1692603" cy="1524827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Emissions Reduction &amp; Low Carbon Operations</a:t>
              </a:r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54CA0863-D19C-1D06-E5F0-40BBC644A716}"/>
                </a:ext>
              </a:extLst>
            </p:cNvPr>
            <p:cNvSpPr/>
            <p:nvPr/>
          </p:nvSpPr>
          <p:spPr>
            <a:xfrm>
              <a:off x="996887" y="4243459"/>
              <a:ext cx="1692602" cy="1513909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Operations Efficiency, Cost &amp; Margin</a:t>
              </a: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26B6A1C9-EFD3-3CD5-91C3-708C3BF034C6}"/>
                </a:ext>
              </a:extLst>
            </p:cNvPr>
            <p:cNvSpPr/>
            <p:nvPr/>
          </p:nvSpPr>
          <p:spPr>
            <a:xfrm>
              <a:off x="2349447" y="3456018"/>
              <a:ext cx="1692604" cy="1513909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GB" sz="13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Shortage in Critical Skills &amp; Competency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92201D6-841C-5440-6A57-5B3DAF804F7D}"/>
                </a:ext>
              </a:extLst>
            </p:cNvPr>
            <p:cNvSpPr/>
            <p:nvPr/>
          </p:nvSpPr>
          <p:spPr>
            <a:xfrm>
              <a:off x="996887" y="2672045"/>
              <a:ext cx="1692602" cy="1513909"/>
            </a:xfrm>
            <a:prstGeom prst="hexagon">
              <a:avLst>
                <a:gd name="adj" fmla="val 25951"/>
                <a:gd name="vf" fmla="val 115470"/>
              </a:avLst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endParaRPr lang="en-GB" sz="1600" b="1" dirty="0">
                <a:solidFill>
                  <a:schemeClr val="bg1"/>
                </a:solidFill>
                <a:latin typeface="FS Me" panose="02000506040000020004" pitchFamily="2" charset="77"/>
              </a:endParaRPr>
            </a:p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endParaRPr lang="en-GB" sz="1600" b="1" dirty="0">
                <a:solidFill>
                  <a:schemeClr val="bg1"/>
                </a:solidFill>
                <a:latin typeface="FS Me" panose="02000506040000020004" pitchFamily="2" charset="77"/>
              </a:endParaRPr>
            </a:p>
            <a:p>
              <a:pPr algn="ctr">
                <a:lnSpc>
                  <a:spcPct val="110000"/>
                </a:lnSpc>
                <a:spcAft>
                  <a:spcPts val="500"/>
                </a:spcAft>
              </a:pPr>
              <a:r>
                <a:rPr lang="en-GB" sz="1600" b="1" dirty="0">
                  <a:solidFill>
                    <a:schemeClr val="bg1"/>
                  </a:solidFill>
                  <a:latin typeface="FS Me" panose="02000506040000020004" pitchFamily="2" charset="77"/>
                </a:rPr>
                <a:t>Industry Challenges</a:t>
              </a:r>
              <a:endParaRPr lang="en-US" sz="1600" b="1" dirty="0">
                <a:solidFill>
                  <a:schemeClr val="bg1"/>
                </a:solidFill>
                <a:latin typeface="FS Me" panose="02000506040000020004" pitchFamily="2" charset="77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AFA764-A7FA-CB57-DB83-86DD294CCB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297" y="2512322"/>
            <a:ext cx="681985" cy="7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90" name="Rectangle 77889">
            <a:extLst>
              <a:ext uri="{FF2B5EF4-FFF2-40B4-BE49-F238E27FC236}">
                <a16:creationId xmlns:a16="http://schemas.microsoft.com/office/drawing/2014/main" id="{3F277DCA-1650-96C5-CCFE-E72CDCCC5A3B}"/>
              </a:ext>
            </a:extLst>
          </p:cNvPr>
          <p:cNvSpPr/>
          <p:nvPr/>
        </p:nvSpPr>
        <p:spPr>
          <a:xfrm>
            <a:off x="0" y="1143235"/>
            <a:ext cx="12192000" cy="4759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77799" dist="38100" dir="2700000" sx="99794" sy="99794" algn="tl" rotWithShape="0">
              <a:prstClr val="black">
                <a:alpha val="182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92" name="Rectangle 77891">
            <a:extLst>
              <a:ext uri="{FF2B5EF4-FFF2-40B4-BE49-F238E27FC236}">
                <a16:creationId xmlns:a16="http://schemas.microsoft.com/office/drawing/2014/main" id="{95E154FA-C5B2-41A5-6FF8-94BD3A279519}"/>
              </a:ext>
            </a:extLst>
          </p:cNvPr>
          <p:cNvSpPr/>
          <p:nvPr/>
        </p:nvSpPr>
        <p:spPr>
          <a:xfrm>
            <a:off x="6587038" y="1143234"/>
            <a:ext cx="5604961" cy="475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0B4D5-438B-1582-128B-7E26B4B9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359999"/>
            <a:ext cx="10862204" cy="255263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sz="2000" dirty="0">
                <a:cs typeface="Calibri"/>
              </a:rPr>
              <a:t>However, most AI use cases are not yet ready to deliver business value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3E76F-70D8-4BE0-CE72-64D2E2345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984" y="717774"/>
            <a:ext cx="10862204" cy="267372"/>
          </a:xfrm>
        </p:spPr>
        <p:txBody>
          <a:bodyPr vert="horz" lIns="0" tIns="72000" rIns="0" bIns="0" rtlCol="0" anchor="t" anchorCtr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cs typeface="Calibri"/>
              </a:rPr>
              <a:t>Look out for valuable opportunities but watch-out for the </a:t>
            </a:r>
            <a:r>
              <a:rPr lang="en-GB" sz="1400" dirty="0" err="1">
                <a:solidFill>
                  <a:schemeClr val="tx1"/>
                </a:solidFill>
                <a:cs typeface="Calibri"/>
              </a:rPr>
              <a:t>GenAI</a:t>
            </a:r>
            <a:r>
              <a:rPr lang="en-GB" sz="1400" dirty="0">
                <a:solidFill>
                  <a:schemeClr val="tx1"/>
                </a:solidFill>
                <a:cs typeface="Calibri"/>
              </a:rPr>
              <a:t> hype.</a:t>
            </a:r>
          </a:p>
        </p:txBody>
      </p:sp>
      <p:pic>
        <p:nvPicPr>
          <p:cNvPr id="77828" name="Picture 4" descr="2023 Gartner Emerging Technologies and Trends Impact Radar">
            <a:extLst>
              <a:ext uri="{FF2B5EF4-FFF2-40B4-BE49-F238E27FC236}">
                <a16:creationId xmlns:a16="http://schemas.microsoft.com/office/drawing/2014/main" id="{94D509F7-F882-30B2-9CC8-6F789EFDA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" t="14340" r="2929" b="17344"/>
          <a:stretch/>
        </p:blipFill>
        <p:spPr bwMode="auto">
          <a:xfrm>
            <a:off x="7000116" y="1850499"/>
            <a:ext cx="4971593" cy="37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26E09-B934-F85F-D5FE-5FBC420150CF}"/>
              </a:ext>
            </a:extLst>
          </p:cNvPr>
          <p:cNvSpPr txBox="1"/>
          <p:nvPr/>
        </p:nvSpPr>
        <p:spPr>
          <a:xfrm>
            <a:off x="670982" y="1333268"/>
            <a:ext cx="6099716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err="1">
                <a:solidFill>
                  <a:schemeClr val="bg2"/>
                </a:solidFill>
                <a:latin typeface="FS Me" panose="02000506040000020004" pitchFamily="2" charset="77"/>
              </a:rPr>
              <a:t>GenAI</a:t>
            </a: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: Peak of suite of AI tools as well</a:t>
            </a:r>
          </a:p>
          <a:p>
            <a:pPr>
              <a:spcAft>
                <a:spcPts val="1200"/>
              </a:spcAft>
            </a:pPr>
            <a:r>
              <a:rPr lang="en-GB" sz="1300" dirty="0">
                <a:latin typeface="FS Me Light" panose="02000506030000020004" pitchFamily="2" charset="77"/>
              </a:rPr>
              <a:t>Hype Cycle for Artificial Intelligence, 2023</a:t>
            </a:r>
          </a:p>
        </p:txBody>
      </p:sp>
      <p:grpSp>
        <p:nvGrpSpPr>
          <p:cNvPr id="77889" name="Group 77888">
            <a:extLst>
              <a:ext uri="{FF2B5EF4-FFF2-40B4-BE49-F238E27FC236}">
                <a16:creationId xmlns:a16="http://schemas.microsoft.com/office/drawing/2014/main" id="{BBDC6BB9-F9C8-C630-CF06-09628041617D}"/>
              </a:ext>
            </a:extLst>
          </p:cNvPr>
          <p:cNvGrpSpPr/>
          <p:nvPr/>
        </p:nvGrpSpPr>
        <p:grpSpPr>
          <a:xfrm>
            <a:off x="674744" y="2291943"/>
            <a:ext cx="5513412" cy="3160259"/>
            <a:chOff x="674744" y="2291943"/>
            <a:chExt cx="5513412" cy="3160259"/>
          </a:xfrm>
        </p:grpSpPr>
        <p:sp>
          <p:nvSpPr>
            <p:cNvPr id="55" name="Text Placeholder 3">
              <a:extLst>
                <a:ext uri="{FF2B5EF4-FFF2-40B4-BE49-F238E27FC236}">
                  <a16:creationId xmlns:a16="http://schemas.microsoft.com/office/drawing/2014/main" id="{61FCD238-117E-D1E8-86FA-BC72E4C12978}"/>
                </a:ext>
              </a:extLst>
            </p:cNvPr>
            <p:cNvSpPr txBox="1">
              <a:spLocks/>
            </p:cNvSpPr>
            <p:nvPr/>
          </p:nvSpPr>
          <p:spPr>
            <a:xfrm>
              <a:off x="882186" y="4510890"/>
              <a:ext cx="608048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Autonomic Systems</a:t>
              </a:r>
            </a:p>
          </p:txBody>
        </p:sp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6F121875-A3E3-4006-54D8-566DD4084DD7}"/>
                </a:ext>
              </a:extLst>
            </p:cNvPr>
            <p:cNvSpPr txBox="1">
              <a:spLocks/>
            </p:cNvSpPr>
            <p:nvPr/>
          </p:nvSpPr>
          <p:spPr>
            <a:xfrm>
              <a:off x="941735" y="4410529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First-Principles AI</a:t>
              </a:r>
            </a:p>
          </p:txBody>
        </p:sp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EBB3F470-1094-1F33-F485-927A51B9BE2C}"/>
                </a:ext>
              </a:extLst>
            </p:cNvPr>
            <p:cNvSpPr txBox="1">
              <a:spLocks/>
            </p:cNvSpPr>
            <p:nvPr/>
          </p:nvSpPr>
          <p:spPr>
            <a:xfrm>
              <a:off x="932781" y="4176354"/>
              <a:ext cx="70242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Multiagent Systems</a:t>
              </a:r>
            </a:p>
          </p:txBody>
        </p:sp>
        <p:sp>
          <p:nvSpPr>
            <p:cNvPr id="59" name="Text Placeholder 3">
              <a:extLst>
                <a:ext uri="{FF2B5EF4-FFF2-40B4-BE49-F238E27FC236}">
                  <a16:creationId xmlns:a16="http://schemas.microsoft.com/office/drawing/2014/main" id="{8977BA3F-9114-05CA-43FF-0350C0CA8982}"/>
                </a:ext>
              </a:extLst>
            </p:cNvPr>
            <p:cNvSpPr txBox="1">
              <a:spLocks/>
            </p:cNvSpPr>
            <p:nvPr/>
          </p:nvSpPr>
          <p:spPr>
            <a:xfrm>
              <a:off x="1082529" y="4009576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Neuro-Symbolic AI</a:t>
              </a:r>
            </a:p>
          </p:txBody>
        </p:sp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D0A75698-CC6C-576E-753A-55A43E275611}"/>
                </a:ext>
              </a:extLst>
            </p:cNvPr>
            <p:cNvSpPr txBox="1">
              <a:spLocks/>
            </p:cNvSpPr>
            <p:nvPr/>
          </p:nvSpPr>
          <p:spPr>
            <a:xfrm>
              <a:off x="1163042" y="3825546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Causal AI</a:t>
              </a:r>
            </a:p>
          </p:txBody>
        </p:sp>
        <p:sp>
          <p:nvSpPr>
            <p:cNvPr id="61" name="Text Placeholder 3">
              <a:extLst>
                <a:ext uri="{FF2B5EF4-FFF2-40B4-BE49-F238E27FC236}">
                  <a16:creationId xmlns:a16="http://schemas.microsoft.com/office/drawing/2014/main" id="{B2E37BF5-59AA-E04F-FDC3-6CEC7E4DFBB8}"/>
                </a:ext>
              </a:extLst>
            </p:cNvPr>
            <p:cNvSpPr txBox="1">
              <a:spLocks/>
            </p:cNvSpPr>
            <p:nvPr/>
          </p:nvSpPr>
          <p:spPr>
            <a:xfrm>
              <a:off x="1209050" y="3716278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AI Simulation</a:t>
              </a:r>
            </a:p>
          </p:txBody>
        </p:sp>
        <p:sp>
          <p:nvSpPr>
            <p:cNvPr id="62" name="Text Placeholder 3">
              <a:extLst>
                <a:ext uri="{FF2B5EF4-FFF2-40B4-BE49-F238E27FC236}">
                  <a16:creationId xmlns:a16="http://schemas.microsoft.com/office/drawing/2014/main" id="{84AF80E6-281D-6F02-8701-36946EB25D14}"/>
                </a:ext>
              </a:extLst>
            </p:cNvPr>
            <p:cNvSpPr txBox="1">
              <a:spLocks/>
            </p:cNvSpPr>
            <p:nvPr/>
          </p:nvSpPr>
          <p:spPr>
            <a:xfrm>
              <a:off x="1283190" y="3543283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AI Engineering</a:t>
              </a:r>
            </a:p>
          </p:txBody>
        </p:sp>
        <p:sp>
          <p:nvSpPr>
            <p:cNvPr id="63" name="Text Placeholder 3">
              <a:extLst>
                <a:ext uri="{FF2B5EF4-FFF2-40B4-BE49-F238E27FC236}">
                  <a16:creationId xmlns:a16="http://schemas.microsoft.com/office/drawing/2014/main" id="{3F0DA9B8-37B8-6333-6C08-684DC7251041}"/>
                </a:ext>
              </a:extLst>
            </p:cNvPr>
            <p:cNvSpPr txBox="1">
              <a:spLocks/>
            </p:cNvSpPr>
            <p:nvPr/>
          </p:nvSpPr>
          <p:spPr>
            <a:xfrm>
              <a:off x="1320260" y="3413537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Data-Centric AI</a:t>
              </a:r>
            </a:p>
          </p:txBody>
        </p:sp>
        <p:sp>
          <p:nvSpPr>
            <p:cNvPr id="77824" name="Text Placeholder 3">
              <a:extLst>
                <a:ext uri="{FF2B5EF4-FFF2-40B4-BE49-F238E27FC236}">
                  <a16:creationId xmlns:a16="http://schemas.microsoft.com/office/drawing/2014/main" id="{FE8297FC-6A9B-73F4-65B8-9FCC719F448D}"/>
                </a:ext>
              </a:extLst>
            </p:cNvPr>
            <p:cNvSpPr txBox="1">
              <a:spLocks/>
            </p:cNvSpPr>
            <p:nvPr/>
          </p:nvSpPr>
          <p:spPr>
            <a:xfrm>
              <a:off x="1363509" y="3308505"/>
              <a:ext cx="598680" cy="110016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Composite AI</a:t>
              </a:r>
            </a:p>
          </p:txBody>
        </p:sp>
        <p:sp>
          <p:nvSpPr>
            <p:cNvPr id="77825" name="Text Placeholder 3">
              <a:extLst>
                <a:ext uri="{FF2B5EF4-FFF2-40B4-BE49-F238E27FC236}">
                  <a16:creationId xmlns:a16="http://schemas.microsoft.com/office/drawing/2014/main" id="{9414E7C0-D5A7-6D28-C525-4AB6001A04EF}"/>
                </a:ext>
              </a:extLst>
            </p:cNvPr>
            <p:cNvSpPr txBox="1">
              <a:spLocks/>
            </p:cNvSpPr>
            <p:nvPr/>
          </p:nvSpPr>
          <p:spPr>
            <a:xfrm>
              <a:off x="1231163" y="3184937"/>
              <a:ext cx="786631" cy="103838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Operational AI Systems</a:t>
              </a:r>
            </a:p>
          </p:txBody>
        </p:sp>
        <p:sp>
          <p:nvSpPr>
            <p:cNvPr id="77826" name="Text Placeholder 3">
              <a:extLst>
                <a:ext uri="{FF2B5EF4-FFF2-40B4-BE49-F238E27FC236}">
                  <a16:creationId xmlns:a16="http://schemas.microsoft.com/office/drawing/2014/main" id="{F6D427DD-2FD7-098E-6D0C-D2106693089A}"/>
                </a:ext>
              </a:extLst>
            </p:cNvPr>
            <p:cNvSpPr txBox="1">
              <a:spLocks/>
            </p:cNvSpPr>
            <p:nvPr/>
          </p:nvSpPr>
          <p:spPr>
            <a:xfrm>
              <a:off x="1280591" y="3061369"/>
              <a:ext cx="786631" cy="103838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AI </a:t>
              </a:r>
              <a:r>
                <a:rPr lang="en-GB" sz="600" dirty="0" err="1">
                  <a:solidFill>
                    <a:schemeClr val="tx1"/>
                  </a:solidFill>
                  <a:cs typeface="Calibri"/>
                </a:rPr>
                <a:t>TRiSM</a:t>
              </a:r>
              <a:endParaRPr lang="en-GB" sz="6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77827" name="Text Placeholder 3">
              <a:extLst>
                <a:ext uri="{FF2B5EF4-FFF2-40B4-BE49-F238E27FC236}">
                  <a16:creationId xmlns:a16="http://schemas.microsoft.com/office/drawing/2014/main" id="{B7F928F1-865F-E182-6EC9-C9EE607A5DB0}"/>
                </a:ext>
              </a:extLst>
            </p:cNvPr>
            <p:cNvSpPr txBox="1">
              <a:spLocks/>
            </p:cNvSpPr>
            <p:nvPr/>
          </p:nvSpPr>
          <p:spPr>
            <a:xfrm>
              <a:off x="1360908" y="2968694"/>
              <a:ext cx="786631" cy="103838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Decision Intelligence</a:t>
              </a:r>
            </a:p>
          </p:txBody>
        </p:sp>
        <p:sp>
          <p:nvSpPr>
            <p:cNvPr id="77830" name="Text Placeholder 3">
              <a:extLst>
                <a:ext uri="{FF2B5EF4-FFF2-40B4-BE49-F238E27FC236}">
                  <a16:creationId xmlns:a16="http://schemas.microsoft.com/office/drawing/2014/main" id="{264D88BF-4326-65BC-F772-940998993273}"/>
                </a:ext>
              </a:extLst>
            </p:cNvPr>
            <p:cNvSpPr txBox="1">
              <a:spLocks/>
            </p:cNvSpPr>
            <p:nvPr/>
          </p:nvSpPr>
          <p:spPr>
            <a:xfrm>
              <a:off x="1005056" y="2866576"/>
              <a:ext cx="1170423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Artificial General Intelligence</a:t>
              </a:r>
            </a:p>
          </p:txBody>
        </p:sp>
        <p:sp>
          <p:nvSpPr>
            <p:cNvPr id="77831" name="Text Placeholder 3">
              <a:extLst>
                <a:ext uri="{FF2B5EF4-FFF2-40B4-BE49-F238E27FC236}">
                  <a16:creationId xmlns:a16="http://schemas.microsoft.com/office/drawing/2014/main" id="{EF986A74-132F-7884-618E-D6C8C1CEF40F}"/>
                </a:ext>
              </a:extLst>
            </p:cNvPr>
            <p:cNvSpPr txBox="1">
              <a:spLocks/>
            </p:cNvSpPr>
            <p:nvPr/>
          </p:nvSpPr>
          <p:spPr>
            <a:xfrm>
              <a:off x="1373397" y="2773900"/>
              <a:ext cx="900935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Prompt Engineering</a:t>
              </a:r>
            </a:p>
          </p:txBody>
        </p:sp>
        <p:sp>
          <p:nvSpPr>
            <p:cNvPr id="77832" name="Text Placeholder 3">
              <a:extLst>
                <a:ext uri="{FF2B5EF4-FFF2-40B4-BE49-F238E27FC236}">
                  <a16:creationId xmlns:a16="http://schemas.microsoft.com/office/drawing/2014/main" id="{F28E8344-B28C-A6AE-5F28-07E58568AD37}"/>
                </a:ext>
              </a:extLst>
            </p:cNvPr>
            <p:cNvSpPr txBox="1">
              <a:spLocks/>
            </p:cNvSpPr>
            <p:nvPr/>
          </p:nvSpPr>
          <p:spPr>
            <a:xfrm>
              <a:off x="1163453" y="2581930"/>
              <a:ext cx="900935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Neuromorphic Computing</a:t>
              </a:r>
            </a:p>
          </p:txBody>
        </p:sp>
        <p:sp>
          <p:nvSpPr>
            <p:cNvPr id="77846" name="Text Placeholder 3">
              <a:extLst>
                <a:ext uri="{FF2B5EF4-FFF2-40B4-BE49-F238E27FC236}">
                  <a16:creationId xmlns:a16="http://schemas.microsoft.com/office/drawing/2014/main" id="{8D4CB4E3-671A-F66E-CA15-37823BBEFFAC}"/>
                </a:ext>
              </a:extLst>
            </p:cNvPr>
            <p:cNvSpPr txBox="1">
              <a:spLocks/>
            </p:cNvSpPr>
            <p:nvPr/>
          </p:nvSpPr>
          <p:spPr>
            <a:xfrm>
              <a:off x="1102967" y="2485865"/>
              <a:ext cx="900935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Responsible AI</a:t>
              </a:r>
            </a:p>
          </p:txBody>
        </p:sp>
        <p:sp>
          <p:nvSpPr>
            <p:cNvPr id="77847" name="Text Placeholder 3">
              <a:extLst>
                <a:ext uri="{FF2B5EF4-FFF2-40B4-BE49-F238E27FC236}">
                  <a16:creationId xmlns:a16="http://schemas.microsoft.com/office/drawing/2014/main" id="{234AAFF0-07CD-23FD-C8A0-EE935FA3720F}"/>
                </a:ext>
              </a:extLst>
            </p:cNvPr>
            <p:cNvSpPr txBox="1">
              <a:spLocks/>
            </p:cNvSpPr>
            <p:nvPr/>
          </p:nvSpPr>
          <p:spPr>
            <a:xfrm>
              <a:off x="1116156" y="2367169"/>
              <a:ext cx="900935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Smart Robots</a:t>
              </a:r>
            </a:p>
          </p:txBody>
        </p:sp>
        <p:sp>
          <p:nvSpPr>
            <p:cNvPr id="77854" name="Text Placeholder 3">
              <a:extLst>
                <a:ext uri="{FF2B5EF4-FFF2-40B4-BE49-F238E27FC236}">
                  <a16:creationId xmlns:a16="http://schemas.microsoft.com/office/drawing/2014/main" id="{77F671C0-2382-2853-6C4B-F33E32A4753F}"/>
                </a:ext>
              </a:extLst>
            </p:cNvPr>
            <p:cNvSpPr txBox="1">
              <a:spLocks/>
            </p:cNvSpPr>
            <p:nvPr/>
          </p:nvSpPr>
          <p:spPr>
            <a:xfrm>
              <a:off x="2522926" y="2375861"/>
              <a:ext cx="900935" cy="106047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Generative AI</a:t>
              </a:r>
            </a:p>
          </p:txBody>
        </p:sp>
        <p:sp>
          <p:nvSpPr>
            <p:cNvPr id="77855" name="Text Placeholder 3">
              <a:extLst>
                <a:ext uri="{FF2B5EF4-FFF2-40B4-BE49-F238E27FC236}">
                  <a16:creationId xmlns:a16="http://schemas.microsoft.com/office/drawing/2014/main" id="{16859F66-8657-ADC6-DB86-6BE620AACAEC}"/>
                </a:ext>
              </a:extLst>
            </p:cNvPr>
            <p:cNvSpPr txBox="1">
              <a:spLocks/>
            </p:cNvSpPr>
            <p:nvPr/>
          </p:nvSpPr>
          <p:spPr>
            <a:xfrm>
              <a:off x="2440704" y="2864787"/>
              <a:ext cx="392772" cy="165679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Foundation Models</a:t>
              </a:r>
            </a:p>
          </p:txBody>
        </p:sp>
        <p:grpSp>
          <p:nvGrpSpPr>
            <p:cNvPr id="77874" name="Group 77873">
              <a:extLst>
                <a:ext uri="{FF2B5EF4-FFF2-40B4-BE49-F238E27FC236}">
                  <a16:creationId xmlns:a16="http://schemas.microsoft.com/office/drawing/2014/main" id="{0501A95B-BB79-78FF-7658-161606704F8B}"/>
                </a:ext>
              </a:extLst>
            </p:cNvPr>
            <p:cNvGrpSpPr/>
            <p:nvPr/>
          </p:nvGrpSpPr>
          <p:grpSpPr>
            <a:xfrm>
              <a:off x="822067" y="2291943"/>
              <a:ext cx="5361395" cy="2570650"/>
              <a:chOff x="822067" y="2291943"/>
              <a:chExt cx="5361395" cy="257065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D31348-5816-5AC7-4EEC-0DC09AD395D5}"/>
                  </a:ext>
                </a:extLst>
              </p:cNvPr>
              <p:cNvGrpSpPr/>
              <p:nvPr/>
            </p:nvGrpSpPr>
            <p:grpSpPr>
              <a:xfrm>
                <a:off x="822067" y="2291943"/>
                <a:ext cx="5361395" cy="2570650"/>
                <a:chOff x="-4207661" y="7846836"/>
                <a:chExt cx="4238306" cy="2032158"/>
              </a:xfrm>
            </p:grpSpPr>
            <p:grpSp>
              <p:nvGrpSpPr>
                <p:cNvPr id="15" name="Graphic 9">
                  <a:extLst>
                    <a:ext uri="{FF2B5EF4-FFF2-40B4-BE49-F238E27FC236}">
                      <a16:creationId xmlns:a16="http://schemas.microsoft.com/office/drawing/2014/main" id="{13380606-B1F9-150E-8EFE-04D2DAC9DBA9}"/>
                    </a:ext>
                  </a:extLst>
                </p:cNvPr>
                <p:cNvGrpSpPr/>
                <p:nvPr/>
              </p:nvGrpSpPr>
              <p:grpSpPr>
                <a:xfrm>
                  <a:off x="-4207661" y="7846836"/>
                  <a:ext cx="4238305" cy="2032158"/>
                  <a:chOff x="-4207661" y="7846836"/>
                  <a:chExt cx="4238305" cy="2032158"/>
                </a:xfrm>
              </p:grpSpPr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80FB54CE-844D-7F72-435E-F39E7110E578}"/>
                      </a:ext>
                    </a:extLst>
                  </p:cNvPr>
                  <p:cNvSpPr/>
                  <p:nvPr/>
                </p:nvSpPr>
                <p:spPr>
                  <a:xfrm>
                    <a:off x="-4207661" y="7846836"/>
                    <a:ext cx="4238305" cy="4048"/>
                  </a:xfrm>
                  <a:custGeom>
                    <a:avLst/>
                    <a:gdLst>
                      <a:gd name="connsiteX0" fmla="*/ 0 w 4238305"/>
                      <a:gd name="connsiteY0" fmla="*/ 0 h 4048"/>
                      <a:gd name="connsiteX1" fmla="*/ 4238306 w 4238305"/>
                      <a:gd name="connsiteY1" fmla="*/ 0 h 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38305" h="4048">
                        <a:moveTo>
                          <a:pt x="0" y="0"/>
                        </a:moveTo>
                        <a:lnTo>
                          <a:pt x="4238306" y="0"/>
                        </a:lnTo>
                      </a:path>
                    </a:pathLst>
                  </a:custGeom>
                  <a:ln w="4048" cap="flat">
                    <a:solidFill>
                      <a:srgbClr val="CCCCC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aphic 9">
                    <a:extLst>
                      <a:ext uri="{FF2B5EF4-FFF2-40B4-BE49-F238E27FC236}">
                        <a16:creationId xmlns:a16="http://schemas.microsoft.com/office/drawing/2014/main" id="{ADB3CDA2-036D-E75B-6ABE-90BE780BA9D5}"/>
                      </a:ext>
                    </a:extLst>
                  </p:cNvPr>
                  <p:cNvGrpSpPr/>
                  <p:nvPr/>
                </p:nvGrpSpPr>
                <p:grpSpPr>
                  <a:xfrm>
                    <a:off x="-3067749" y="7846836"/>
                    <a:ext cx="2125629" cy="2032158"/>
                    <a:chOff x="-3067749" y="7846836"/>
                    <a:chExt cx="2125629" cy="2032158"/>
                  </a:xfrm>
                </p:grpSpPr>
                <p:sp>
                  <p:nvSpPr>
                    <p:cNvPr id="19" name="Freeform 18">
                      <a:extLst>
                        <a:ext uri="{FF2B5EF4-FFF2-40B4-BE49-F238E27FC236}">
                          <a16:creationId xmlns:a16="http://schemas.microsoft.com/office/drawing/2014/main" id="{BCE7F283-FDBA-3379-785B-B772E812F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67749" y="7846836"/>
                      <a:ext cx="4048" cy="2032158"/>
                    </a:xfrm>
                    <a:custGeom>
                      <a:avLst/>
                      <a:gdLst>
                        <a:gd name="connsiteX0" fmla="*/ 0 w 4048"/>
                        <a:gd name="connsiteY0" fmla="*/ 0 h 2032158"/>
                        <a:gd name="connsiteX1" fmla="*/ 0 w 4048"/>
                        <a:gd name="connsiteY1" fmla="*/ 2032159 h 2032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48" h="2032158">
                          <a:moveTo>
                            <a:pt x="0" y="0"/>
                          </a:moveTo>
                          <a:lnTo>
                            <a:pt x="0" y="2032159"/>
                          </a:lnTo>
                        </a:path>
                      </a:pathLst>
                    </a:custGeom>
                    <a:ln w="4048" cap="flat">
                      <a:solidFill>
                        <a:srgbClr val="CCCC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Freeform 19">
                      <a:extLst>
                        <a:ext uri="{FF2B5EF4-FFF2-40B4-BE49-F238E27FC236}">
                          <a16:creationId xmlns:a16="http://schemas.microsoft.com/office/drawing/2014/main" id="{DF4088C9-10AC-DC77-2D08-A50D22534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59871" y="7846836"/>
                      <a:ext cx="4048" cy="2032158"/>
                    </a:xfrm>
                    <a:custGeom>
                      <a:avLst/>
                      <a:gdLst>
                        <a:gd name="connsiteX0" fmla="*/ 0 w 4048"/>
                        <a:gd name="connsiteY0" fmla="*/ 0 h 2032158"/>
                        <a:gd name="connsiteX1" fmla="*/ 0 w 4048"/>
                        <a:gd name="connsiteY1" fmla="*/ 2032159 h 2032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48" h="2032158">
                          <a:moveTo>
                            <a:pt x="0" y="0"/>
                          </a:moveTo>
                          <a:lnTo>
                            <a:pt x="0" y="2032159"/>
                          </a:lnTo>
                        </a:path>
                      </a:pathLst>
                    </a:custGeom>
                    <a:ln w="4048" cap="flat">
                      <a:solidFill>
                        <a:srgbClr val="CCCC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Freeform 20">
                      <a:extLst>
                        <a:ext uri="{FF2B5EF4-FFF2-40B4-BE49-F238E27FC236}">
                          <a16:creationId xmlns:a16="http://schemas.microsoft.com/office/drawing/2014/main" id="{D34C6DBB-F84D-9814-2D67-6611D72412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26715" y="7846836"/>
                      <a:ext cx="4048" cy="2032158"/>
                    </a:xfrm>
                    <a:custGeom>
                      <a:avLst/>
                      <a:gdLst>
                        <a:gd name="connsiteX0" fmla="*/ 0 w 4048"/>
                        <a:gd name="connsiteY0" fmla="*/ 0 h 2032158"/>
                        <a:gd name="connsiteX1" fmla="*/ 0 w 4048"/>
                        <a:gd name="connsiteY1" fmla="*/ 2032159 h 2032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48" h="2032158">
                          <a:moveTo>
                            <a:pt x="0" y="0"/>
                          </a:moveTo>
                          <a:lnTo>
                            <a:pt x="0" y="2032159"/>
                          </a:lnTo>
                        </a:path>
                      </a:pathLst>
                    </a:custGeom>
                    <a:ln w="4048" cap="flat">
                      <a:solidFill>
                        <a:srgbClr val="CCCC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Freeform 21">
                      <a:extLst>
                        <a:ext uri="{FF2B5EF4-FFF2-40B4-BE49-F238E27FC236}">
                          <a16:creationId xmlns:a16="http://schemas.microsoft.com/office/drawing/2014/main" id="{3AFA88B6-B3D1-2AF7-8874-36CBC9E12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2119" y="7846836"/>
                      <a:ext cx="4048" cy="2032158"/>
                    </a:xfrm>
                    <a:custGeom>
                      <a:avLst/>
                      <a:gdLst>
                        <a:gd name="connsiteX0" fmla="*/ 0 w 4048"/>
                        <a:gd name="connsiteY0" fmla="*/ 0 h 2032158"/>
                        <a:gd name="connsiteX1" fmla="*/ 0 w 4048"/>
                        <a:gd name="connsiteY1" fmla="*/ 2032159 h 2032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48" h="2032158">
                          <a:moveTo>
                            <a:pt x="0" y="0"/>
                          </a:moveTo>
                          <a:lnTo>
                            <a:pt x="0" y="2032159"/>
                          </a:lnTo>
                        </a:path>
                      </a:pathLst>
                    </a:custGeom>
                    <a:ln w="4048" cap="flat">
                      <a:solidFill>
                        <a:srgbClr val="CCCC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DC870EEA-A4D9-D576-3AF4-9166298C8E80}"/>
                      </a:ext>
                    </a:extLst>
                  </p:cNvPr>
                  <p:cNvSpPr/>
                  <p:nvPr/>
                </p:nvSpPr>
                <p:spPr>
                  <a:xfrm>
                    <a:off x="-4207661" y="9878995"/>
                    <a:ext cx="4238305" cy="4048"/>
                  </a:xfrm>
                  <a:custGeom>
                    <a:avLst/>
                    <a:gdLst>
                      <a:gd name="connsiteX0" fmla="*/ 0 w 4238305"/>
                      <a:gd name="connsiteY0" fmla="*/ 0 h 4048"/>
                      <a:gd name="connsiteX1" fmla="*/ 4238306 w 4238305"/>
                      <a:gd name="connsiteY1" fmla="*/ 0 h 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38305" h="4048">
                        <a:moveTo>
                          <a:pt x="0" y="0"/>
                        </a:moveTo>
                        <a:lnTo>
                          <a:pt x="4238306" y="0"/>
                        </a:lnTo>
                      </a:path>
                    </a:pathLst>
                  </a:custGeom>
                  <a:ln w="4048" cap="flat">
                    <a:solidFill>
                      <a:srgbClr val="CCCCC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50B1E2B-FF3B-436C-F823-19D37C0B604B}"/>
                    </a:ext>
                  </a:extLst>
                </p:cNvPr>
                <p:cNvSpPr/>
                <p:nvPr/>
              </p:nvSpPr>
              <p:spPr>
                <a:xfrm>
                  <a:off x="-4150218" y="7846836"/>
                  <a:ext cx="4180863" cy="2032158"/>
                </a:xfrm>
                <a:custGeom>
                  <a:avLst/>
                  <a:gdLst>
                    <a:gd name="connsiteX0" fmla="*/ 0 w 4180863"/>
                    <a:gd name="connsiteY0" fmla="*/ 0 h 2032158"/>
                    <a:gd name="connsiteX1" fmla="*/ 0 w 4180863"/>
                    <a:gd name="connsiteY1" fmla="*/ 2032159 h 2032158"/>
                    <a:gd name="connsiteX2" fmla="*/ 4180863 w 4180863"/>
                    <a:gd name="connsiteY2" fmla="*/ 2032159 h 2032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80863" h="2032158">
                      <a:moveTo>
                        <a:pt x="0" y="0"/>
                      </a:moveTo>
                      <a:lnTo>
                        <a:pt x="0" y="2032159"/>
                      </a:lnTo>
                      <a:lnTo>
                        <a:pt x="4180863" y="2032159"/>
                      </a:lnTo>
                    </a:path>
                  </a:pathLst>
                </a:custGeom>
                <a:noFill/>
                <a:ln w="404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32BF4C7F-D911-FCFE-46E5-CBB76D61A0F3}"/>
                    </a:ext>
                  </a:extLst>
                </p:cNvPr>
                <p:cNvSpPr/>
                <p:nvPr/>
              </p:nvSpPr>
              <p:spPr>
                <a:xfrm>
                  <a:off x="-3794023" y="8141603"/>
                  <a:ext cx="3489969" cy="1659771"/>
                </a:xfrm>
                <a:custGeom>
                  <a:avLst/>
                  <a:gdLst>
                    <a:gd name="connsiteX0" fmla="*/ 0 w 3489969"/>
                    <a:gd name="connsiteY0" fmla="*/ 1659546 h 1659771"/>
                    <a:gd name="connsiteX1" fmla="*/ 343200 w 3489969"/>
                    <a:gd name="connsiteY1" fmla="*/ 1089165 h 1659771"/>
                    <a:gd name="connsiteX2" fmla="*/ 1044092 w 3489969"/>
                    <a:gd name="connsiteY2" fmla="*/ 1555 h 1659771"/>
                    <a:gd name="connsiteX3" fmla="*/ 1287182 w 3489969"/>
                    <a:gd name="connsiteY3" fmla="*/ 551007 h 1659771"/>
                    <a:gd name="connsiteX4" fmla="*/ 1378913 w 3489969"/>
                    <a:gd name="connsiteY4" fmla="*/ 1101026 h 1659771"/>
                    <a:gd name="connsiteX5" fmla="*/ 1653173 w 3489969"/>
                    <a:gd name="connsiteY5" fmla="*/ 1456492 h 1659771"/>
                    <a:gd name="connsiteX6" fmla="*/ 2217927 w 3489969"/>
                    <a:gd name="connsiteY6" fmla="*/ 1200286 h 1659771"/>
                    <a:gd name="connsiteX7" fmla="*/ 3489970 w 3489969"/>
                    <a:gd name="connsiteY7" fmla="*/ 721272 h 165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89969" h="1659771">
                      <a:moveTo>
                        <a:pt x="0" y="1659546"/>
                      </a:moveTo>
                      <a:cubicBezTo>
                        <a:pt x="0" y="1659546"/>
                        <a:pt x="145004" y="1688531"/>
                        <a:pt x="343200" y="1089165"/>
                      </a:cubicBezTo>
                      <a:cubicBezTo>
                        <a:pt x="541396" y="489800"/>
                        <a:pt x="773394" y="-32246"/>
                        <a:pt x="1044092" y="1555"/>
                      </a:cubicBezTo>
                      <a:cubicBezTo>
                        <a:pt x="1258481" y="28354"/>
                        <a:pt x="1268804" y="394385"/>
                        <a:pt x="1287182" y="551007"/>
                      </a:cubicBezTo>
                      <a:cubicBezTo>
                        <a:pt x="1308799" y="735440"/>
                        <a:pt x="1323777" y="922706"/>
                        <a:pt x="1378913" y="1101026"/>
                      </a:cubicBezTo>
                      <a:cubicBezTo>
                        <a:pt x="1421256" y="1237934"/>
                        <a:pt x="1484650" y="1437790"/>
                        <a:pt x="1653173" y="1456492"/>
                      </a:cubicBezTo>
                      <a:cubicBezTo>
                        <a:pt x="1870679" y="1480659"/>
                        <a:pt x="1980302" y="1417833"/>
                        <a:pt x="2217927" y="1200286"/>
                      </a:cubicBezTo>
                      <a:cubicBezTo>
                        <a:pt x="2455552" y="982740"/>
                        <a:pt x="2822919" y="686944"/>
                        <a:pt x="3489970" y="721272"/>
                      </a:cubicBezTo>
                    </a:path>
                  </a:pathLst>
                </a:custGeom>
                <a:noFill/>
                <a:ln w="6350" cap="flat">
                  <a:solidFill>
                    <a:srgbClr val="D0006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4B78318-E83D-1B7B-764D-5D9C48809434}"/>
                    </a:ext>
                  </a:extLst>
                </p:cNvPr>
                <p:cNvSpPr/>
                <p:nvPr/>
              </p:nvSpPr>
              <p:spPr>
                <a:xfrm>
                  <a:off x="-3656306" y="962922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1B0C86A-DB01-2A76-A180-03113919D46E}"/>
                    </a:ext>
                  </a:extLst>
                </p:cNvPr>
                <p:cNvSpPr/>
                <p:nvPr/>
              </p:nvSpPr>
              <p:spPr>
                <a:xfrm>
                  <a:off x="-3610157" y="9549396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3196FC6-86EF-5680-FA62-41380E5094FD}"/>
                    </a:ext>
                  </a:extLst>
                </p:cNvPr>
                <p:cNvSpPr/>
                <p:nvPr/>
              </p:nvSpPr>
              <p:spPr>
                <a:xfrm>
                  <a:off x="-3434752" y="908665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5B040-3810-A2DC-65A7-1A1EF3400DC2}"/>
                    </a:ext>
                  </a:extLst>
                </p:cNvPr>
                <p:cNvSpPr/>
                <p:nvPr/>
              </p:nvSpPr>
              <p:spPr>
                <a:xfrm>
                  <a:off x="-3312904" y="8762117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0B9C6CE5-5539-0B11-BBDF-E0375ADFA410}"/>
                    </a:ext>
                  </a:extLst>
                </p:cNvPr>
                <p:cNvSpPr/>
                <p:nvPr/>
              </p:nvSpPr>
              <p:spPr>
                <a:xfrm>
                  <a:off x="-3276228" y="8671358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1A9C2CA-25CF-B530-108B-368802FC855D}"/>
                    </a:ext>
                  </a:extLst>
                </p:cNvPr>
                <p:cNvSpPr/>
                <p:nvPr/>
              </p:nvSpPr>
              <p:spPr>
                <a:xfrm>
                  <a:off x="-3185509" y="8483080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3979CA3-559A-6A05-2D68-74F5EFA506B6}"/>
                    </a:ext>
                  </a:extLst>
                </p:cNvPr>
                <p:cNvSpPr/>
                <p:nvPr/>
              </p:nvSpPr>
              <p:spPr>
                <a:xfrm>
                  <a:off x="-3142356" y="8413897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8EE22816-4A8A-5786-7278-2793EF5B444E}"/>
                    </a:ext>
                  </a:extLst>
                </p:cNvPr>
                <p:cNvSpPr/>
                <p:nvPr/>
              </p:nvSpPr>
              <p:spPr>
                <a:xfrm>
                  <a:off x="-3048156" y="8271201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0174790-BCE6-07AC-6406-587402D7515F}"/>
                    </a:ext>
                  </a:extLst>
                </p:cNvPr>
                <p:cNvSpPr/>
                <p:nvPr/>
              </p:nvSpPr>
              <p:spPr>
                <a:xfrm>
                  <a:off x="-2868217" y="8132836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D706F70-14C1-9A46-1856-B0B781317501}"/>
                    </a:ext>
                  </a:extLst>
                </p:cNvPr>
                <p:cNvSpPr/>
                <p:nvPr/>
              </p:nvSpPr>
              <p:spPr>
                <a:xfrm>
                  <a:off x="-2582946" y="832791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9B719AE1-B5E3-790E-498D-4507EF7CF500}"/>
                    </a:ext>
                  </a:extLst>
                </p:cNvPr>
                <p:cNvSpPr/>
                <p:nvPr/>
              </p:nvSpPr>
              <p:spPr>
                <a:xfrm>
                  <a:off x="-2513763" y="8825308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E86CD966-AF9A-7C71-38B3-DBDB3DCBFACB}"/>
                    </a:ext>
                  </a:extLst>
                </p:cNvPr>
                <p:cNvSpPr/>
                <p:nvPr/>
              </p:nvSpPr>
              <p:spPr>
                <a:xfrm>
                  <a:off x="-2438225" y="921955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4CEA15DC-E7D3-1D94-FA1A-8A69F63B65CF}"/>
                    </a:ext>
                  </a:extLst>
                </p:cNvPr>
                <p:cNvSpPr/>
                <p:nvPr/>
              </p:nvSpPr>
              <p:spPr>
                <a:xfrm>
                  <a:off x="-2208777" y="957198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82005CE-AA09-07DF-EEFA-A89B541D804C}"/>
                    </a:ext>
                  </a:extLst>
                </p:cNvPr>
                <p:cNvSpPr/>
                <p:nvPr/>
              </p:nvSpPr>
              <p:spPr>
                <a:xfrm>
                  <a:off x="-1631393" y="9356139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AEC10272-B60F-F16E-4706-BADFE56157A0}"/>
                    </a:ext>
                  </a:extLst>
                </p:cNvPr>
                <p:cNvSpPr/>
                <p:nvPr/>
              </p:nvSpPr>
              <p:spPr>
                <a:xfrm>
                  <a:off x="-1520961" y="9253883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8DC8E8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6F852623-3911-E0A8-3927-99BE9DD99201}"/>
                    </a:ext>
                  </a:extLst>
                </p:cNvPr>
                <p:cNvSpPr/>
                <p:nvPr/>
              </p:nvSpPr>
              <p:spPr>
                <a:xfrm>
                  <a:off x="-1372678" y="9133451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48" cap="flat">
                  <a:solidFill>
                    <a:srgbClr val="8DC8E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7CB6E6F-36A4-3CB0-8F83-F4E510EE161A}"/>
                    </a:ext>
                  </a:extLst>
                </p:cNvPr>
                <p:cNvSpPr/>
                <p:nvPr/>
              </p:nvSpPr>
              <p:spPr>
                <a:xfrm>
                  <a:off x="-1020855" y="8937644"/>
                  <a:ext cx="46148" cy="46148"/>
                </a:xfrm>
                <a:custGeom>
                  <a:avLst/>
                  <a:gdLst>
                    <a:gd name="connsiteX0" fmla="*/ 46148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8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8" y="23074"/>
                      </a:moveTo>
                      <a:cubicBezTo>
                        <a:pt x="46148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8" y="10331"/>
                        <a:pt x="46148" y="230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48" cap="flat">
                  <a:solidFill>
                    <a:srgbClr val="8DC8E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EC4C227E-EA17-9C30-9C07-DA59D3BDD001}"/>
                    </a:ext>
                  </a:extLst>
                </p:cNvPr>
                <p:cNvSpPr/>
                <p:nvPr/>
              </p:nvSpPr>
              <p:spPr>
                <a:xfrm>
                  <a:off x="-3525714" y="9359377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CBDA83A-FA59-BC2A-3D6E-9F5D181F4E27}"/>
                    </a:ext>
                  </a:extLst>
                </p:cNvPr>
                <p:cNvSpPr/>
                <p:nvPr/>
              </p:nvSpPr>
              <p:spPr>
                <a:xfrm>
                  <a:off x="-3396538" y="8993427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2FA190B-9423-B14E-61BB-F3F2EDD50941}"/>
                    </a:ext>
                  </a:extLst>
                </p:cNvPr>
                <p:cNvSpPr/>
                <p:nvPr/>
              </p:nvSpPr>
              <p:spPr>
                <a:xfrm>
                  <a:off x="-3350430" y="8862915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7450CE38-6E58-A7DA-560B-BB39661744A9}"/>
                    </a:ext>
                  </a:extLst>
                </p:cNvPr>
                <p:cNvSpPr/>
                <p:nvPr/>
              </p:nvSpPr>
              <p:spPr>
                <a:xfrm>
                  <a:off x="-3231658" y="8580599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63EE926B-8E65-5CEF-AFF0-CF7CF7A04AC6}"/>
                    </a:ext>
                  </a:extLst>
                </p:cNvPr>
                <p:cNvSpPr/>
                <p:nvPr/>
              </p:nvSpPr>
              <p:spPr>
                <a:xfrm>
                  <a:off x="-3016176" y="8225093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77733D9C-6654-301C-F0F5-45985C8FB475}"/>
                    </a:ext>
                  </a:extLst>
                </p:cNvPr>
                <p:cNvSpPr/>
                <p:nvPr/>
              </p:nvSpPr>
              <p:spPr>
                <a:xfrm>
                  <a:off x="-2960474" y="8178944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DBBA9A8-9E7B-6DF6-4600-E9704580E092}"/>
                    </a:ext>
                  </a:extLst>
                </p:cNvPr>
                <p:cNvSpPr/>
                <p:nvPr/>
              </p:nvSpPr>
              <p:spPr>
                <a:xfrm>
                  <a:off x="-2914366" y="8148583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CF201F14-5441-C761-B8DB-CFCEE3811AC6}"/>
                    </a:ext>
                  </a:extLst>
                </p:cNvPr>
                <p:cNvSpPr/>
                <p:nvPr/>
              </p:nvSpPr>
              <p:spPr>
                <a:xfrm>
                  <a:off x="-2813041" y="8125549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0F08B1D-EA0B-0AC3-8F47-A83CB4091FC6}"/>
                    </a:ext>
                  </a:extLst>
                </p:cNvPr>
                <p:cNvSpPr/>
                <p:nvPr/>
              </p:nvSpPr>
              <p:spPr>
                <a:xfrm>
                  <a:off x="-2559871" y="8436931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4DA4363E-D113-BBE3-9904-AB21241E0064}"/>
                    </a:ext>
                  </a:extLst>
                </p:cNvPr>
                <p:cNvSpPr/>
                <p:nvPr/>
              </p:nvSpPr>
              <p:spPr>
                <a:xfrm>
                  <a:off x="-1884927" y="9534216"/>
                  <a:ext cx="46148" cy="46148"/>
                </a:xfrm>
                <a:custGeom>
                  <a:avLst/>
                  <a:gdLst>
                    <a:gd name="connsiteX0" fmla="*/ 46149 w 46148"/>
                    <a:gd name="connsiteY0" fmla="*/ 23074 h 46148"/>
                    <a:gd name="connsiteX1" fmla="*/ 23074 w 46148"/>
                    <a:gd name="connsiteY1" fmla="*/ 46149 h 46148"/>
                    <a:gd name="connsiteX2" fmla="*/ 0 w 46148"/>
                    <a:gd name="connsiteY2" fmla="*/ 23074 h 46148"/>
                    <a:gd name="connsiteX3" fmla="*/ 23074 w 46148"/>
                    <a:gd name="connsiteY3" fmla="*/ 0 h 46148"/>
                    <a:gd name="connsiteX4" fmla="*/ 46149 w 46148"/>
                    <a:gd name="connsiteY4" fmla="*/ 23074 h 4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48" h="46148">
                      <a:moveTo>
                        <a:pt x="46149" y="23074"/>
                      </a:moveTo>
                      <a:cubicBezTo>
                        <a:pt x="46149" y="35818"/>
                        <a:pt x="35818" y="46149"/>
                        <a:pt x="23074" y="46149"/>
                      </a:cubicBezTo>
                      <a:cubicBezTo>
                        <a:pt x="10331" y="46149"/>
                        <a:pt x="0" y="35818"/>
                        <a:pt x="0" y="23074"/>
                      </a:cubicBezTo>
                      <a:cubicBezTo>
                        <a:pt x="0" y="10331"/>
                        <a:pt x="10331" y="0"/>
                        <a:pt x="23074" y="0"/>
                      </a:cubicBezTo>
                      <a:cubicBezTo>
                        <a:pt x="35818" y="0"/>
                        <a:pt x="46149" y="10331"/>
                        <a:pt x="46149" y="23074"/>
                      </a:cubicBezTo>
                      <a:close/>
                    </a:path>
                  </a:pathLst>
                </a:custGeom>
                <a:solidFill>
                  <a:srgbClr val="0086BF"/>
                </a:solidFill>
                <a:ln w="4048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2E974599-A3CD-7A28-B868-86946D97E6CD}"/>
                  </a:ext>
                </a:extLst>
              </p:cNvPr>
              <p:cNvSpPr/>
              <p:nvPr/>
            </p:nvSpPr>
            <p:spPr>
              <a:xfrm>
                <a:off x="1718214" y="4037683"/>
                <a:ext cx="87323" cy="75278"/>
              </a:xfrm>
              <a:prstGeom prst="triangle">
                <a:avLst/>
              </a:prstGeom>
              <a:solidFill>
                <a:srgbClr val="F1C400"/>
              </a:solidFill>
              <a:ln w="127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29" name="Triangle 77828">
                <a:extLst>
                  <a:ext uri="{FF2B5EF4-FFF2-40B4-BE49-F238E27FC236}">
                    <a16:creationId xmlns:a16="http://schemas.microsoft.com/office/drawing/2014/main" id="{E5ED467A-E51C-40AE-19FF-9AD7E236841B}"/>
                  </a:ext>
                </a:extLst>
              </p:cNvPr>
              <p:cNvSpPr/>
              <p:nvPr/>
            </p:nvSpPr>
            <p:spPr>
              <a:xfrm>
                <a:off x="2212484" y="2894683"/>
                <a:ext cx="87323" cy="75278"/>
              </a:xfrm>
              <a:prstGeom prst="triangle">
                <a:avLst/>
              </a:prstGeom>
              <a:solidFill>
                <a:srgbClr val="F1C400"/>
              </a:solidFill>
              <a:ln w="127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834" name="Elbow Connector 77833">
                <a:extLst>
                  <a:ext uri="{FF2B5EF4-FFF2-40B4-BE49-F238E27FC236}">
                    <a16:creationId xmlns:a16="http://schemas.microsoft.com/office/drawing/2014/main" id="{8E1BA3A6-8DB4-5FBA-BD59-0F9632EA6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5539" y="2660629"/>
                <a:ext cx="214684" cy="97333"/>
              </a:xfrm>
              <a:prstGeom prst="bentConnector3">
                <a:avLst>
                  <a:gd name="adj1" fmla="val 99300"/>
                </a:avLst>
              </a:prstGeom>
              <a:ln w="508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39" name="Elbow Connector 77838">
                <a:extLst>
                  <a:ext uri="{FF2B5EF4-FFF2-40B4-BE49-F238E27FC236}">
                    <a16:creationId xmlns:a16="http://schemas.microsoft.com/office/drawing/2014/main" id="{B6BCC347-1137-77A7-BCAD-11E3ADDDEE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588" y="2543297"/>
                <a:ext cx="370133" cy="159051"/>
              </a:xfrm>
              <a:prstGeom prst="bentConnector3">
                <a:avLst>
                  <a:gd name="adj1" fmla="val 99986"/>
                </a:avLst>
              </a:prstGeom>
              <a:ln w="508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48" name="Elbow Connector 77847">
                <a:extLst>
                  <a:ext uri="{FF2B5EF4-FFF2-40B4-BE49-F238E27FC236}">
                    <a16:creationId xmlns:a16="http://schemas.microsoft.com/office/drawing/2014/main" id="{66FA097E-8D88-5F90-A970-2284EF3BF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588" y="2437789"/>
                <a:ext cx="431455" cy="197164"/>
              </a:xfrm>
              <a:prstGeom prst="bentConnector3">
                <a:avLst>
                  <a:gd name="adj1" fmla="val 99927"/>
                </a:avLst>
              </a:prstGeom>
              <a:ln w="508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59" name="Straight Connector 77858">
                <a:extLst>
                  <a:ext uri="{FF2B5EF4-FFF2-40B4-BE49-F238E27FC236}">
                    <a16:creationId xmlns:a16="http://schemas.microsoft.com/office/drawing/2014/main" id="{4EB149C0-ADE4-29E8-1127-6998C3749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32" y="2481908"/>
                <a:ext cx="0" cy="146860"/>
              </a:xfrm>
              <a:prstGeom prst="line">
                <a:avLst/>
              </a:prstGeom>
              <a:ln w="508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863" name="Straight Connector 77862">
              <a:extLst>
                <a:ext uri="{FF2B5EF4-FFF2-40B4-BE49-F238E27FC236}">
                  <a16:creationId xmlns:a16="http://schemas.microsoft.com/office/drawing/2014/main" id="{AA047097-C4E3-7459-6029-D0FD3EBD8D04}"/>
                </a:ext>
              </a:extLst>
            </p:cNvPr>
            <p:cNvCxnSpPr>
              <a:cxnSpLocks/>
            </p:cNvCxnSpPr>
            <p:nvPr/>
          </p:nvCxnSpPr>
          <p:spPr>
            <a:xfrm>
              <a:off x="2615482" y="2720033"/>
              <a:ext cx="0" cy="146860"/>
            </a:xfrm>
            <a:prstGeom prst="line">
              <a:avLst/>
            </a:prstGeom>
            <a:ln w="508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64" name="Text Placeholder 3">
              <a:extLst>
                <a:ext uri="{FF2B5EF4-FFF2-40B4-BE49-F238E27FC236}">
                  <a16:creationId xmlns:a16="http://schemas.microsoft.com/office/drawing/2014/main" id="{A7421B7D-5C28-D3D3-59E9-3EF3082E139B}"/>
                </a:ext>
              </a:extLst>
            </p:cNvPr>
            <p:cNvSpPr txBox="1">
              <a:spLocks/>
            </p:cNvSpPr>
            <p:nvPr/>
          </p:nvSpPr>
          <p:spPr>
            <a:xfrm>
              <a:off x="3002843" y="2879947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Synthetic Data</a:t>
              </a:r>
            </a:p>
          </p:txBody>
        </p:sp>
        <p:sp>
          <p:nvSpPr>
            <p:cNvPr id="77865" name="Text Placeholder 3">
              <a:extLst>
                <a:ext uri="{FF2B5EF4-FFF2-40B4-BE49-F238E27FC236}">
                  <a16:creationId xmlns:a16="http://schemas.microsoft.com/office/drawing/2014/main" id="{B04E2CAE-140C-A429-E9F9-3FEF25796AAB}"/>
                </a:ext>
              </a:extLst>
            </p:cNvPr>
            <p:cNvSpPr txBox="1">
              <a:spLocks/>
            </p:cNvSpPr>
            <p:nvPr/>
          </p:nvSpPr>
          <p:spPr>
            <a:xfrm>
              <a:off x="3002843" y="3012378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Model Ops</a:t>
              </a:r>
            </a:p>
          </p:txBody>
        </p:sp>
        <p:sp>
          <p:nvSpPr>
            <p:cNvPr id="77866" name="Text Placeholder 3">
              <a:extLst>
                <a:ext uri="{FF2B5EF4-FFF2-40B4-BE49-F238E27FC236}">
                  <a16:creationId xmlns:a16="http://schemas.microsoft.com/office/drawing/2014/main" id="{6D76E416-D463-838A-C7C4-9D2960E67409}"/>
                </a:ext>
              </a:extLst>
            </p:cNvPr>
            <p:cNvSpPr txBox="1">
              <a:spLocks/>
            </p:cNvSpPr>
            <p:nvPr/>
          </p:nvSpPr>
          <p:spPr>
            <a:xfrm>
              <a:off x="3072211" y="3497956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Edge AI</a:t>
              </a:r>
            </a:p>
          </p:txBody>
        </p:sp>
        <p:sp>
          <p:nvSpPr>
            <p:cNvPr id="77867" name="Text Placeholder 3">
              <a:extLst>
                <a:ext uri="{FF2B5EF4-FFF2-40B4-BE49-F238E27FC236}">
                  <a16:creationId xmlns:a16="http://schemas.microsoft.com/office/drawing/2014/main" id="{F9D4D6AB-4BD9-1A63-E6EA-CF9DDF0039B8}"/>
                </a:ext>
              </a:extLst>
            </p:cNvPr>
            <p:cNvSpPr txBox="1">
              <a:spLocks/>
            </p:cNvSpPr>
            <p:nvPr/>
          </p:nvSpPr>
          <p:spPr>
            <a:xfrm>
              <a:off x="3188473" y="3994357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Knowledge Graphs</a:t>
              </a:r>
            </a:p>
          </p:txBody>
        </p:sp>
        <p:sp>
          <p:nvSpPr>
            <p:cNvPr id="77868" name="Text Placeholder 3">
              <a:extLst>
                <a:ext uri="{FF2B5EF4-FFF2-40B4-BE49-F238E27FC236}">
                  <a16:creationId xmlns:a16="http://schemas.microsoft.com/office/drawing/2014/main" id="{F0F723CB-4FEB-2C3E-400A-EB581BEB4FEB}"/>
                </a:ext>
              </a:extLst>
            </p:cNvPr>
            <p:cNvSpPr txBox="1">
              <a:spLocks/>
            </p:cNvSpPr>
            <p:nvPr/>
          </p:nvSpPr>
          <p:spPr>
            <a:xfrm>
              <a:off x="3074961" y="4568222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AI Maker and Teaching Kits</a:t>
              </a:r>
            </a:p>
          </p:txBody>
        </p:sp>
        <p:sp>
          <p:nvSpPr>
            <p:cNvPr id="77869" name="Text Placeholder 3">
              <a:extLst>
                <a:ext uri="{FF2B5EF4-FFF2-40B4-BE49-F238E27FC236}">
                  <a16:creationId xmlns:a16="http://schemas.microsoft.com/office/drawing/2014/main" id="{F3F892CC-89B9-9B06-6960-3759A9228BF7}"/>
                </a:ext>
              </a:extLst>
            </p:cNvPr>
            <p:cNvSpPr txBox="1">
              <a:spLocks/>
            </p:cNvSpPr>
            <p:nvPr/>
          </p:nvSpPr>
          <p:spPr>
            <a:xfrm>
              <a:off x="3856931" y="4454710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Autonomous Vehicles</a:t>
              </a:r>
            </a:p>
          </p:txBody>
        </p:sp>
        <p:sp>
          <p:nvSpPr>
            <p:cNvPr id="77870" name="Text Placeholder 3">
              <a:extLst>
                <a:ext uri="{FF2B5EF4-FFF2-40B4-BE49-F238E27FC236}">
                  <a16:creationId xmlns:a16="http://schemas.microsoft.com/office/drawing/2014/main" id="{789F212A-F988-D1B5-1D08-F08D9FB81A48}"/>
                </a:ext>
              </a:extLst>
            </p:cNvPr>
            <p:cNvSpPr txBox="1">
              <a:spLocks/>
            </p:cNvSpPr>
            <p:nvPr/>
          </p:nvSpPr>
          <p:spPr>
            <a:xfrm>
              <a:off x="4159627" y="4252912"/>
              <a:ext cx="917655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Intelligence Applications</a:t>
              </a:r>
            </a:p>
          </p:txBody>
        </p:sp>
        <p:sp>
          <p:nvSpPr>
            <p:cNvPr id="77871" name="Text Placeholder 3">
              <a:extLst>
                <a:ext uri="{FF2B5EF4-FFF2-40B4-BE49-F238E27FC236}">
                  <a16:creationId xmlns:a16="http://schemas.microsoft.com/office/drawing/2014/main" id="{67984EB9-D1E2-7DEF-C092-59089989E777}"/>
                </a:ext>
              </a:extLst>
            </p:cNvPr>
            <p:cNvSpPr txBox="1">
              <a:spLocks/>
            </p:cNvSpPr>
            <p:nvPr/>
          </p:nvSpPr>
          <p:spPr>
            <a:xfrm>
              <a:off x="4317283" y="4114175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Cloud AI Services</a:t>
              </a:r>
            </a:p>
          </p:txBody>
        </p:sp>
        <p:sp>
          <p:nvSpPr>
            <p:cNvPr id="77872" name="Text Placeholder 3">
              <a:extLst>
                <a:ext uri="{FF2B5EF4-FFF2-40B4-BE49-F238E27FC236}">
                  <a16:creationId xmlns:a16="http://schemas.microsoft.com/office/drawing/2014/main" id="{084649E4-CBA1-AFEC-18E4-DEC27A461F96}"/>
                </a:ext>
              </a:extLst>
            </p:cNvPr>
            <p:cNvSpPr txBox="1">
              <a:spLocks/>
            </p:cNvSpPr>
            <p:nvPr/>
          </p:nvSpPr>
          <p:spPr>
            <a:xfrm>
              <a:off x="4512774" y="3937601"/>
              <a:ext cx="1060174" cy="126443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Data </a:t>
              </a:r>
              <a:r>
                <a:rPr lang="en-GB" sz="600" dirty="0" err="1">
                  <a:solidFill>
                    <a:schemeClr val="tx1"/>
                  </a:solidFill>
                  <a:cs typeface="Calibri"/>
                </a:rPr>
                <a:t>Labeling</a:t>
              </a:r>
              <a:r>
                <a:rPr lang="en-GB" sz="600" dirty="0">
                  <a:solidFill>
                    <a:schemeClr val="tx1"/>
                  </a:solidFill>
                  <a:cs typeface="Calibri"/>
                </a:rPr>
                <a:t> and Annotation</a:t>
              </a:r>
            </a:p>
          </p:txBody>
        </p:sp>
        <p:sp>
          <p:nvSpPr>
            <p:cNvPr id="77873" name="Text Placeholder 3">
              <a:extLst>
                <a:ext uri="{FF2B5EF4-FFF2-40B4-BE49-F238E27FC236}">
                  <a16:creationId xmlns:a16="http://schemas.microsoft.com/office/drawing/2014/main" id="{06CF73F2-DFF9-3BF1-5057-D5EA10CE1FCB}"/>
                </a:ext>
              </a:extLst>
            </p:cNvPr>
            <p:cNvSpPr txBox="1">
              <a:spLocks/>
            </p:cNvSpPr>
            <p:nvPr/>
          </p:nvSpPr>
          <p:spPr>
            <a:xfrm>
              <a:off x="4941596" y="3742108"/>
              <a:ext cx="873911" cy="126443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" dirty="0">
                  <a:solidFill>
                    <a:schemeClr val="tx1"/>
                  </a:solidFill>
                  <a:cs typeface="Calibri"/>
                </a:rPr>
                <a:t>Computer Vision</a:t>
              </a:r>
            </a:p>
          </p:txBody>
        </p:sp>
        <p:sp>
          <p:nvSpPr>
            <p:cNvPr id="77875" name="Text Placeholder 3">
              <a:extLst>
                <a:ext uri="{FF2B5EF4-FFF2-40B4-BE49-F238E27FC236}">
                  <a16:creationId xmlns:a16="http://schemas.microsoft.com/office/drawing/2014/main" id="{970C8B2B-CD60-A86D-36F2-278C37EDABCC}"/>
                </a:ext>
              </a:extLst>
            </p:cNvPr>
            <p:cNvSpPr txBox="1">
              <a:spLocks/>
            </p:cNvSpPr>
            <p:nvPr/>
          </p:nvSpPr>
          <p:spPr>
            <a:xfrm>
              <a:off x="1257046" y="4981041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00" dirty="0">
                  <a:solidFill>
                    <a:schemeClr val="tx1"/>
                  </a:solidFill>
                  <a:cs typeface="Calibri"/>
                </a:rPr>
                <a:t>Innovation Trigger</a:t>
              </a:r>
            </a:p>
          </p:txBody>
        </p:sp>
        <p:sp>
          <p:nvSpPr>
            <p:cNvPr id="77876" name="Text Placeholder 3">
              <a:extLst>
                <a:ext uri="{FF2B5EF4-FFF2-40B4-BE49-F238E27FC236}">
                  <a16:creationId xmlns:a16="http://schemas.microsoft.com/office/drawing/2014/main" id="{3D62E194-2FC8-1F14-17B1-98DA4E7136B2}"/>
                </a:ext>
              </a:extLst>
            </p:cNvPr>
            <p:cNvSpPr txBox="1">
              <a:spLocks/>
            </p:cNvSpPr>
            <p:nvPr/>
          </p:nvSpPr>
          <p:spPr>
            <a:xfrm>
              <a:off x="2242391" y="4921102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600" dirty="0">
                  <a:solidFill>
                    <a:schemeClr val="tx1"/>
                  </a:solidFill>
                  <a:cs typeface="Calibri"/>
                </a:rPr>
                <a:t>Peak of Inflated Expectations</a:t>
              </a:r>
            </a:p>
          </p:txBody>
        </p:sp>
        <p:sp>
          <p:nvSpPr>
            <p:cNvPr id="77878" name="Text Placeholder 3">
              <a:extLst>
                <a:ext uri="{FF2B5EF4-FFF2-40B4-BE49-F238E27FC236}">
                  <a16:creationId xmlns:a16="http://schemas.microsoft.com/office/drawing/2014/main" id="{CA27D683-C1DA-27A5-621F-D744322DB527}"/>
                </a:ext>
              </a:extLst>
            </p:cNvPr>
            <p:cNvSpPr txBox="1">
              <a:spLocks/>
            </p:cNvSpPr>
            <p:nvPr/>
          </p:nvSpPr>
          <p:spPr>
            <a:xfrm>
              <a:off x="3014902" y="4921102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600" dirty="0">
                  <a:solidFill>
                    <a:schemeClr val="tx1"/>
                  </a:solidFill>
                  <a:cs typeface="Calibri"/>
                </a:rPr>
                <a:t>Trough of Disillusionment</a:t>
              </a:r>
            </a:p>
          </p:txBody>
        </p:sp>
        <p:sp>
          <p:nvSpPr>
            <p:cNvPr id="77879" name="Text Placeholder 3">
              <a:extLst>
                <a:ext uri="{FF2B5EF4-FFF2-40B4-BE49-F238E27FC236}">
                  <a16:creationId xmlns:a16="http://schemas.microsoft.com/office/drawing/2014/main" id="{C4998F5A-8C6C-F38B-B75A-5C6666EF8C53}"/>
                </a:ext>
              </a:extLst>
            </p:cNvPr>
            <p:cNvSpPr txBox="1">
              <a:spLocks/>
            </p:cNvSpPr>
            <p:nvPr/>
          </p:nvSpPr>
          <p:spPr>
            <a:xfrm>
              <a:off x="4011364" y="4921102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600" dirty="0">
                  <a:solidFill>
                    <a:schemeClr val="tx1"/>
                  </a:solidFill>
                  <a:cs typeface="Calibri"/>
                </a:rPr>
                <a:t>Slope of Enlightenment</a:t>
              </a:r>
            </a:p>
          </p:txBody>
        </p:sp>
        <p:sp>
          <p:nvSpPr>
            <p:cNvPr id="77880" name="Text Placeholder 3">
              <a:extLst>
                <a:ext uri="{FF2B5EF4-FFF2-40B4-BE49-F238E27FC236}">
                  <a16:creationId xmlns:a16="http://schemas.microsoft.com/office/drawing/2014/main" id="{0DE24BED-B4AC-3592-704D-72DF00B7588F}"/>
                </a:ext>
              </a:extLst>
            </p:cNvPr>
            <p:cNvSpPr txBox="1">
              <a:spLocks/>
            </p:cNvSpPr>
            <p:nvPr/>
          </p:nvSpPr>
          <p:spPr>
            <a:xfrm>
              <a:off x="5212979" y="4981041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600" dirty="0">
                  <a:solidFill>
                    <a:schemeClr val="tx1"/>
                  </a:solidFill>
                  <a:cs typeface="Calibri"/>
                </a:rPr>
                <a:t>Plateau of Productivity</a:t>
              </a:r>
            </a:p>
          </p:txBody>
        </p:sp>
        <p:sp>
          <p:nvSpPr>
            <p:cNvPr id="77881" name="Text Placeholder 3">
              <a:extLst>
                <a:ext uri="{FF2B5EF4-FFF2-40B4-BE49-F238E27FC236}">
                  <a16:creationId xmlns:a16="http://schemas.microsoft.com/office/drawing/2014/main" id="{DB88D5B4-F33A-17A6-E61C-46819AF07044}"/>
                </a:ext>
              </a:extLst>
            </p:cNvPr>
            <p:cNvSpPr txBox="1">
              <a:spLocks/>
            </p:cNvSpPr>
            <p:nvPr/>
          </p:nvSpPr>
          <p:spPr>
            <a:xfrm>
              <a:off x="5471396" y="4659567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</a:pPr>
              <a:r>
                <a:rPr lang="en-GB" sz="500" dirty="0">
                  <a:solidFill>
                    <a:schemeClr val="accent3"/>
                  </a:solidFill>
                  <a:cs typeface="Calibri"/>
                </a:rPr>
                <a:t>As of July 2023</a:t>
              </a:r>
            </a:p>
          </p:txBody>
        </p:sp>
        <p:sp>
          <p:nvSpPr>
            <p:cNvPr id="77882" name="Text Placeholder 3">
              <a:extLst>
                <a:ext uri="{FF2B5EF4-FFF2-40B4-BE49-F238E27FC236}">
                  <a16:creationId xmlns:a16="http://schemas.microsoft.com/office/drawing/2014/main" id="{1898201B-6732-5BF5-CE13-1FDB66D079A6}"/>
                </a:ext>
              </a:extLst>
            </p:cNvPr>
            <p:cNvSpPr txBox="1">
              <a:spLocks/>
            </p:cNvSpPr>
            <p:nvPr/>
          </p:nvSpPr>
          <p:spPr>
            <a:xfrm>
              <a:off x="3267151" y="5325717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700" b="1" dirty="0">
                  <a:solidFill>
                    <a:schemeClr val="bg2"/>
                  </a:solidFill>
                  <a:cs typeface="Calibri"/>
                </a:rPr>
                <a:t>Time</a:t>
              </a:r>
            </a:p>
          </p:txBody>
        </p:sp>
        <p:sp>
          <p:nvSpPr>
            <p:cNvPr id="77883" name="Text Placeholder 3">
              <a:extLst>
                <a:ext uri="{FF2B5EF4-FFF2-40B4-BE49-F238E27FC236}">
                  <a16:creationId xmlns:a16="http://schemas.microsoft.com/office/drawing/2014/main" id="{491E1571-748F-C969-6BFD-FCA48B9EA52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79607" y="3482404"/>
              <a:ext cx="716760" cy="126485"/>
            </a:xfrm>
            <a:prstGeom prst="rect">
              <a:avLst/>
            </a:prstGeom>
          </p:spPr>
          <p:txBody>
            <a:bodyPr vert="horz" wrap="square" lIns="0" tIns="36000" rIns="0" bIns="0" rtlCol="0" anchor="t" anchorCtr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Tx/>
                <a:buNone/>
                <a:defRPr sz="2000" b="0" i="0" kern="1200" spc="-20" baseline="0">
                  <a:solidFill>
                    <a:schemeClr val="tx2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1pPr>
              <a:lvl2pPr marL="302676" indent="-302676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System Font Regular"/>
                <a:buChar char="►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2pPr>
              <a:lvl3pPr marL="537620" indent="-270927" algn="l" defTabSz="804843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▷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3pPr>
              <a:lvl4pPr marL="833946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4pPr>
              <a:lvl5pPr marL="1068891" indent="-234945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5pPr>
              <a:lvl6pPr marL="1244569" indent="-175680" algn="l" defTabSz="914377" rtl="0" eaLnBrk="1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bg2"/>
                </a:buClr>
                <a:buFont typeface="System Font Regular"/>
                <a:buChar char="–"/>
                <a:tabLst/>
                <a:defRPr sz="1800" b="0" i="0" kern="1200" baseline="0">
                  <a:solidFill>
                    <a:schemeClr val="tx1"/>
                  </a:solidFill>
                  <a:latin typeface="FS Me Light" panose="02000506030000020004" pitchFamily="2" charset="77"/>
                  <a:ea typeface="+mn-ea"/>
                  <a:cs typeface="+mn-cs"/>
                </a:defRPr>
              </a:lvl6pPr>
              <a:lvl7pPr marL="1252507" indent="-177796" algn="l" defTabSz="914377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17622" indent="0" algn="l" defTabSz="914377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700" b="1" dirty="0">
                  <a:solidFill>
                    <a:schemeClr val="bg2"/>
                  </a:solidFill>
                  <a:cs typeface="Calibri"/>
                </a:rPr>
                <a:t>Expectations</a:t>
              </a:r>
            </a:p>
          </p:txBody>
        </p:sp>
        <p:cxnSp>
          <p:nvCxnSpPr>
            <p:cNvPr id="77885" name="Straight Connector 77884">
              <a:extLst>
                <a:ext uri="{FF2B5EF4-FFF2-40B4-BE49-F238E27FC236}">
                  <a16:creationId xmlns:a16="http://schemas.microsoft.com/office/drawing/2014/main" id="{F3F8E804-D3EF-CD80-80C8-2CD17CAEE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1554" y="5244125"/>
              <a:ext cx="5291907" cy="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91" name="TextBox 77890">
            <a:extLst>
              <a:ext uri="{FF2B5EF4-FFF2-40B4-BE49-F238E27FC236}">
                <a16:creationId xmlns:a16="http://schemas.microsoft.com/office/drawing/2014/main" id="{9C238EB3-B233-4731-0E3D-255911F26607}"/>
              </a:ext>
            </a:extLst>
          </p:cNvPr>
          <p:cNvSpPr txBox="1"/>
          <p:nvPr/>
        </p:nvSpPr>
        <p:spPr>
          <a:xfrm>
            <a:off x="7169580" y="1333268"/>
            <a:ext cx="401778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2023 Gartner Emerging Technologies and</a:t>
            </a:r>
            <a:b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</a:b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Trends Impact Radar</a:t>
            </a:r>
            <a:endParaRPr lang="en-GB" sz="1100" dirty="0">
              <a:latin typeface="FS Me Light" panose="02000506030000020004" pitchFamily="2" charset="77"/>
            </a:endParaRPr>
          </a:p>
        </p:txBody>
      </p:sp>
      <p:sp>
        <p:nvSpPr>
          <p:cNvPr id="77895" name="Rectangle 77894">
            <a:extLst>
              <a:ext uri="{FF2B5EF4-FFF2-40B4-BE49-F238E27FC236}">
                <a16:creationId xmlns:a16="http://schemas.microsoft.com/office/drawing/2014/main" id="{A01CF217-16B3-050B-0BBF-04A8FA5BEB61}"/>
              </a:ext>
            </a:extLst>
          </p:cNvPr>
          <p:cNvSpPr/>
          <p:nvPr/>
        </p:nvSpPr>
        <p:spPr>
          <a:xfrm>
            <a:off x="2427012" y="2321617"/>
            <a:ext cx="622356" cy="237860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897" name="Elbow Connector 77896">
            <a:extLst>
              <a:ext uri="{FF2B5EF4-FFF2-40B4-BE49-F238E27FC236}">
                <a16:creationId xmlns:a16="http://schemas.microsoft.com/office/drawing/2014/main" id="{06ED9CB5-EE67-3F82-A52E-BF347329C8C4}"/>
              </a:ext>
            </a:extLst>
          </p:cNvPr>
          <p:cNvCxnSpPr>
            <a:cxnSpLocks/>
            <a:stCxn id="77895" idx="3"/>
          </p:cNvCxnSpPr>
          <p:nvPr/>
        </p:nvCxnSpPr>
        <p:spPr>
          <a:xfrm>
            <a:off x="3049368" y="2440547"/>
            <a:ext cx="1195711" cy="516055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03" name="Rectangle 77902">
            <a:extLst>
              <a:ext uri="{FF2B5EF4-FFF2-40B4-BE49-F238E27FC236}">
                <a16:creationId xmlns:a16="http://schemas.microsoft.com/office/drawing/2014/main" id="{4DC79389-8CAA-BAC5-3DB6-C82B9AF98C61}"/>
              </a:ext>
            </a:extLst>
          </p:cNvPr>
          <p:cNvSpPr/>
          <p:nvPr/>
        </p:nvSpPr>
        <p:spPr>
          <a:xfrm>
            <a:off x="4249117" y="2326930"/>
            <a:ext cx="1879297" cy="1028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77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93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S Me Light" panose="02000506030000020004" pitchFamily="2" charset="77"/>
              </a:rPr>
              <a:t>How do we accelerate to plateau of productivity?</a:t>
            </a:r>
          </a:p>
        </p:txBody>
      </p:sp>
      <p:sp>
        <p:nvSpPr>
          <p:cNvPr id="77905" name="Rectangle 77904">
            <a:extLst>
              <a:ext uri="{FF2B5EF4-FFF2-40B4-BE49-F238E27FC236}">
                <a16:creationId xmlns:a16="http://schemas.microsoft.com/office/drawing/2014/main" id="{C5902741-8D1A-CF1B-98C0-96482006CCAC}"/>
              </a:ext>
            </a:extLst>
          </p:cNvPr>
          <p:cNvSpPr/>
          <p:nvPr/>
        </p:nvSpPr>
        <p:spPr>
          <a:xfrm>
            <a:off x="9498656" y="4659567"/>
            <a:ext cx="688698" cy="182064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906" name="Elbow Connector 77905">
            <a:extLst>
              <a:ext uri="{FF2B5EF4-FFF2-40B4-BE49-F238E27FC236}">
                <a16:creationId xmlns:a16="http://schemas.microsoft.com/office/drawing/2014/main" id="{F932BF2B-41F1-F5F3-2ABA-9498B4482A47}"/>
              </a:ext>
            </a:extLst>
          </p:cNvPr>
          <p:cNvCxnSpPr>
            <a:cxnSpLocks/>
            <a:stCxn id="77903" idx="3"/>
            <a:endCxn id="77905" idx="1"/>
          </p:cNvCxnSpPr>
          <p:nvPr/>
        </p:nvCxnSpPr>
        <p:spPr>
          <a:xfrm>
            <a:off x="6128414" y="2841192"/>
            <a:ext cx="3370242" cy="1909407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7E12E1-2920-0E5C-8F38-BBA726653510}"/>
              </a:ext>
            </a:extLst>
          </p:cNvPr>
          <p:cNvSpPr txBox="1"/>
          <p:nvPr/>
        </p:nvSpPr>
        <p:spPr>
          <a:xfrm>
            <a:off x="7169580" y="5488559"/>
            <a:ext cx="37233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©2024 Gartner</a:t>
            </a:r>
          </a:p>
        </p:txBody>
      </p:sp>
    </p:spTree>
    <p:extLst>
      <p:ext uri="{BB962C8B-B14F-4D97-AF65-F5344CB8AC3E}">
        <p14:creationId xmlns:p14="http://schemas.microsoft.com/office/powerpoint/2010/main" val="2037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AD59224D-AD1F-283C-F416-66E2EF7F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1580" y="-46164"/>
            <a:ext cx="2638485" cy="69041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CAFE59-2F9C-8589-78C7-1EC8668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6" y="266234"/>
            <a:ext cx="10562165" cy="324512"/>
          </a:xfrm>
        </p:spPr>
        <p:txBody>
          <a:bodyPr/>
          <a:lstStyle/>
          <a:p>
            <a:pPr algn="l">
              <a:lnSpc>
                <a:spcPct val="110000"/>
              </a:lnSpc>
              <a:spcAft>
                <a:spcPts val="500"/>
              </a:spcAft>
            </a:pPr>
            <a:r>
              <a:rPr lang="en-GB" sz="2000" b="1" dirty="0" err="1">
                <a:solidFill>
                  <a:schemeClr val="bg2"/>
                </a:solidFill>
              </a:rPr>
              <a:t>GenAI</a:t>
            </a:r>
            <a:r>
              <a:rPr lang="en-GB" sz="2000" b="1" dirty="0">
                <a:solidFill>
                  <a:schemeClr val="bg2"/>
                </a:solidFill>
              </a:rPr>
              <a:t> can increase the Value and Adoptability of proven Digital Solutions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7EE84B-1EAB-AFB6-1283-DF702F0B5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513" y="730532"/>
            <a:ext cx="8500767" cy="267372"/>
          </a:xfrm>
        </p:spPr>
        <p:txBody>
          <a:bodyPr/>
          <a:lstStyle/>
          <a:p>
            <a:r>
              <a:rPr lang="en-GB" sz="1400" dirty="0" err="1">
                <a:solidFill>
                  <a:schemeClr val="tx1"/>
                </a:solidFill>
              </a:rPr>
              <a:t>GenAI</a:t>
            </a:r>
            <a:r>
              <a:rPr lang="en-GB" sz="1400" dirty="0">
                <a:solidFill>
                  <a:schemeClr val="tx1"/>
                </a:solidFill>
              </a:rPr>
              <a:t> is one of many digital solution but most valuable when used to augment other solutions.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2CE183-AABB-36F7-1706-7812FAAE8038}"/>
              </a:ext>
            </a:extLst>
          </p:cNvPr>
          <p:cNvGrpSpPr/>
          <p:nvPr/>
        </p:nvGrpSpPr>
        <p:grpSpPr>
          <a:xfrm>
            <a:off x="341148" y="2012558"/>
            <a:ext cx="4008551" cy="4096056"/>
            <a:chOff x="1256506" y="2481243"/>
            <a:chExt cx="3369250" cy="3442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FC49E8-0C4F-512B-35CD-B927AC1FDDD3}"/>
                </a:ext>
              </a:extLst>
            </p:cNvPr>
            <p:cNvGrpSpPr/>
            <p:nvPr/>
          </p:nvGrpSpPr>
          <p:grpSpPr>
            <a:xfrm>
              <a:off x="1805461" y="3058510"/>
              <a:ext cx="2280966" cy="2280966"/>
              <a:chOff x="1805461" y="3058510"/>
              <a:chExt cx="2280966" cy="228096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1ADD6E-E926-995A-9020-301E6CD5A6DA}"/>
                  </a:ext>
                </a:extLst>
              </p:cNvPr>
              <p:cNvSpPr/>
              <p:nvPr/>
            </p:nvSpPr>
            <p:spPr>
              <a:xfrm>
                <a:off x="1805461" y="3058510"/>
                <a:ext cx="2280966" cy="2280966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6EBAEC4-36F3-82F7-85E0-3484150F7CDC}"/>
                  </a:ext>
                </a:extLst>
              </p:cNvPr>
              <p:cNvSpPr/>
              <p:nvPr/>
            </p:nvSpPr>
            <p:spPr>
              <a:xfrm>
                <a:off x="2045959" y="3311322"/>
                <a:ext cx="172227" cy="1722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B71E974-5CDA-902F-2151-4BEA68FCB385}"/>
                  </a:ext>
                </a:extLst>
              </p:cNvPr>
              <p:cNvSpPr/>
              <p:nvPr/>
            </p:nvSpPr>
            <p:spPr>
              <a:xfrm>
                <a:off x="3675379" y="3311322"/>
                <a:ext cx="172227" cy="1722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C886DD1-6389-AE20-4370-F62A6C9712CE}"/>
                  </a:ext>
                </a:extLst>
              </p:cNvPr>
              <p:cNvSpPr/>
              <p:nvPr/>
            </p:nvSpPr>
            <p:spPr>
              <a:xfrm>
                <a:off x="2045959" y="4907357"/>
                <a:ext cx="172227" cy="1722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3AC1B2-D71A-E73E-3BF3-E38FF1D92105}"/>
                  </a:ext>
                </a:extLst>
              </p:cNvPr>
              <p:cNvSpPr/>
              <p:nvPr/>
            </p:nvSpPr>
            <p:spPr>
              <a:xfrm>
                <a:off x="3675379" y="4907357"/>
                <a:ext cx="172227" cy="1722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B2D6D6-CA8C-D903-ED3C-9F04E55EAC71}"/>
                </a:ext>
              </a:extLst>
            </p:cNvPr>
            <p:cNvGrpSpPr/>
            <p:nvPr/>
          </p:nvGrpSpPr>
          <p:grpSpPr>
            <a:xfrm>
              <a:off x="1256506" y="2481243"/>
              <a:ext cx="3369250" cy="3442798"/>
              <a:chOff x="1256506" y="2481243"/>
              <a:chExt cx="3369250" cy="344279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23594A9-1F26-FB7A-C8C9-5187BD3D02C3}"/>
                  </a:ext>
                </a:extLst>
              </p:cNvPr>
              <p:cNvSpPr/>
              <p:nvPr/>
            </p:nvSpPr>
            <p:spPr>
              <a:xfrm>
                <a:off x="1256506" y="3609918"/>
                <a:ext cx="1178152" cy="11781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016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Digital Twin, AI, machine learning, advanced analytics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ADAEC6-0494-16DC-F6EB-CB69590ABB99}"/>
                  </a:ext>
                </a:extLst>
              </p:cNvPr>
              <p:cNvSpPr/>
              <p:nvPr/>
            </p:nvSpPr>
            <p:spPr>
              <a:xfrm>
                <a:off x="3447604" y="3609918"/>
                <a:ext cx="1178152" cy="11781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016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Mobile connected worker tools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ABBB12-25DD-F33E-6898-964D54BEEE5B}"/>
                  </a:ext>
                </a:extLst>
              </p:cNvPr>
              <p:cNvSpPr/>
              <p:nvPr/>
            </p:nvSpPr>
            <p:spPr>
              <a:xfrm>
                <a:off x="2356868" y="2481243"/>
                <a:ext cx="1178152" cy="11781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016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RPA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EA81E4-18AF-C391-627A-4B27EB77A420}"/>
                  </a:ext>
                </a:extLst>
              </p:cNvPr>
              <p:cNvSpPr/>
              <p:nvPr/>
            </p:nvSpPr>
            <p:spPr>
              <a:xfrm>
                <a:off x="2356868" y="4745891"/>
                <a:ext cx="1178152" cy="11781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016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Search engines, graph databases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C358FA-AD88-3C4C-10FE-DC8B9FCA0FC6}"/>
              </a:ext>
            </a:extLst>
          </p:cNvPr>
          <p:cNvGrpSpPr/>
          <p:nvPr/>
        </p:nvGrpSpPr>
        <p:grpSpPr>
          <a:xfrm>
            <a:off x="4680440" y="1953480"/>
            <a:ext cx="4053488" cy="4301815"/>
            <a:chOff x="7155143" y="2261153"/>
            <a:chExt cx="3511668" cy="372680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ACA3BF-5856-708E-0486-DD497446EA65}"/>
                </a:ext>
              </a:extLst>
            </p:cNvPr>
            <p:cNvGrpSpPr/>
            <p:nvPr/>
          </p:nvGrpSpPr>
          <p:grpSpPr>
            <a:xfrm>
              <a:off x="7155143" y="2261153"/>
              <a:ext cx="3511668" cy="3726802"/>
              <a:chOff x="4255229" y="1680776"/>
              <a:chExt cx="3759388" cy="3989696"/>
            </a:xfrm>
          </p:grpSpPr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DC0EEFDC-6378-7B72-D5F8-992E69F2CB25}"/>
                  </a:ext>
                </a:extLst>
              </p:cNvPr>
              <p:cNvSpPr/>
              <p:nvPr/>
            </p:nvSpPr>
            <p:spPr>
              <a:xfrm>
                <a:off x="4255229" y="2361260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Improves digital adoption</a:t>
                </a:r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7DAB4F30-EFB5-276D-D172-F00148647236}"/>
                  </a:ext>
                </a:extLst>
              </p:cNvPr>
              <p:cNvSpPr/>
              <p:nvPr/>
            </p:nvSpPr>
            <p:spPr>
              <a:xfrm>
                <a:off x="4256291" y="3725154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Accelerates info gathering, summarizing</a:t>
                </a:r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4C9A3812-48EF-A58D-F010-C59197E121BA}"/>
                  </a:ext>
                </a:extLst>
              </p:cNvPr>
              <p:cNvSpPr/>
              <p:nvPr/>
            </p:nvSpPr>
            <p:spPr>
              <a:xfrm>
                <a:off x="5424811" y="1680776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Mimics human intelligence</a:t>
                </a:r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D1431A04-1690-EB17-E22D-D358321FE591}"/>
                  </a:ext>
                </a:extLst>
              </p:cNvPr>
              <p:cNvSpPr/>
              <p:nvPr/>
            </p:nvSpPr>
            <p:spPr>
              <a:xfrm>
                <a:off x="6583760" y="2382524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Performs “creative” processes</a:t>
                </a:r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4CD35659-4C0E-7FB4-9130-7197C08AA246}"/>
                  </a:ext>
                </a:extLst>
              </p:cNvPr>
              <p:cNvSpPr/>
              <p:nvPr/>
            </p:nvSpPr>
            <p:spPr>
              <a:xfrm>
                <a:off x="5424811" y="4381446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Can improve data</a:t>
                </a:r>
              </a:p>
            </p:txBody>
          </p:sp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3D2B124D-5247-73FD-0A4E-F8C0D8435B4F}"/>
                  </a:ext>
                </a:extLst>
              </p:cNvPr>
              <p:cNvSpPr/>
              <p:nvPr/>
            </p:nvSpPr>
            <p:spPr>
              <a:xfrm>
                <a:off x="6583760" y="3722227"/>
                <a:ext cx="1430857" cy="1289026"/>
              </a:xfrm>
              <a:prstGeom prst="hexagon">
                <a:avLst>
                  <a:gd name="adj" fmla="val 25951"/>
                  <a:gd name="vf" fmla="val 1154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GB" sz="1300" dirty="0">
                    <a:solidFill>
                      <a:schemeClr val="tx1"/>
                    </a:solidFill>
                    <a:latin typeface="FS Me Light" panose="02000506030000020004" pitchFamily="2" charset="77"/>
                  </a:rPr>
                  <a:t>Creates new content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2318E0-4D4A-7976-384E-C055F344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5752" y="3688517"/>
              <a:ext cx="863494" cy="833664"/>
            </a:xfrm>
            <a:prstGeom prst="rect">
              <a:avLst/>
            </a:prstGeom>
          </p:spPr>
        </p:pic>
      </p:grpSp>
      <p:pic>
        <p:nvPicPr>
          <p:cNvPr id="42" name="Picture 1">
            <a:extLst>
              <a:ext uri="{FF2B5EF4-FFF2-40B4-BE49-F238E27FC236}">
                <a16:creationId xmlns:a16="http://schemas.microsoft.com/office/drawing/2014/main" id="{FD637647-6A65-23D1-FF2A-40E09C8809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9459" y="6204494"/>
            <a:ext cx="1275549" cy="50461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CD76A08-B231-7E9F-29C5-8A9E558CFE3C}"/>
              </a:ext>
            </a:extLst>
          </p:cNvPr>
          <p:cNvSpPr txBox="1"/>
          <p:nvPr/>
        </p:nvSpPr>
        <p:spPr>
          <a:xfrm>
            <a:off x="5239281" y="1281089"/>
            <a:ext cx="3484713" cy="5304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How </a:t>
            </a:r>
            <a:r>
              <a:rPr lang="en-GB" sz="1600" b="1" dirty="0" err="1">
                <a:solidFill>
                  <a:schemeClr val="bg2"/>
                </a:solidFill>
                <a:latin typeface="FS Me" panose="02000506040000020004" pitchFamily="2" charset="77"/>
              </a:rPr>
              <a:t>GenAI</a:t>
            </a: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 can increase the value &amp; adoptability of existing solutions</a:t>
            </a:r>
            <a:endParaRPr lang="en-US" sz="1600" b="1" dirty="0">
              <a:solidFill>
                <a:schemeClr val="bg2"/>
              </a:solidFill>
              <a:latin typeface="FS Me" panose="02000506040000020004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38CCDA-F14E-1821-3E37-1203B246E6EB}"/>
              </a:ext>
            </a:extLst>
          </p:cNvPr>
          <p:cNvSpPr txBox="1"/>
          <p:nvPr/>
        </p:nvSpPr>
        <p:spPr>
          <a:xfrm>
            <a:off x="1382850" y="1361353"/>
            <a:ext cx="3217197" cy="530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Existing &amp; Proven </a:t>
            </a:r>
            <a:b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</a:br>
            <a:r>
              <a:rPr lang="en-GB" sz="1600" b="1" dirty="0">
                <a:solidFill>
                  <a:schemeClr val="bg2"/>
                </a:solidFill>
                <a:latin typeface="FS Me" panose="02000506040000020004" pitchFamily="2" charset="77"/>
              </a:rPr>
              <a:t>Digital &amp; AI solutions </a:t>
            </a:r>
            <a:endParaRPr lang="en-US" sz="1600" b="1" dirty="0">
              <a:solidFill>
                <a:schemeClr val="bg2"/>
              </a:solidFill>
              <a:latin typeface="FS M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55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869D-6AE9-4875-92DF-122415A8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98" y="281621"/>
            <a:ext cx="10862204" cy="6630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dirty="0">
                <a:cs typeface="Calibri"/>
              </a:rPr>
              <a:t>There are examples of true </a:t>
            </a:r>
            <a:r>
              <a:rPr lang="en-GB" sz="2000" dirty="0">
                <a:solidFill>
                  <a:schemeClr val="accent2"/>
                </a:solidFill>
                <a:cs typeface="Calibri"/>
              </a:rPr>
              <a:t>AI</a:t>
            </a:r>
            <a:r>
              <a:rPr lang="en-GB" sz="2000" dirty="0">
                <a:cs typeface="Calibri"/>
              </a:rPr>
              <a:t> and </a:t>
            </a:r>
            <a:r>
              <a:rPr lang="en-GB" sz="2000" dirty="0" err="1">
                <a:solidFill>
                  <a:schemeClr val="accent2"/>
                </a:solidFill>
                <a:cs typeface="Calibri"/>
              </a:rPr>
              <a:t>GenAI</a:t>
            </a:r>
            <a:r>
              <a:rPr lang="en-GB" sz="2000" dirty="0">
                <a:solidFill>
                  <a:schemeClr val="accent2"/>
                </a:solidFill>
                <a:cs typeface="Calibri"/>
              </a:rPr>
              <a:t> </a:t>
            </a:r>
            <a:r>
              <a:rPr lang="en-GB" sz="2000" dirty="0">
                <a:cs typeface="Calibri"/>
              </a:rPr>
              <a:t>solutions that haven proven in the industry</a:t>
            </a:r>
            <a:br>
              <a:rPr lang="en-GB" sz="2000" dirty="0">
                <a:cs typeface="Calibri"/>
              </a:rPr>
            </a:br>
            <a:r>
              <a:rPr lang="en-GB" sz="2000" dirty="0">
                <a:cs typeface="Calibri"/>
              </a:rPr>
              <a:t>to deliver value and or reduce cost</a:t>
            </a:r>
            <a:endParaRPr lang="en-US"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F4520D-C9FC-865B-6514-5A0C13B1173B}"/>
              </a:ext>
            </a:extLst>
          </p:cNvPr>
          <p:cNvGrpSpPr/>
          <p:nvPr/>
        </p:nvGrpSpPr>
        <p:grpSpPr>
          <a:xfrm>
            <a:off x="5572984" y="2301036"/>
            <a:ext cx="6014958" cy="2931663"/>
            <a:chOff x="5822366" y="2120238"/>
            <a:chExt cx="5710821" cy="2931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BC9184-7932-116F-0C0D-2DED9B47B5A5}"/>
                </a:ext>
              </a:extLst>
            </p:cNvPr>
            <p:cNvSpPr txBox="1"/>
            <p:nvPr/>
          </p:nvSpPr>
          <p:spPr>
            <a:xfrm>
              <a:off x="5822366" y="2122740"/>
              <a:ext cx="2679512" cy="12722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>
                  <a:solidFill>
                    <a:schemeClr val="bg2"/>
                  </a:solidFill>
                  <a:latin typeface="FS Me" panose="02000506040000020004" pitchFamily="2" charset="77"/>
                  <a:cs typeface="Calibri"/>
                </a:rPr>
                <a:t>Machine Vision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Corrosion inspection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Leak/methane detection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People movement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F637D8-6FC0-7A7A-796C-F5779CDE20CD}"/>
                </a:ext>
              </a:extLst>
            </p:cNvPr>
            <p:cNvSpPr txBox="1"/>
            <p:nvPr/>
          </p:nvSpPr>
          <p:spPr>
            <a:xfrm>
              <a:off x="5822366" y="3616572"/>
              <a:ext cx="2679512" cy="143532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>
                  <a:solidFill>
                    <a:schemeClr val="bg2"/>
                  </a:solidFill>
                  <a:latin typeface="FS Me" panose="02000506040000020004" pitchFamily="2" charset="77"/>
                  <a:cs typeface="Calibri"/>
                </a:rPr>
                <a:t>Machine learning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Predictive maintenance for e.g.</a:t>
              </a:r>
              <a:br>
                <a:rPr lang="en-US" sz="1300" dirty="0">
                  <a:latin typeface="FS Me Light" panose="02000506030000020004" pitchFamily="2" charset="77"/>
                  <a:cs typeface="Calibri"/>
                </a:rPr>
              </a:b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pump performance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Integrated risk determination</a:t>
              </a:r>
              <a:br>
                <a:rPr lang="en-US" sz="1300" dirty="0">
                  <a:latin typeface="FS Me Light" panose="02000506030000020004" pitchFamily="2" charset="77"/>
                  <a:cs typeface="Calibri"/>
                </a:rPr>
              </a:b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&amp; scheduling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21A28E-20BE-7252-7F97-2A2C623BE8C5}"/>
                </a:ext>
              </a:extLst>
            </p:cNvPr>
            <p:cNvSpPr txBox="1"/>
            <p:nvPr/>
          </p:nvSpPr>
          <p:spPr>
            <a:xfrm>
              <a:off x="8853675" y="2120238"/>
              <a:ext cx="2679512" cy="143532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>
                  <a:solidFill>
                    <a:schemeClr val="bg2"/>
                  </a:solidFill>
                  <a:latin typeface="FS Me" panose="02000506040000020004" pitchFamily="2" charset="77"/>
                  <a:cs typeface="Calibri"/>
                </a:rPr>
                <a:t>Chatbots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Automatic interrogation of</a:t>
              </a:r>
              <a:br>
                <a:rPr lang="en-US" sz="1300" dirty="0">
                  <a:latin typeface="FS Me Light" panose="02000506030000020004" pitchFamily="2" charset="77"/>
                  <a:cs typeface="Calibri"/>
                </a:rPr>
              </a:b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company’s documentation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Create decision documentation etc.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A8891-EC88-90B1-29D4-41F17FE0E2E7}"/>
                </a:ext>
              </a:extLst>
            </p:cNvPr>
            <p:cNvSpPr txBox="1"/>
            <p:nvPr/>
          </p:nvSpPr>
          <p:spPr>
            <a:xfrm>
              <a:off x="8853675" y="3614537"/>
              <a:ext cx="2679512" cy="9551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>
                  <a:solidFill>
                    <a:schemeClr val="bg2"/>
                  </a:solidFill>
                  <a:latin typeface="FS Me" panose="02000506040000020004" pitchFamily="2" charset="77"/>
                  <a:cs typeface="Calibri"/>
                </a:rPr>
                <a:t>Intelligent process automation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Contract life cycle management</a:t>
              </a:r>
            </a:p>
            <a:p>
              <a:pPr marL="141288" indent="-130175">
                <a:lnSpc>
                  <a:spcPct val="12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FS Me Light" panose="02000506030000020004" pitchFamily="2" charset="77"/>
                  <a:cs typeface="Calibri"/>
                </a:rPr>
                <a:t>Intelligent buying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299168-1483-7CFD-BE83-E2F2DFB59E9C}"/>
                </a:ext>
              </a:extLst>
            </p:cNvPr>
            <p:cNvCxnSpPr>
              <a:cxnSpLocks/>
            </p:cNvCxnSpPr>
            <p:nvPr/>
          </p:nvCxnSpPr>
          <p:spPr>
            <a:xfrm>
              <a:off x="5822366" y="2449669"/>
              <a:ext cx="2679512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82668E-E409-0170-1EA8-21E547AF9700}"/>
                </a:ext>
              </a:extLst>
            </p:cNvPr>
            <p:cNvCxnSpPr>
              <a:cxnSpLocks/>
            </p:cNvCxnSpPr>
            <p:nvPr/>
          </p:nvCxnSpPr>
          <p:spPr>
            <a:xfrm>
              <a:off x="8822725" y="2449669"/>
              <a:ext cx="2679512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9622C1-9871-701D-D322-F570D4D7C5AD}"/>
                </a:ext>
              </a:extLst>
            </p:cNvPr>
            <p:cNvCxnSpPr>
              <a:cxnSpLocks/>
            </p:cNvCxnSpPr>
            <p:nvPr/>
          </p:nvCxnSpPr>
          <p:spPr>
            <a:xfrm>
              <a:off x="5822366" y="3942804"/>
              <a:ext cx="2679512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6E9DB3E-5AAF-DC97-B166-AB55D8099A63}"/>
                </a:ext>
              </a:extLst>
            </p:cNvPr>
            <p:cNvCxnSpPr>
              <a:cxnSpLocks/>
            </p:cNvCxnSpPr>
            <p:nvPr/>
          </p:nvCxnSpPr>
          <p:spPr>
            <a:xfrm>
              <a:off x="8822725" y="3942804"/>
              <a:ext cx="2679512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7E2457-A20F-9EC6-A462-75C2673F1F17}"/>
              </a:ext>
            </a:extLst>
          </p:cNvPr>
          <p:cNvGrpSpPr/>
          <p:nvPr/>
        </p:nvGrpSpPr>
        <p:grpSpPr>
          <a:xfrm>
            <a:off x="959436" y="1778943"/>
            <a:ext cx="4102386" cy="3670744"/>
            <a:chOff x="658813" y="2664552"/>
            <a:chExt cx="3498668" cy="3130547"/>
          </a:xfrm>
        </p:grpSpPr>
        <p:pic>
          <p:nvPicPr>
            <p:cNvPr id="5" name="Picture 4" descr="A group of people wearing safety vests and helmets&#10;&#10;Description automatically generated">
              <a:extLst>
                <a:ext uri="{FF2B5EF4-FFF2-40B4-BE49-F238E27FC236}">
                  <a16:creationId xmlns:a16="http://schemas.microsoft.com/office/drawing/2014/main" id="{433B2A34-AB4F-7407-A10E-61AF3CFD9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2448" y="4565245"/>
              <a:ext cx="2568408" cy="1221071"/>
            </a:xfrm>
            <a:prstGeom prst="rect">
              <a:avLst/>
            </a:prstGeom>
          </p:spPr>
        </p:pic>
        <p:pic>
          <p:nvPicPr>
            <p:cNvPr id="6" name="Picture 5" descr="A rusted metal beam with a green border&#10;&#10;Description automatically generated">
              <a:extLst>
                <a:ext uri="{FF2B5EF4-FFF2-40B4-BE49-F238E27FC236}">
                  <a16:creationId xmlns:a16="http://schemas.microsoft.com/office/drawing/2014/main" id="{CE06F99B-526B-D308-1C22-26FDA1281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219" y="2879334"/>
              <a:ext cx="1581262" cy="1584792"/>
            </a:xfrm>
            <a:prstGeom prst="rect">
              <a:avLst/>
            </a:prstGeom>
          </p:spPr>
        </p:pic>
        <p:pic>
          <p:nvPicPr>
            <p:cNvPr id="7" name="Picture 6" descr="A multi-colored pipes with valves&#10;&#10;Description automatically generated">
              <a:extLst>
                <a:ext uri="{FF2B5EF4-FFF2-40B4-BE49-F238E27FC236}">
                  <a16:creationId xmlns:a16="http://schemas.microsoft.com/office/drawing/2014/main" id="{08ECE707-66DB-9F2C-0D36-95DCE9048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3"/>
            <a:stretch/>
          </p:blipFill>
          <p:spPr>
            <a:xfrm>
              <a:off x="658813" y="2664552"/>
              <a:ext cx="1807115" cy="17995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BB0AFB-DF53-59F3-B343-E484782C1880}"/>
                </a:ext>
              </a:extLst>
            </p:cNvPr>
            <p:cNvSpPr/>
            <p:nvPr/>
          </p:nvSpPr>
          <p:spPr>
            <a:xfrm>
              <a:off x="666354" y="2664552"/>
              <a:ext cx="1799574" cy="1799574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0B3CFA-4ED1-C4FF-53C9-2BEC7C941DCA}"/>
                </a:ext>
              </a:extLst>
            </p:cNvPr>
            <p:cNvSpPr/>
            <p:nvPr/>
          </p:nvSpPr>
          <p:spPr>
            <a:xfrm>
              <a:off x="2576219" y="2870551"/>
              <a:ext cx="1581262" cy="1581262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9E8814-BE15-5603-893A-B5797B56DA72}"/>
                </a:ext>
              </a:extLst>
            </p:cNvPr>
            <p:cNvSpPr/>
            <p:nvPr/>
          </p:nvSpPr>
          <p:spPr>
            <a:xfrm>
              <a:off x="1292015" y="4574028"/>
              <a:ext cx="2568408" cy="1221071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54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EFF65A-9E66-67BF-C165-63692107100E}"/>
              </a:ext>
            </a:extLst>
          </p:cNvPr>
          <p:cNvSpPr/>
          <p:nvPr/>
        </p:nvSpPr>
        <p:spPr>
          <a:xfrm>
            <a:off x="0" y="1457166"/>
            <a:ext cx="12192000" cy="4153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77799" dist="38100" dir="2700000" sx="99794" sy="99794" algn="tl" rotWithShape="0">
              <a:prstClr val="black">
                <a:alpha val="182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C3B6C-1AF4-7755-C897-4281DAA4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247890"/>
            <a:ext cx="10862204" cy="3245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dirty="0"/>
              <a:t>Being in the early or late majority maximises likelihood of delivering real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A6679-231D-039B-4E5D-3E11E320C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983" y="713254"/>
            <a:ext cx="10862205" cy="267372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In this mature basin speed to value is essential. Medium sized operators benefit from a ‘fast follower approach.’ </a:t>
            </a:r>
            <a:r>
              <a:rPr lang="en-US" sz="1400" b="1" dirty="0">
                <a:solidFill>
                  <a:schemeClr val="accent2"/>
                </a:solidFill>
              </a:rPr>
              <a:t>Coming second to win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79AB9E-747A-8195-3CA6-7FF71C9EF6F1}"/>
              </a:ext>
            </a:extLst>
          </p:cNvPr>
          <p:cNvGrpSpPr/>
          <p:nvPr/>
        </p:nvGrpSpPr>
        <p:grpSpPr>
          <a:xfrm>
            <a:off x="6372788" y="1849195"/>
            <a:ext cx="4913576" cy="3488584"/>
            <a:chOff x="5897377" y="1943759"/>
            <a:chExt cx="4602392" cy="34885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86C41C-61FE-3645-6B18-66533039B448}"/>
                </a:ext>
              </a:extLst>
            </p:cNvPr>
            <p:cNvSpPr txBox="1"/>
            <p:nvPr/>
          </p:nvSpPr>
          <p:spPr>
            <a:xfrm>
              <a:off x="5897377" y="1943759"/>
              <a:ext cx="4602392" cy="3488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200"/>
                </a:spcAft>
              </a:pPr>
              <a:r>
                <a:rPr lang="en-GB" sz="1300" b="1" dirty="0">
                  <a:solidFill>
                    <a:schemeClr val="bg2"/>
                  </a:solidFill>
                  <a:latin typeface="FS Me" panose="02000506040000020004" pitchFamily="2" charset="77"/>
                </a:rPr>
                <a:t>Being a fast follower:</a:t>
              </a:r>
            </a:p>
            <a:p>
              <a:pPr>
                <a:lnSpc>
                  <a:spcPct val="110000"/>
                </a:lnSpc>
                <a:spcAft>
                  <a:spcPts val="1800"/>
                </a:spcAft>
                <a:buClr>
                  <a:schemeClr val="bg2"/>
                </a:buClr>
              </a:pPr>
              <a:r>
                <a:rPr lang="en-GB" sz="1300" dirty="0">
                  <a:latin typeface="FS Me Light" panose="02000506030000020004" pitchFamily="2" charset="77"/>
                </a:rPr>
                <a:t>Allows you to adopt the successful pathways created by Innovators and first movers in adopting </a:t>
              </a:r>
              <a:r>
                <a:rPr lang="en-GB" sz="1300" dirty="0" err="1">
                  <a:latin typeface="FS Me Light" panose="02000506030000020004" pitchFamily="2" charset="77"/>
                </a:rPr>
                <a:t>GenAI</a:t>
              </a:r>
              <a:r>
                <a:rPr lang="en-GB" sz="1300" dirty="0">
                  <a:latin typeface="FS Me Light" panose="02000506030000020004" pitchFamily="2" charset="77"/>
                </a:rPr>
                <a:t>.</a:t>
              </a:r>
            </a:p>
            <a:p>
              <a:pPr>
                <a:lnSpc>
                  <a:spcPct val="110000"/>
                </a:lnSpc>
                <a:spcAft>
                  <a:spcPts val="1800"/>
                </a:spcAft>
                <a:buClr>
                  <a:schemeClr val="bg2"/>
                </a:buClr>
              </a:pPr>
              <a:r>
                <a:rPr lang="en-GB" sz="1300" dirty="0">
                  <a:latin typeface="FS Me Light" panose="02000506030000020004" pitchFamily="2" charset="77"/>
                </a:rPr>
                <a:t>The number of iterations it takes to get the use case right in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terms of investments and efforts.</a:t>
              </a:r>
            </a:p>
            <a:p>
              <a:pPr>
                <a:lnSpc>
                  <a:spcPct val="110000"/>
                </a:lnSpc>
                <a:spcAft>
                  <a:spcPts val="1800"/>
                </a:spcAft>
                <a:buClr>
                  <a:schemeClr val="bg2"/>
                </a:buClr>
              </a:pPr>
              <a:r>
                <a:rPr lang="en-GB" sz="1300" dirty="0">
                  <a:latin typeface="FS Me Light" panose="02000506030000020004" pitchFamily="2" charset="77"/>
                </a:rPr>
                <a:t>The direction of innovation and visibility of the known-unknows </a:t>
              </a:r>
              <a:br>
                <a:rPr lang="en-GB" sz="1300" dirty="0">
                  <a:latin typeface="FS Me Light" panose="02000506030000020004" pitchFamily="2" charset="77"/>
                </a:rPr>
              </a:br>
              <a:r>
                <a:rPr lang="en-GB" sz="1300" dirty="0">
                  <a:latin typeface="FS Me Light" panose="02000506030000020004" pitchFamily="2" charset="77"/>
                </a:rPr>
                <a:t>is far greater.</a:t>
              </a:r>
            </a:p>
            <a:p>
              <a:pPr>
                <a:lnSpc>
                  <a:spcPct val="110000"/>
                </a:lnSpc>
                <a:spcAft>
                  <a:spcPts val="1800"/>
                </a:spcAft>
                <a:buClr>
                  <a:schemeClr val="bg2"/>
                </a:buClr>
              </a:pPr>
              <a:r>
                <a:rPr lang="en-GB" sz="1300" dirty="0">
                  <a:latin typeface="FS Me Light" panose="02000506030000020004" pitchFamily="2" charset="77"/>
                </a:rPr>
                <a:t>Time to market and ROI is achieved potentially within a short time-frame.</a:t>
              </a:r>
            </a:p>
            <a:p>
              <a:pPr>
                <a:lnSpc>
                  <a:spcPct val="110000"/>
                </a:lnSpc>
                <a:spcAft>
                  <a:spcPts val="1800"/>
                </a:spcAft>
                <a:buClr>
                  <a:schemeClr val="bg2"/>
                </a:buClr>
              </a:pPr>
              <a:r>
                <a:rPr lang="en-GB" sz="1300" dirty="0">
                  <a:latin typeface="FS Me Light" panose="02000506030000020004" pitchFamily="2" charset="77"/>
                </a:rPr>
                <a:t>Allows you to look at </a:t>
              </a:r>
              <a:r>
                <a:rPr lang="en-GB" sz="1300" dirty="0" err="1">
                  <a:latin typeface="FS Me Light" panose="02000506030000020004" pitchFamily="2" charset="77"/>
                </a:rPr>
                <a:t>GenAI</a:t>
              </a:r>
              <a:r>
                <a:rPr lang="en-GB" sz="1300" dirty="0">
                  <a:latin typeface="FS Me Light" panose="02000506030000020004" pitchFamily="2" charset="77"/>
                </a:rPr>
                <a:t> adoption from a performance improvement/revenue generation along with cost reduction.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96F794-05CE-D8CD-9C58-F33589DDE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7377" y="3494130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9E331A-A9DD-5A86-A1EF-914C997C69F5}"/>
                </a:ext>
              </a:extLst>
            </p:cNvPr>
            <p:cNvCxnSpPr>
              <a:cxnSpLocks/>
            </p:cNvCxnSpPr>
            <p:nvPr/>
          </p:nvCxnSpPr>
          <p:spPr>
            <a:xfrm>
              <a:off x="5897377" y="4173217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842041-A8FB-2B94-6C4F-348DCB8FDAD0}"/>
                </a:ext>
              </a:extLst>
            </p:cNvPr>
            <p:cNvCxnSpPr>
              <a:cxnSpLocks/>
            </p:cNvCxnSpPr>
            <p:nvPr/>
          </p:nvCxnSpPr>
          <p:spPr>
            <a:xfrm>
              <a:off x="5897377" y="4792622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E90495-41D9-90E9-0AF0-0ABFAA5B8162}"/>
                </a:ext>
              </a:extLst>
            </p:cNvPr>
            <p:cNvCxnSpPr>
              <a:cxnSpLocks/>
            </p:cNvCxnSpPr>
            <p:nvPr/>
          </p:nvCxnSpPr>
          <p:spPr>
            <a:xfrm>
              <a:off x="5897377" y="2854793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4D5DF-0B7E-6AE1-8BD9-2839D09B9EB4}"/>
              </a:ext>
            </a:extLst>
          </p:cNvPr>
          <p:cNvGrpSpPr/>
          <p:nvPr/>
        </p:nvGrpSpPr>
        <p:grpSpPr>
          <a:xfrm>
            <a:off x="662859" y="1850316"/>
            <a:ext cx="4858784" cy="3319658"/>
            <a:chOff x="662859" y="1850316"/>
            <a:chExt cx="4858784" cy="331965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EBDD9CE-A363-DD5D-B0B5-A28F833EF7E5}"/>
                </a:ext>
              </a:extLst>
            </p:cNvPr>
            <p:cNvGrpSpPr/>
            <p:nvPr/>
          </p:nvGrpSpPr>
          <p:grpSpPr>
            <a:xfrm>
              <a:off x="662859" y="1850316"/>
              <a:ext cx="4858784" cy="3319658"/>
              <a:chOff x="662859" y="1850316"/>
              <a:chExt cx="4858784" cy="3319658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B46AF8F-44F2-7EFE-7147-CEE83FC93C72}"/>
                  </a:ext>
                </a:extLst>
              </p:cNvPr>
              <p:cNvGrpSpPr/>
              <p:nvPr/>
            </p:nvGrpSpPr>
            <p:grpSpPr>
              <a:xfrm>
                <a:off x="662859" y="1850316"/>
                <a:ext cx="4858784" cy="3319658"/>
                <a:chOff x="662859" y="1850316"/>
                <a:chExt cx="4858784" cy="3319658"/>
              </a:xfrm>
            </p:grpSpPr>
            <p:grpSp>
              <p:nvGrpSpPr>
                <p:cNvPr id="57" name="Graphic 15">
                  <a:extLst>
                    <a:ext uri="{FF2B5EF4-FFF2-40B4-BE49-F238E27FC236}">
                      <a16:creationId xmlns:a16="http://schemas.microsoft.com/office/drawing/2014/main" id="{CE44D5C2-39F9-83D4-2387-D7998DAB3215}"/>
                    </a:ext>
                  </a:extLst>
                </p:cNvPr>
                <p:cNvGrpSpPr/>
                <p:nvPr/>
              </p:nvGrpSpPr>
              <p:grpSpPr>
                <a:xfrm>
                  <a:off x="1383295" y="2405525"/>
                  <a:ext cx="4138348" cy="2370339"/>
                  <a:chOff x="-3000398" y="-3676515"/>
                  <a:chExt cx="3300274" cy="1890312"/>
                </a:xfrm>
              </p:grpSpPr>
              <p:grpSp>
                <p:nvGrpSpPr>
                  <p:cNvPr id="58" name="Graphic 15">
                    <a:extLst>
                      <a:ext uri="{FF2B5EF4-FFF2-40B4-BE49-F238E27FC236}">
                        <a16:creationId xmlns:a16="http://schemas.microsoft.com/office/drawing/2014/main" id="{2A62D320-90B0-959F-D19C-2F7B5687E191}"/>
                      </a:ext>
                    </a:extLst>
                  </p:cNvPr>
                  <p:cNvGrpSpPr/>
                  <p:nvPr/>
                </p:nvGrpSpPr>
                <p:grpSpPr>
                  <a:xfrm>
                    <a:off x="-2980198" y="-3552602"/>
                    <a:ext cx="3209029" cy="1747801"/>
                    <a:chOff x="-2980198" y="-3552602"/>
                    <a:chExt cx="3209029" cy="1747801"/>
                  </a:xfrm>
                  <a:noFill/>
                </p:grpSpPr>
                <p:grpSp>
                  <p:nvGrpSpPr>
                    <p:cNvPr id="59" name="Graphic 15">
                      <a:extLst>
                        <a:ext uri="{FF2B5EF4-FFF2-40B4-BE49-F238E27FC236}">
                          <a16:creationId xmlns:a16="http://schemas.microsoft.com/office/drawing/2014/main" id="{895C77AD-C35D-1B98-D535-B8D6D8D6FE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980198" y="-3552602"/>
                      <a:ext cx="3209029" cy="1669932"/>
                      <a:chOff x="-2980198" y="-3552602"/>
                      <a:chExt cx="3209029" cy="1669932"/>
                    </a:xfrm>
                  </p:grpSpPr>
                  <p:grpSp>
                    <p:nvGrpSpPr>
                      <p:cNvPr id="60" name="Graphic 15">
                        <a:extLst>
                          <a:ext uri="{FF2B5EF4-FFF2-40B4-BE49-F238E27FC236}">
                            <a16:creationId xmlns:a16="http://schemas.microsoft.com/office/drawing/2014/main" id="{EF113600-0675-A013-39FC-58D4929598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980198" y="-3552602"/>
                        <a:ext cx="3209029" cy="4048"/>
                        <a:chOff x="-2980198" y="-3552602"/>
                        <a:chExt cx="3209029" cy="4048"/>
                      </a:xfrm>
                    </p:grpSpPr>
                    <p:sp>
                      <p:nvSpPr>
                        <p:cNvPr id="61" name="Freeform 60">
                          <a:extLst>
                            <a:ext uri="{FF2B5EF4-FFF2-40B4-BE49-F238E27FC236}">
                              <a16:creationId xmlns:a16="http://schemas.microsoft.com/office/drawing/2014/main" id="{CC0536E1-4C62-4103-14B8-3A09E0ADE8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80198" y="-3552602"/>
                          <a:ext cx="10120" cy="4048"/>
                        </a:xfrm>
                        <a:custGeom>
                          <a:avLst/>
                          <a:gdLst>
                            <a:gd name="connsiteX0" fmla="*/ 0 w 10120"/>
                            <a:gd name="connsiteY0" fmla="*/ 0 h 4048"/>
                            <a:gd name="connsiteX1" fmla="*/ 1012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0" y="0"/>
                              </a:moveTo>
                              <a:lnTo>
                                <a:pt x="1012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Freeform 61">
                          <a:extLst>
                            <a:ext uri="{FF2B5EF4-FFF2-40B4-BE49-F238E27FC236}">
                              <a16:creationId xmlns:a16="http://schemas.microsoft.com/office/drawing/2014/main" id="{8BD25D9F-61F3-9482-0C2F-87C1B21B1E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49797" y="-3552602"/>
                          <a:ext cx="3158347" cy="4048"/>
                        </a:xfrm>
                        <a:custGeom>
                          <a:avLst/>
                          <a:gdLst>
                            <a:gd name="connsiteX0" fmla="*/ 0 w 3158347"/>
                            <a:gd name="connsiteY0" fmla="*/ 0 h 4048"/>
                            <a:gd name="connsiteX1" fmla="*/ 3158347 w 3158347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158347" h="4048">
                              <a:moveTo>
                                <a:pt x="0" y="0"/>
                              </a:moveTo>
                              <a:lnTo>
                                <a:pt x="3158347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custDash>
                            <a:ds d="0" sp="0"/>
                            <a:ds d="376500" sp="376500"/>
                          </a:custDash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" name="Freeform 62">
                          <a:extLst>
                            <a:ext uri="{FF2B5EF4-FFF2-40B4-BE49-F238E27FC236}">
                              <a16:creationId xmlns:a16="http://schemas.microsoft.com/office/drawing/2014/main" id="{3C1A5369-39A4-B596-95C2-36C152F258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8710" y="-3552602"/>
                          <a:ext cx="10120" cy="4048"/>
                        </a:xfrm>
                        <a:custGeom>
                          <a:avLst/>
                          <a:gdLst>
                            <a:gd name="connsiteX0" fmla="*/ 0 w 10120"/>
                            <a:gd name="connsiteY0" fmla="*/ 0 h 4048"/>
                            <a:gd name="connsiteX1" fmla="*/ 1012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0" y="0"/>
                              </a:moveTo>
                              <a:lnTo>
                                <a:pt x="1012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4" name="Graphic 15">
                        <a:extLst>
                          <a:ext uri="{FF2B5EF4-FFF2-40B4-BE49-F238E27FC236}">
                            <a16:creationId xmlns:a16="http://schemas.microsoft.com/office/drawing/2014/main" id="{8252BE63-82BB-0288-EB45-DEDD6D33AF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980198" y="-3372136"/>
                        <a:ext cx="2230273" cy="4048"/>
                        <a:chOff x="-2980198" y="-3372136"/>
                        <a:chExt cx="2230273" cy="4048"/>
                      </a:xfrm>
                    </p:grpSpPr>
                    <p:sp>
                      <p:nvSpPr>
                        <p:cNvPr id="65" name="Freeform 64">
                          <a:extLst>
                            <a:ext uri="{FF2B5EF4-FFF2-40B4-BE49-F238E27FC236}">
                              <a16:creationId xmlns:a16="http://schemas.microsoft.com/office/drawing/2014/main" id="{D744EA0E-22C3-62A8-00C6-F82BA4DE73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760045" y="-3372136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" name="Freeform 65">
                          <a:extLst>
                            <a:ext uri="{FF2B5EF4-FFF2-40B4-BE49-F238E27FC236}">
                              <a16:creationId xmlns:a16="http://schemas.microsoft.com/office/drawing/2014/main" id="{EF030295-C57B-B549-1725-4529ED6798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59958" y="-3372136"/>
                          <a:ext cx="2179631" cy="4048"/>
                        </a:xfrm>
                        <a:custGeom>
                          <a:avLst/>
                          <a:gdLst>
                            <a:gd name="connsiteX0" fmla="*/ 2179632 w 2179631"/>
                            <a:gd name="connsiteY0" fmla="*/ 0 h 4048"/>
                            <a:gd name="connsiteX1" fmla="*/ 0 w 2179631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2179631" h="4048">
                              <a:moveTo>
                                <a:pt x="2179632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custDash>
                            <a:ds d="0" sp="0"/>
                            <a:ds d="375750" sp="375750"/>
                          </a:custDash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" name="Freeform 66">
                          <a:extLst>
                            <a:ext uri="{FF2B5EF4-FFF2-40B4-BE49-F238E27FC236}">
                              <a16:creationId xmlns:a16="http://schemas.microsoft.com/office/drawing/2014/main" id="{FB1CE96E-142A-545F-DAC5-1A6AE8F6FB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80198" y="-3372136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8" name="Graphic 15">
                        <a:extLst>
                          <a:ext uri="{FF2B5EF4-FFF2-40B4-BE49-F238E27FC236}">
                            <a16:creationId xmlns:a16="http://schemas.microsoft.com/office/drawing/2014/main" id="{425DFC82-931A-FCCA-5BD2-479A8B274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980198" y="-2718364"/>
                        <a:ext cx="1746523" cy="4048"/>
                        <a:chOff x="-2980198" y="-2718364"/>
                        <a:chExt cx="1746523" cy="4048"/>
                      </a:xfrm>
                    </p:grpSpPr>
                    <p:sp>
                      <p:nvSpPr>
                        <p:cNvPr id="69" name="Freeform 68">
                          <a:extLst>
                            <a:ext uri="{FF2B5EF4-FFF2-40B4-BE49-F238E27FC236}">
                              <a16:creationId xmlns:a16="http://schemas.microsoft.com/office/drawing/2014/main" id="{8AA64A5B-50A2-BCDA-6697-284530B7D6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243796" y="-2718364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" name="Freeform 69">
                          <a:extLst>
                            <a:ext uri="{FF2B5EF4-FFF2-40B4-BE49-F238E27FC236}">
                              <a16:creationId xmlns:a16="http://schemas.microsoft.com/office/drawing/2014/main" id="{2ED62E07-B26C-C43B-3694-241D2A71C0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59917" y="-2718364"/>
                          <a:ext cx="1695800" cy="4048"/>
                        </a:xfrm>
                        <a:custGeom>
                          <a:avLst/>
                          <a:gdLst>
                            <a:gd name="connsiteX0" fmla="*/ 1695800 w 1695800"/>
                            <a:gd name="connsiteY0" fmla="*/ 0 h 4048"/>
                            <a:gd name="connsiteX1" fmla="*/ 0 w 169580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695800" h="4048">
                              <a:moveTo>
                                <a:pt x="16958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custDash>
                            <a:ds d="0" sp="0"/>
                            <a:ds d="376500" sp="376500"/>
                          </a:custDash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" name="Freeform 70">
                          <a:extLst>
                            <a:ext uri="{FF2B5EF4-FFF2-40B4-BE49-F238E27FC236}">
                              <a16:creationId xmlns:a16="http://schemas.microsoft.com/office/drawing/2014/main" id="{9D80B9B2-56F6-967C-18EA-04DF15D0E7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80198" y="-2718364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aphic 15">
                        <a:extLst>
                          <a:ext uri="{FF2B5EF4-FFF2-40B4-BE49-F238E27FC236}">
                            <a16:creationId xmlns:a16="http://schemas.microsoft.com/office/drawing/2014/main" id="{5F7B826F-414B-A992-D7BB-E25A1B1F8C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980198" y="-2069612"/>
                        <a:ext cx="1315559" cy="4048"/>
                        <a:chOff x="-2980198" y="-2069612"/>
                        <a:chExt cx="1315559" cy="4048"/>
                      </a:xfrm>
                    </p:grpSpPr>
                    <p:sp>
                      <p:nvSpPr>
                        <p:cNvPr id="73" name="Freeform 72">
                          <a:extLst>
                            <a:ext uri="{FF2B5EF4-FFF2-40B4-BE49-F238E27FC236}">
                              <a16:creationId xmlns:a16="http://schemas.microsoft.com/office/drawing/2014/main" id="{9227EC31-8633-FEE0-2FEA-8DFDC5E1B3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674759" y="-2069612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Freeform 73">
                          <a:extLst>
                            <a:ext uri="{FF2B5EF4-FFF2-40B4-BE49-F238E27FC236}">
                              <a16:creationId xmlns:a16="http://schemas.microsoft.com/office/drawing/2014/main" id="{B5E4A8A2-5BD9-AA6A-7822-811ADABDB9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60120" y="-2069612"/>
                          <a:ext cx="1265443" cy="4048"/>
                        </a:xfrm>
                        <a:custGeom>
                          <a:avLst/>
                          <a:gdLst>
                            <a:gd name="connsiteX0" fmla="*/ 1265444 w 1265443"/>
                            <a:gd name="connsiteY0" fmla="*/ 0 h 4048"/>
                            <a:gd name="connsiteX1" fmla="*/ 0 w 1265443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265443" h="4048">
                              <a:moveTo>
                                <a:pt x="1265444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custDash>
                            <a:ds d="0" sp="0"/>
                            <a:ds d="369000" sp="369000"/>
                          </a:custDash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Freeform 74">
                          <a:extLst>
                            <a:ext uri="{FF2B5EF4-FFF2-40B4-BE49-F238E27FC236}">
                              <a16:creationId xmlns:a16="http://schemas.microsoft.com/office/drawing/2014/main" id="{C65F1AEA-81F6-D19E-0C12-3C67393649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80198" y="-2069612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6" name="Graphic 15">
                        <a:extLst>
                          <a:ext uri="{FF2B5EF4-FFF2-40B4-BE49-F238E27FC236}">
                            <a16:creationId xmlns:a16="http://schemas.microsoft.com/office/drawing/2014/main" id="{7C61DF4D-3921-8789-A2C3-666ADD9E76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980198" y="-1882669"/>
                        <a:ext cx="947342" cy="4048"/>
                        <a:chOff x="-2980198" y="-1882669"/>
                        <a:chExt cx="947342" cy="4048"/>
                      </a:xfrm>
                    </p:grpSpPr>
                    <p:sp>
                      <p:nvSpPr>
                        <p:cNvPr id="77" name="Freeform 76">
                          <a:extLst>
                            <a:ext uri="{FF2B5EF4-FFF2-40B4-BE49-F238E27FC236}">
                              <a16:creationId xmlns:a16="http://schemas.microsoft.com/office/drawing/2014/main" id="{AA659D04-3BA8-E1A0-9CBF-E10A05A703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42976" y="-1882669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Freeform 77">
                          <a:extLst>
                            <a:ext uri="{FF2B5EF4-FFF2-40B4-BE49-F238E27FC236}">
                              <a16:creationId xmlns:a16="http://schemas.microsoft.com/office/drawing/2014/main" id="{7C20513C-6DA6-B28F-013F-E9CE7B6923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59796" y="-1882669"/>
                          <a:ext cx="896214" cy="4048"/>
                        </a:xfrm>
                        <a:custGeom>
                          <a:avLst/>
                          <a:gdLst>
                            <a:gd name="connsiteX0" fmla="*/ 896214 w 896214"/>
                            <a:gd name="connsiteY0" fmla="*/ 0 h 4048"/>
                            <a:gd name="connsiteX1" fmla="*/ 0 w 896214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896214" h="4048">
                              <a:moveTo>
                                <a:pt x="896214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custDash>
                            <a:ds d="0" sp="0"/>
                            <a:ds d="381750" sp="381750"/>
                          </a:custDash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" name="Freeform 78">
                          <a:extLst>
                            <a:ext uri="{FF2B5EF4-FFF2-40B4-BE49-F238E27FC236}">
                              <a16:creationId xmlns:a16="http://schemas.microsoft.com/office/drawing/2014/main" id="{77ACC2AD-A633-141E-78FC-159A421A6B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980198" y="-1882669"/>
                          <a:ext cx="10120" cy="4048"/>
                        </a:xfrm>
                        <a:custGeom>
                          <a:avLst/>
                          <a:gdLst>
                            <a:gd name="connsiteX0" fmla="*/ 10120 w 10120"/>
                            <a:gd name="connsiteY0" fmla="*/ 0 h 4048"/>
                            <a:gd name="connsiteX1" fmla="*/ 0 w 10120"/>
                            <a:gd name="connsiteY1" fmla="*/ 0 h 4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120" h="4048">
                              <a:moveTo>
                                <a:pt x="1012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8096" cap="flat">
                          <a:solidFill>
                            <a:srgbClr val="CCCCCC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0" name="Freeform 79">
                      <a:extLst>
                        <a:ext uri="{FF2B5EF4-FFF2-40B4-BE49-F238E27FC236}">
                          <a16:creationId xmlns:a16="http://schemas.microsoft.com/office/drawing/2014/main" id="{6CD3F668-08C0-751E-3D78-E7EC54A9F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0196" y="-2022616"/>
                      <a:ext cx="2668402" cy="217816"/>
                    </a:xfrm>
                    <a:custGeom>
                      <a:avLst/>
                      <a:gdLst>
                        <a:gd name="connsiteX0" fmla="*/ 0 w 2668402"/>
                        <a:gd name="connsiteY0" fmla="*/ 210546 h 217816"/>
                        <a:gd name="connsiteX1" fmla="*/ 1121938 w 2668402"/>
                        <a:gd name="connsiteY1" fmla="*/ 139947 h 217816"/>
                        <a:gd name="connsiteX2" fmla="*/ 2668403 w 2668402"/>
                        <a:gd name="connsiteY2" fmla="*/ 1339 h 217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8402" h="217816">
                          <a:moveTo>
                            <a:pt x="0" y="210546"/>
                          </a:moveTo>
                          <a:cubicBezTo>
                            <a:pt x="0" y="210546"/>
                            <a:pt x="688343" y="251271"/>
                            <a:pt x="1121938" y="139947"/>
                          </a:cubicBezTo>
                          <a:cubicBezTo>
                            <a:pt x="1555532" y="28624"/>
                            <a:pt x="1464571" y="-7769"/>
                            <a:pt x="2668403" y="1339"/>
                          </a:cubicBezTo>
                        </a:path>
                      </a:pathLst>
                    </a:custGeom>
                    <a:noFill/>
                    <a:ln w="8096" cap="flat">
                      <a:solidFill>
                        <a:srgbClr val="CCCCCC"/>
                      </a:solidFill>
                      <a:custDash>
                        <a:ds d="0" sp="375000"/>
                      </a:custDash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81" name="Graphic 15">
                    <a:extLst>
                      <a:ext uri="{FF2B5EF4-FFF2-40B4-BE49-F238E27FC236}">
                        <a16:creationId xmlns:a16="http://schemas.microsoft.com/office/drawing/2014/main" id="{3F7F108C-DD02-EBEF-CAAB-B2FE61CE1146}"/>
                      </a:ext>
                    </a:extLst>
                  </p:cNvPr>
                  <p:cNvGrpSpPr/>
                  <p:nvPr/>
                </p:nvGrpSpPr>
                <p:grpSpPr>
                  <a:xfrm>
                    <a:off x="-3000398" y="-3676515"/>
                    <a:ext cx="3229229" cy="1890312"/>
                    <a:chOff x="-3000398" y="-3676515"/>
                    <a:chExt cx="3229229" cy="1890312"/>
                  </a:xfrm>
                </p:grpSpPr>
                <p:sp>
                  <p:nvSpPr>
                    <p:cNvPr id="82" name="Freeform 81">
                      <a:extLst>
                        <a:ext uri="{FF2B5EF4-FFF2-40B4-BE49-F238E27FC236}">
                          <a16:creationId xmlns:a16="http://schemas.microsoft.com/office/drawing/2014/main" id="{A18BF7DD-3EA6-A864-6231-07871523D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980198" y="-3647490"/>
                      <a:ext cx="3187736" cy="1836715"/>
                    </a:xfrm>
                    <a:custGeom>
                      <a:avLst/>
                      <a:gdLst>
                        <a:gd name="connsiteX0" fmla="*/ 0 w 3187736"/>
                        <a:gd name="connsiteY0" fmla="*/ 0 h 1836715"/>
                        <a:gd name="connsiteX1" fmla="*/ 0 w 3187736"/>
                        <a:gd name="connsiteY1" fmla="*/ 1836715 h 1836715"/>
                        <a:gd name="connsiteX2" fmla="*/ 3187736 w 3187736"/>
                        <a:gd name="connsiteY2" fmla="*/ 1836715 h 1836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87736" h="1836715">
                          <a:moveTo>
                            <a:pt x="0" y="0"/>
                          </a:moveTo>
                          <a:lnTo>
                            <a:pt x="0" y="1836715"/>
                          </a:lnTo>
                          <a:lnTo>
                            <a:pt x="3187736" y="1836715"/>
                          </a:lnTo>
                        </a:path>
                      </a:pathLst>
                    </a:custGeom>
                    <a:noFill/>
                    <a:ln w="4048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82">
                      <a:extLst>
                        <a:ext uri="{FF2B5EF4-FFF2-40B4-BE49-F238E27FC236}">
                          <a16:creationId xmlns:a16="http://schemas.microsoft.com/office/drawing/2014/main" id="{6CC643AB-C56C-6D5A-FAF7-06322D19D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00398" y="-3676515"/>
                      <a:ext cx="40359" cy="34935"/>
                    </a:xfrm>
                    <a:custGeom>
                      <a:avLst/>
                      <a:gdLst>
                        <a:gd name="connsiteX0" fmla="*/ 0 w 40359"/>
                        <a:gd name="connsiteY0" fmla="*/ 34935 h 34935"/>
                        <a:gd name="connsiteX1" fmla="*/ 20200 w 40359"/>
                        <a:gd name="connsiteY1" fmla="*/ 0 h 34935"/>
                        <a:gd name="connsiteX2" fmla="*/ 40360 w 40359"/>
                        <a:gd name="connsiteY2" fmla="*/ 34935 h 34935"/>
                        <a:gd name="connsiteX3" fmla="*/ 0 w 40359"/>
                        <a:gd name="connsiteY3" fmla="*/ 34935 h 349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359" h="34935">
                          <a:moveTo>
                            <a:pt x="0" y="34935"/>
                          </a:moveTo>
                          <a:lnTo>
                            <a:pt x="20200" y="0"/>
                          </a:lnTo>
                          <a:lnTo>
                            <a:pt x="40360" y="34935"/>
                          </a:lnTo>
                          <a:lnTo>
                            <a:pt x="0" y="349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3">
                      <a:extLst>
                        <a:ext uri="{FF2B5EF4-FFF2-40B4-BE49-F238E27FC236}">
                          <a16:creationId xmlns:a16="http://schemas.microsoft.com/office/drawing/2014/main" id="{0890AFAC-DC30-CB5A-21B9-D4ABF3093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258" y="-1835347"/>
                      <a:ext cx="24571" cy="49144"/>
                    </a:xfrm>
                    <a:custGeom>
                      <a:avLst/>
                      <a:gdLst>
                        <a:gd name="connsiteX0" fmla="*/ 0 w 24571"/>
                        <a:gd name="connsiteY0" fmla="*/ 0 h 49144"/>
                        <a:gd name="connsiteX1" fmla="*/ 0 w 24571"/>
                        <a:gd name="connsiteY1" fmla="*/ 49144 h 49144"/>
                        <a:gd name="connsiteX2" fmla="*/ 24572 w 24571"/>
                        <a:gd name="connsiteY2" fmla="*/ 24572 h 49144"/>
                        <a:gd name="connsiteX3" fmla="*/ 0 w 24571"/>
                        <a:gd name="connsiteY3" fmla="*/ 0 h 49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571" h="49144">
                          <a:moveTo>
                            <a:pt x="0" y="0"/>
                          </a:moveTo>
                          <a:lnTo>
                            <a:pt x="0" y="49144"/>
                          </a:lnTo>
                          <a:lnTo>
                            <a:pt x="24572" y="245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74D3632B-81A7-15E8-E042-F12C94997E5C}"/>
                      </a:ext>
                    </a:extLst>
                  </p:cNvPr>
                  <p:cNvSpPr/>
                  <p:nvPr/>
                </p:nvSpPr>
                <p:spPr>
                  <a:xfrm>
                    <a:off x="-2980198" y="-3511311"/>
                    <a:ext cx="3280074" cy="1700659"/>
                  </a:xfrm>
                  <a:custGeom>
                    <a:avLst/>
                    <a:gdLst>
                      <a:gd name="connsiteX0" fmla="*/ 0 w 3280074"/>
                      <a:gd name="connsiteY0" fmla="*/ 1700536 h 1700659"/>
                      <a:gd name="connsiteX1" fmla="*/ 879415 w 3280074"/>
                      <a:gd name="connsiteY1" fmla="*/ 1644672 h 1700659"/>
                      <a:gd name="connsiteX2" fmla="*/ 1625160 w 3280074"/>
                      <a:gd name="connsiteY2" fmla="*/ 1048788 h 1700659"/>
                      <a:gd name="connsiteX3" fmla="*/ 2432194 w 3280074"/>
                      <a:gd name="connsiteY3" fmla="*/ 88532 h 1700659"/>
                      <a:gd name="connsiteX4" fmla="*/ 3280074 w 3280074"/>
                      <a:gd name="connsiteY4" fmla="*/ 0 h 1700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80074" h="1700659">
                        <a:moveTo>
                          <a:pt x="0" y="1700536"/>
                        </a:moveTo>
                        <a:cubicBezTo>
                          <a:pt x="0" y="1700536"/>
                          <a:pt x="589974" y="1705961"/>
                          <a:pt x="879415" y="1644672"/>
                        </a:cubicBezTo>
                        <a:cubicBezTo>
                          <a:pt x="1168856" y="1583384"/>
                          <a:pt x="1386766" y="1457406"/>
                          <a:pt x="1625160" y="1048788"/>
                        </a:cubicBezTo>
                        <a:cubicBezTo>
                          <a:pt x="1863554" y="640170"/>
                          <a:pt x="1839670" y="170264"/>
                          <a:pt x="2432194" y="88532"/>
                        </a:cubicBezTo>
                        <a:cubicBezTo>
                          <a:pt x="3024719" y="6801"/>
                          <a:pt x="3280074" y="0"/>
                          <a:pt x="3280074" y="0"/>
                        </a:cubicBezTo>
                      </a:path>
                    </a:pathLst>
                  </a:custGeom>
                  <a:noFill/>
                  <a:ln w="4048" cap="flat">
                    <a:solidFill>
                      <a:srgbClr val="D0006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Text Placeholder 3">
                  <a:extLst>
                    <a:ext uri="{FF2B5EF4-FFF2-40B4-BE49-F238E27FC236}">
                      <a16:creationId xmlns:a16="http://schemas.microsoft.com/office/drawing/2014/main" id="{BF613C44-FA73-332D-BC7C-FE4643BFAF7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83295" y="1850316"/>
                  <a:ext cx="1051440" cy="503527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sz="1300" dirty="0">
                      <a:solidFill>
                        <a:schemeClr val="tx1"/>
                      </a:solidFill>
                    </a:rPr>
                    <a:t>Penetration of Target Market</a:t>
                  </a:r>
                  <a:endParaRPr lang="en-GB" sz="13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Text Placeholder 3">
                  <a:extLst>
                    <a:ext uri="{FF2B5EF4-FFF2-40B4-BE49-F238E27FC236}">
                      <a16:creationId xmlns:a16="http://schemas.microsoft.com/office/drawing/2014/main" id="{FDA2B33D-20D2-DA6F-952B-23B22D3E9D3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5709" y="4765109"/>
                  <a:ext cx="1051440" cy="283466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300" dirty="0">
                      <a:solidFill>
                        <a:schemeClr val="tx1"/>
                      </a:solidFill>
                    </a:rPr>
                    <a:t>Time</a:t>
                  </a:r>
                  <a:endParaRPr lang="en-GB" sz="13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 Placeholder 3">
                  <a:extLst>
                    <a:ext uri="{FF2B5EF4-FFF2-40B4-BE49-F238E27FC236}">
                      <a16:creationId xmlns:a16="http://schemas.microsoft.com/office/drawing/2014/main" id="{9E1CB93D-95A5-AE16-FAF1-8D5BDFA986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00569" y="2524156"/>
                  <a:ext cx="1051440" cy="251085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Laggards</a:t>
                  </a:r>
                  <a:endParaRPr lang="en-GB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Text Placeholder 3">
                  <a:extLst>
                    <a:ext uri="{FF2B5EF4-FFF2-40B4-BE49-F238E27FC236}">
                      <a16:creationId xmlns:a16="http://schemas.microsoft.com/office/drawing/2014/main" id="{234FEAB2-7EF6-4693-FC26-354467DC487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94169" y="3044802"/>
                  <a:ext cx="1051440" cy="251085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Late majority</a:t>
                  </a:r>
                  <a:endParaRPr lang="en-GB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 Placeholder 3">
                  <a:extLst>
                    <a:ext uri="{FF2B5EF4-FFF2-40B4-BE49-F238E27FC236}">
                      <a16:creationId xmlns:a16="http://schemas.microsoft.com/office/drawing/2014/main" id="{B0AA8B43-6D10-F310-7523-0AE675A25B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38569" y="3857602"/>
                  <a:ext cx="1051440" cy="251085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Early majority</a:t>
                  </a:r>
                  <a:endParaRPr lang="en-GB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Text Placeholder 3">
                  <a:extLst>
                    <a:ext uri="{FF2B5EF4-FFF2-40B4-BE49-F238E27FC236}">
                      <a16:creationId xmlns:a16="http://schemas.microsoft.com/office/drawing/2014/main" id="{ACA6305E-3ED8-DA2C-EF8B-6867FACE76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30569" y="4379151"/>
                  <a:ext cx="1051440" cy="251085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Early adopters</a:t>
                  </a:r>
                  <a:endParaRPr lang="en-GB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Text Placeholder 3">
                  <a:extLst>
                    <a:ext uri="{FF2B5EF4-FFF2-40B4-BE49-F238E27FC236}">
                      <a16:creationId xmlns:a16="http://schemas.microsoft.com/office/drawing/2014/main" id="{92D426BC-8552-7266-0482-571555D88C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7129" y="4918889"/>
                  <a:ext cx="1051440" cy="251085"/>
                </a:xfrm>
                <a:prstGeom prst="rect">
                  <a:avLst/>
                </a:prstGeom>
              </p:spPr>
              <p:txBody>
                <a:bodyPr vert="horz" wrap="square" lIns="0" tIns="7200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Innovators</a:t>
                  </a:r>
                  <a:endParaRPr lang="en-GB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 Placeholder 3">
                  <a:extLst>
                    <a:ext uri="{FF2B5EF4-FFF2-40B4-BE49-F238E27FC236}">
                      <a16:creationId xmlns:a16="http://schemas.microsoft.com/office/drawing/2014/main" id="{2F4E901F-5EB6-F501-D965-C9FE2B07B3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859" y="2487626"/>
                  <a:ext cx="668460" cy="1621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000">
                      <a:solidFill>
                        <a:schemeClr val="tx1"/>
                      </a:solidFill>
                    </a:rPr>
                    <a:t>10%</a:t>
                  </a:r>
                  <a:endParaRPr lang="en-GB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Text Placeholder 3">
                  <a:extLst>
                    <a:ext uri="{FF2B5EF4-FFF2-40B4-BE49-F238E27FC236}">
                      <a16:creationId xmlns:a16="http://schemas.microsoft.com/office/drawing/2014/main" id="{15E3D1D5-2905-E1A6-1466-1A5B0DFE1C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859" y="3081153"/>
                  <a:ext cx="668460" cy="1621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40%</a:t>
                  </a:r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 Placeholder 3">
                  <a:extLst>
                    <a:ext uri="{FF2B5EF4-FFF2-40B4-BE49-F238E27FC236}">
                      <a16:creationId xmlns:a16="http://schemas.microsoft.com/office/drawing/2014/main" id="{1D00938F-455F-6F63-CBDD-2527C40247D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859" y="3919263"/>
                  <a:ext cx="668460" cy="1621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40%</a:t>
                  </a:r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Text Placeholder 3">
                  <a:extLst>
                    <a:ext uri="{FF2B5EF4-FFF2-40B4-BE49-F238E27FC236}">
                      <a16:creationId xmlns:a16="http://schemas.microsoft.com/office/drawing/2014/main" id="{E8EB733E-EF4C-7D4B-D65F-6369115D2D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859" y="4473444"/>
                  <a:ext cx="668460" cy="1621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10%</a:t>
                  </a:r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Text Placeholder 3">
                  <a:extLst>
                    <a:ext uri="{FF2B5EF4-FFF2-40B4-BE49-F238E27FC236}">
                      <a16:creationId xmlns:a16="http://schemas.microsoft.com/office/drawing/2014/main" id="{5EE6EE17-322F-F33B-2FB3-AF362F9E12C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859" y="4630462"/>
                  <a:ext cx="668460" cy="16216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Tx/>
                    <a:buNone/>
                    <a:defRPr sz="2000" b="0" i="0" kern="1200" spc="-20" baseline="0">
                      <a:solidFill>
                        <a:schemeClr val="tx2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1pPr>
                  <a:lvl2pPr marL="302676" indent="-302676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SzPct val="90000"/>
                    <a:buFont typeface="System Font Regular"/>
                    <a:buChar char="►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2pPr>
                  <a:lvl3pPr marL="537620" indent="-270927" algn="l" defTabSz="804843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▷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3pPr>
                  <a:lvl4pPr marL="833946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4pPr>
                  <a:lvl5pPr marL="1068891" indent="-234945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5pPr>
                  <a:lvl6pPr marL="1244569" indent="-175680" algn="l" defTabSz="914377" rtl="0" eaLnBrk="1" latinLnBrk="0" hangingPunct="1">
                    <a:lnSpc>
                      <a:spcPct val="11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bg2"/>
                    </a:buClr>
                    <a:buFont typeface="System Font Regular"/>
                    <a:buChar char="–"/>
                    <a:tabLst/>
                    <a:defRPr sz="1800" b="0" i="0" kern="1200" baseline="0">
                      <a:solidFill>
                        <a:schemeClr val="tx1"/>
                      </a:solidFill>
                      <a:latin typeface="FS Me Light" panose="02000506030000020004" pitchFamily="2" charset="77"/>
                      <a:ea typeface="+mn-ea"/>
                      <a:cs typeface="+mn-cs"/>
                    </a:defRPr>
                  </a:lvl6pPr>
                  <a:lvl7pPr marL="1252507" indent="-177796" algn="l" defTabSz="914377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3"/>
                    </a:buBlip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17622" indent="0" algn="l" defTabSz="914377" rtl="0" eaLnBrk="1" latinLnBrk="0" hangingPunct="1">
                    <a:spcBef>
                      <a:spcPct val="20000"/>
                    </a:spcBef>
                    <a:buFont typeface="Wingdings" panose="05000000000000000000" pitchFamily="2" charset="2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10000"/>
                    </a:lnSpc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2.5%</a:t>
                  </a:r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8704300A-90B1-B6F3-D0BF-F420BA939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6722" y="4473444"/>
                <a:ext cx="3290031" cy="279577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A99D77-C2C4-57DE-3CFB-AAEDDDFCE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662" y="4698058"/>
              <a:ext cx="0" cy="30668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55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post-it notes on a glass wall&#10;&#10;Description automatically generated">
            <a:extLst>
              <a:ext uri="{FF2B5EF4-FFF2-40B4-BE49-F238E27FC236}">
                <a16:creationId xmlns:a16="http://schemas.microsoft.com/office/drawing/2014/main" id="{28E6CF8C-FFDF-D10C-D817-1C0DEB375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670" y="0"/>
            <a:ext cx="5350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11FD7-5091-F550-3340-2A9A37C9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359999"/>
            <a:ext cx="4693497" cy="6630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dirty="0"/>
              <a:t>Though… In order to be able to compete and become second…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3CF-3E3D-0B3A-69E3-A985C0748F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4737" y="1698835"/>
            <a:ext cx="4983028" cy="2504694"/>
          </a:xfrm>
        </p:spPr>
        <p:txBody>
          <a:bodyPr tIns="0">
            <a:noAutofit/>
          </a:bodyPr>
          <a:lstStyle/>
          <a:p>
            <a:pPr>
              <a:spcAft>
                <a:spcPts val="1800"/>
              </a:spcAft>
            </a:pPr>
            <a:r>
              <a:rPr lang="en-GB" sz="1300" b="1" dirty="0">
                <a:solidFill>
                  <a:schemeClr val="bg2"/>
                </a:solidFill>
                <a:latin typeface="FS Me" panose="02000506040000020004" pitchFamily="2" charset="77"/>
              </a:rPr>
              <a:t>You will have to:</a:t>
            </a:r>
            <a:endParaRPr lang="en-GB" sz="1300" dirty="0"/>
          </a:p>
          <a:p>
            <a:pPr marL="2138363" indent="-1325563">
              <a:spcAft>
                <a:spcPts val="3600"/>
              </a:spcAft>
              <a:tabLst>
                <a:tab pos="2082800" algn="l"/>
              </a:tabLst>
            </a:pPr>
            <a:r>
              <a:rPr lang="en-GB" sz="1300" dirty="0"/>
              <a:t>Train, alone and with your team!</a:t>
            </a:r>
          </a:p>
          <a:p>
            <a:pPr marL="2138363" indent="-1325563">
              <a:spcAft>
                <a:spcPts val="3600"/>
              </a:spcAft>
              <a:tabLst>
                <a:tab pos="2082800" algn="l"/>
              </a:tabLst>
            </a:pPr>
            <a:r>
              <a:rPr lang="en-GB" sz="1300" dirty="0"/>
              <a:t>Be fit and eat healthy.</a:t>
            </a:r>
          </a:p>
          <a:p>
            <a:pPr marL="2138363" indent="-1325563">
              <a:spcAft>
                <a:spcPts val="3600"/>
              </a:spcAft>
              <a:tabLst>
                <a:tab pos="2082800" algn="l"/>
              </a:tabLst>
            </a:pPr>
            <a:r>
              <a:rPr lang="en-GB" sz="1300" dirty="0"/>
              <a:t>Know the risks of the game.</a:t>
            </a:r>
            <a:endParaRPr lang="en-US" sz="1300" dirty="0"/>
          </a:p>
          <a:p>
            <a:pPr marL="2138363" indent="-1325563">
              <a:spcAft>
                <a:spcPts val="3600"/>
              </a:spcAft>
              <a:tabLst>
                <a:tab pos="2082800" algn="l"/>
              </a:tabLst>
            </a:pPr>
            <a:r>
              <a:rPr lang="en-US" sz="1300" dirty="0"/>
              <a:t>Have the right equipment.</a:t>
            </a:r>
          </a:p>
          <a:p>
            <a:pPr marL="2138363" indent="-1325563">
              <a:spcAft>
                <a:spcPts val="3600"/>
              </a:spcAft>
              <a:tabLst>
                <a:tab pos="2082800" algn="l"/>
              </a:tabLst>
            </a:pPr>
            <a:r>
              <a:rPr lang="en-US" sz="1300" dirty="0"/>
              <a:t>And make sure you have supporters to cheer you on! </a:t>
            </a:r>
            <a:endParaRPr lang="en-GB" sz="13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8AE0F9-BD72-8084-E37C-A17AC3EFC158}"/>
              </a:ext>
            </a:extLst>
          </p:cNvPr>
          <p:cNvGrpSpPr/>
          <p:nvPr/>
        </p:nvGrpSpPr>
        <p:grpSpPr>
          <a:xfrm>
            <a:off x="664737" y="2662142"/>
            <a:ext cx="4699743" cy="2267134"/>
            <a:chOff x="664737" y="2662142"/>
            <a:chExt cx="4308203" cy="22671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0506D2-B75F-FFC4-7D72-B81132F482BC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7" y="2662142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53C1337-DCC4-1175-6685-54B9E8223998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7" y="3429000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E44553-F976-78F1-19F2-B073B4F2AA33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7" y="4148695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8D026-9FF5-E171-0E47-0AF9F5954989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7" y="4929276"/>
              <a:ext cx="4308203" cy="0"/>
            </a:xfrm>
            <a:prstGeom prst="line">
              <a:avLst/>
            </a:prstGeom>
            <a:ln w="1016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">
            <a:extLst>
              <a:ext uri="{FF2B5EF4-FFF2-40B4-BE49-F238E27FC236}">
                <a16:creationId xmlns:a16="http://schemas.microsoft.com/office/drawing/2014/main" id="{59F29DFD-DC2E-1DC1-F2A1-740D1B3D3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79459" y="6204494"/>
            <a:ext cx="1275549" cy="504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B5E17-051C-790B-1E26-CCBCD1AEA9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2207" y="2872989"/>
            <a:ext cx="314182" cy="411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202C14-07D7-E14D-A8CB-9D4DB45B39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9" y="3585173"/>
            <a:ext cx="456259" cy="451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D6A14B-51D4-8000-1150-7FB1692D83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6" y="4310331"/>
            <a:ext cx="390005" cy="544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F3FCE-7CAC-9161-DE80-D6C677E671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51" y="5066930"/>
            <a:ext cx="474495" cy="4395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8333AC-6A9D-FE95-F2E3-37FE699466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20" y="2100163"/>
            <a:ext cx="539156" cy="4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1298-1472-A063-5682-F0A87220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359999"/>
            <a:ext cx="10862204" cy="6630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dirty="0"/>
              <a:t>To maximise value in mature operations, digital strategy should be focussed on the </a:t>
            </a:r>
            <a:br>
              <a:rPr lang="en-GB" sz="2000" dirty="0"/>
            </a:br>
            <a:r>
              <a:rPr lang="en-GB" sz="2000" dirty="0"/>
              <a:t>specific value areas of late life operation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CFFD0-AA25-0E44-DF08-068BD0CE2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268" y="1123913"/>
            <a:ext cx="9731971" cy="5366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1400" dirty="0">
                <a:solidFill>
                  <a:schemeClr val="tx1"/>
                </a:solidFill>
              </a:rPr>
              <a:t>There are many ‘gotchas’ connected with the enabling technologies with the risk to reduce value or derail the digital strategy into technology ‘dead ends.’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E3492C6-C8CC-E9E1-318C-119E12C71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06313"/>
              </p:ext>
            </p:extLst>
          </p:nvPr>
        </p:nvGraphicFramePr>
        <p:xfrm>
          <a:off x="2030932" y="1831529"/>
          <a:ext cx="9502255" cy="117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465">
                  <a:extLst>
                    <a:ext uri="{9D8B030D-6E8A-4147-A177-3AD203B41FA5}">
                      <a16:colId xmlns:a16="http://schemas.microsoft.com/office/drawing/2014/main" val="3051860888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2400210794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2140801714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1780716950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3000512356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3541954162"/>
                    </a:ext>
                  </a:extLst>
                </a:gridCol>
                <a:gridCol w="1357465">
                  <a:extLst>
                    <a:ext uri="{9D8B030D-6E8A-4147-A177-3AD203B41FA5}">
                      <a16:colId xmlns:a16="http://schemas.microsoft.com/office/drawing/2014/main" val="2595712770"/>
                    </a:ext>
                  </a:extLst>
                </a:gridCol>
              </a:tblGrid>
              <a:tr h="264860">
                <a:tc gridSpan="7"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latin typeface="FS Me" panose="02000506040000020004" pitchFamily="2" charset="77"/>
                        </a:rPr>
                        <a:t>Late life operation through to decommissioning</a:t>
                      </a:r>
                    </a:p>
                  </a:txBody>
                  <a:tcPr marL="72000" marR="72000" marT="72000" marB="72000"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8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900" b="0" i="0" dirty="0">
                          <a:latin typeface="FS Me Light" panose="02000506030000020004" pitchFamily="2" charset="77"/>
                        </a:rPr>
                        <a:t>Making the right timely decision to enter</a:t>
                      </a:r>
                      <a:br>
                        <a:rPr lang="en-US" sz="900" b="0" i="0" dirty="0">
                          <a:latin typeface="FS Me Light" panose="02000506030000020004" pitchFamily="2" charset="77"/>
                        </a:rPr>
                      </a:br>
                      <a:r>
                        <a:rPr lang="en-US" sz="900" b="0" i="0" dirty="0">
                          <a:latin typeface="FS Me Light" panose="02000506030000020004" pitchFamily="2" charset="77"/>
                        </a:rPr>
                        <a:t>late life.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900" b="0" i="0" dirty="0">
                          <a:latin typeface="FS Me Light" panose="02000506030000020004" pitchFamily="2" charset="77"/>
                        </a:rPr>
                        <a:t>Improved integrity insight to set </a:t>
                      </a:r>
                      <a:br>
                        <a:rPr lang="en-US" sz="900" b="0" i="0" dirty="0">
                          <a:latin typeface="FS Me Light" panose="02000506030000020004" pitchFamily="2" charset="77"/>
                        </a:rPr>
                      </a:br>
                      <a:r>
                        <a:rPr lang="en-US" sz="900" b="0" i="0" dirty="0">
                          <a:latin typeface="FS Me Light" panose="02000506030000020004" pitchFamily="2" charset="77"/>
                        </a:rPr>
                        <a:t>integrity mgt work</a:t>
                      </a:r>
                      <a:br>
                        <a:rPr lang="en-US" sz="900" b="0" i="0" dirty="0">
                          <a:latin typeface="FS Me Light" panose="02000506030000020004" pitchFamily="2" charset="77"/>
                        </a:rPr>
                      </a:br>
                      <a:r>
                        <a:rPr lang="en-US" sz="900" b="0" i="0" dirty="0">
                          <a:latin typeface="FS Me Light" panose="02000506030000020004" pitchFamily="2" charset="77"/>
                        </a:rPr>
                        <a:t>to optimal level.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Rapidly optimize production to maximize</a:t>
                      </a:r>
                      <a:br>
                        <a:rPr lang="en-US" sz="900" dirty="0">
                          <a:latin typeface="FS Me Light" panose="02000506030000020004" pitchFamily="2" charset="77"/>
                        </a:rPr>
                      </a:br>
                      <a:r>
                        <a:rPr lang="en-US" sz="900" dirty="0">
                          <a:latin typeface="FS Me Light" panose="02000506030000020004" pitchFamily="2" charset="77"/>
                        </a:rPr>
                        <a:t>remaining value.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Automate for efficiency in supporting functions in line with production.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Automate for efficiency in supporting functions in line with production.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Connect field workers and automate for operational efficiency.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Aggregation of information from disparate historic sources to reduce cost pre-decom.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3124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963810-2E2A-FA34-C828-54BC74EA5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58484"/>
              </p:ext>
            </p:extLst>
          </p:nvPr>
        </p:nvGraphicFramePr>
        <p:xfrm>
          <a:off x="2030929" y="3224770"/>
          <a:ext cx="9502256" cy="2771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564">
                  <a:extLst>
                    <a:ext uri="{9D8B030D-6E8A-4147-A177-3AD203B41FA5}">
                      <a16:colId xmlns:a16="http://schemas.microsoft.com/office/drawing/2014/main" val="2400210794"/>
                    </a:ext>
                  </a:extLst>
                </a:gridCol>
                <a:gridCol w="2375564">
                  <a:extLst>
                    <a:ext uri="{9D8B030D-6E8A-4147-A177-3AD203B41FA5}">
                      <a16:colId xmlns:a16="http://schemas.microsoft.com/office/drawing/2014/main" val="2140801714"/>
                    </a:ext>
                  </a:extLst>
                </a:gridCol>
                <a:gridCol w="2375564">
                  <a:extLst>
                    <a:ext uri="{9D8B030D-6E8A-4147-A177-3AD203B41FA5}">
                      <a16:colId xmlns:a16="http://schemas.microsoft.com/office/drawing/2014/main" val="1780716950"/>
                    </a:ext>
                  </a:extLst>
                </a:gridCol>
                <a:gridCol w="2375564">
                  <a:extLst>
                    <a:ext uri="{9D8B030D-6E8A-4147-A177-3AD203B41FA5}">
                      <a16:colId xmlns:a16="http://schemas.microsoft.com/office/drawing/2014/main" val="3000512356"/>
                    </a:ext>
                  </a:extLst>
                </a:gridCol>
              </a:tblGrid>
              <a:tr h="213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 digital technology areas and major ‘gotchas’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88546"/>
                  </a:ext>
                </a:extLst>
              </a:tr>
              <a:tr h="2522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900" b="1" i="0">
                        <a:solidFill>
                          <a:schemeClr val="accent2"/>
                        </a:solidFill>
                        <a:latin typeface="FS Me" panose="0200050604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FS Me Light" panose="0200050603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>
                        <a:solidFill>
                          <a:schemeClr val="accent2"/>
                        </a:solidFill>
                        <a:latin typeface="FS Me" panose="0200050604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FS Me Light" panose="0200050603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31242"/>
                  </a:ext>
                </a:extLst>
              </a:tr>
              <a:tr h="91173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b="1" i="0">
                          <a:solidFill>
                            <a:schemeClr val="accent2"/>
                          </a:solidFill>
                          <a:latin typeface="FS Me" panose="02000506040000020004" pitchFamily="2" charset="77"/>
                        </a:rPr>
                        <a:t>Digital Twin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The starting point for digital twin is key, digital twin is a broad field spanning a huge variety of types of twin and it can be hard to bridge across these once started within one type of twin.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accent2"/>
                          </a:solidFill>
                          <a:latin typeface="FS Me" panose="02000506040000020004" pitchFamily="2" charset="77"/>
                        </a:rPr>
                        <a:t>Intelligent Automation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Automation technology such as</a:t>
                      </a:r>
                      <a:br>
                        <a:rPr lang="en-US" sz="900" dirty="0">
                          <a:latin typeface="FS Me Light" panose="02000506030000020004" pitchFamily="2" charset="77"/>
                        </a:rPr>
                      </a:br>
                      <a:r>
                        <a:rPr lang="en-US" sz="900" dirty="0">
                          <a:latin typeface="FS Me Light" panose="02000506030000020004" pitchFamily="2" charset="77"/>
                        </a:rPr>
                        <a:t>RPA can become a sticking plaster on poor underlying tech so shouldn’t be looked at in isolation but as part of an overall information integration and</a:t>
                      </a:r>
                      <a:br>
                        <a:rPr lang="en-US" sz="900" dirty="0">
                          <a:latin typeface="FS Me Light" panose="02000506030000020004" pitchFamily="2" charset="77"/>
                        </a:rPr>
                      </a:br>
                      <a:r>
                        <a:rPr lang="en-US" sz="900" dirty="0">
                          <a:latin typeface="FS Me Light" panose="02000506030000020004" pitchFamily="2" charset="77"/>
                        </a:rPr>
                        <a:t>workflow approach.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23937"/>
                  </a:ext>
                </a:extLst>
              </a:tr>
              <a:tr h="264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900" b="1" i="0">
                        <a:solidFill>
                          <a:schemeClr val="accent2"/>
                        </a:solidFill>
                        <a:latin typeface="FS Me" panose="0200050604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FS Me Light" panose="0200050603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>
                        <a:solidFill>
                          <a:schemeClr val="accent2"/>
                        </a:solidFill>
                        <a:latin typeface="FS Me" panose="0200050604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FS Me Light" panose="02000506030000020004" pitchFamily="2" charset="77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483456"/>
                  </a:ext>
                </a:extLst>
              </a:tr>
              <a:tr h="91173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b="1" i="0">
                          <a:solidFill>
                            <a:schemeClr val="accent2"/>
                          </a:solidFill>
                          <a:latin typeface="FS Me" panose="02000506040000020004" pitchFamily="2" charset="77"/>
                        </a:rPr>
                        <a:t>Analytics / GenAI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Data hungry and effort intensive to</a:t>
                      </a:r>
                      <a:br>
                        <a:rPr lang="en-US" sz="900" dirty="0">
                          <a:latin typeface="FS Me Light" panose="02000506030000020004" pitchFamily="2" charset="77"/>
                        </a:rPr>
                      </a:br>
                      <a:r>
                        <a:rPr lang="en-US" sz="900" dirty="0">
                          <a:latin typeface="FS Me Light" panose="02000506030000020004" pitchFamily="2" charset="77"/>
                        </a:rPr>
                        <a:t>build custom models, so needs to be targeted at the highest value problems where trusted data sets exist.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accent2"/>
                          </a:solidFill>
                          <a:latin typeface="FS Me" panose="02000506040000020004" pitchFamily="2" charset="77"/>
                        </a:rPr>
                        <a:t>Connected Worker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S Me Light" panose="02000506030000020004" pitchFamily="2" charset="77"/>
                        </a:rPr>
                        <a:t>Many initiatives fail as they focus</a:t>
                      </a:r>
                      <a:br>
                        <a:rPr lang="en-US" sz="900" dirty="0">
                          <a:latin typeface="FS Me Light" panose="02000506030000020004" pitchFamily="2" charset="77"/>
                        </a:rPr>
                      </a:br>
                      <a:r>
                        <a:rPr lang="en-US" sz="900" dirty="0">
                          <a:latin typeface="FS Me Light" panose="02000506030000020004" pitchFamily="2" charset="77"/>
                        </a:rPr>
                        <a:t>just on trialing the mobile tech. Need to start with a process </a:t>
                      </a:r>
                      <a:r>
                        <a:rPr lang="en-US" sz="900" dirty="0" err="1">
                          <a:latin typeface="FS Me Light" panose="02000506030000020004" pitchFamily="2" charset="77"/>
                        </a:rPr>
                        <a:t>optimisation</a:t>
                      </a:r>
                      <a:r>
                        <a:rPr lang="en-US" sz="900" dirty="0">
                          <a:latin typeface="FS Me Light" panose="02000506030000020004" pitchFamily="2" charset="77"/>
                        </a:rPr>
                        <a:t> mindset and team with the assets to improve work practices through the mobile products.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5933"/>
                  </a:ext>
                </a:extLst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29188A2-A603-D267-6344-91A29E44F571}"/>
              </a:ext>
            </a:extLst>
          </p:cNvPr>
          <p:cNvCxnSpPr/>
          <p:nvPr/>
        </p:nvCxnSpPr>
        <p:spPr>
          <a:xfrm>
            <a:off x="683268" y="3119652"/>
            <a:ext cx="1084991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391ECD-F4A7-A82D-AF38-4EDD217FB7B0}"/>
              </a:ext>
            </a:extLst>
          </p:cNvPr>
          <p:cNvGrpSpPr/>
          <p:nvPr/>
        </p:nvGrpSpPr>
        <p:grpSpPr>
          <a:xfrm>
            <a:off x="6542571" y="3518207"/>
            <a:ext cx="478972" cy="516593"/>
            <a:chOff x="6714036" y="3429000"/>
            <a:chExt cx="478972" cy="516593"/>
          </a:xfrm>
        </p:grpSpPr>
        <p:sp>
          <p:nvSpPr>
            <p:cNvPr id="47" name="Pie 46">
              <a:extLst>
                <a:ext uri="{FF2B5EF4-FFF2-40B4-BE49-F238E27FC236}">
                  <a16:creationId xmlns:a16="http://schemas.microsoft.com/office/drawing/2014/main" id="{AB58F76C-6A83-CF1B-774E-871B8EFA4725}"/>
                </a:ext>
              </a:extLst>
            </p:cNvPr>
            <p:cNvSpPr/>
            <p:nvPr/>
          </p:nvSpPr>
          <p:spPr>
            <a:xfrm>
              <a:off x="6714036" y="3429000"/>
              <a:ext cx="478972" cy="485019"/>
            </a:xfrm>
            <a:prstGeom prst="pie">
              <a:avLst>
                <a:gd name="adj1" fmla="val 5368749"/>
                <a:gd name="adj2" fmla="val 108102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49DFD8-D3FB-2188-8B12-3E89F271FBD6}"/>
                </a:ext>
              </a:extLst>
            </p:cNvPr>
            <p:cNvSpPr txBox="1"/>
            <p:nvPr/>
          </p:nvSpPr>
          <p:spPr>
            <a:xfrm>
              <a:off x="6775906" y="3621740"/>
              <a:ext cx="187084" cy="32385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US" sz="1050" b="1" dirty="0">
                  <a:solidFill>
                    <a:schemeClr val="bg1"/>
                  </a:solidFill>
                  <a:latin typeface="FS Me" panose="02000506040000020004" pitchFamily="2" charset="77"/>
                </a:rPr>
                <a:t>!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0EEB46-61A0-A508-73F4-B426B6F6BC1B}"/>
              </a:ext>
            </a:extLst>
          </p:cNvPr>
          <p:cNvGrpSpPr/>
          <p:nvPr/>
        </p:nvGrpSpPr>
        <p:grpSpPr>
          <a:xfrm>
            <a:off x="11283206" y="3518207"/>
            <a:ext cx="478972" cy="516593"/>
            <a:chOff x="6714036" y="3429000"/>
            <a:chExt cx="478972" cy="516593"/>
          </a:xfrm>
        </p:grpSpPr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CFEA32F5-F3AB-44FA-6163-314623D1F65A}"/>
                </a:ext>
              </a:extLst>
            </p:cNvPr>
            <p:cNvSpPr/>
            <p:nvPr/>
          </p:nvSpPr>
          <p:spPr>
            <a:xfrm>
              <a:off x="6714036" y="3429000"/>
              <a:ext cx="478972" cy="485019"/>
            </a:xfrm>
            <a:prstGeom prst="pie">
              <a:avLst>
                <a:gd name="adj1" fmla="val 5368749"/>
                <a:gd name="adj2" fmla="val 108102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7E7A993-91FB-0E78-A077-1A886936F5A1}"/>
                </a:ext>
              </a:extLst>
            </p:cNvPr>
            <p:cNvSpPr txBox="1"/>
            <p:nvPr/>
          </p:nvSpPr>
          <p:spPr>
            <a:xfrm>
              <a:off x="6775906" y="3621740"/>
              <a:ext cx="187084" cy="32385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US" sz="1050" b="1" dirty="0">
                  <a:solidFill>
                    <a:schemeClr val="bg1"/>
                  </a:solidFill>
                  <a:latin typeface="FS Me" panose="02000506040000020004" pitchFamily="2" charset="77"/>
                </a:rPr>
                <a:t>!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5080E8-94D2-47BE-AF13-7F84925B5B26}"/>
              </a:ext>
            </a:extLst>
          </p:cNvPr>
          <p:cNvGrpSpPr/>
          <p:nvPr/>
        </p:nvGrpSpPr>
        <p:grpSpPr>
          <a:xfrm>
            <a:off x="6542571" y="4849574"/>
            <a:ext cx="478972" cy="516593"/>
            <a:chOff x="6714036" y="3429000"/>
            <a:chExt cx="478972" cy="516593"/>
          </a:xfrm>
        </p:grpSpPr>
        <p:sp>
          <p:nvSpPr>
            <p:cNvPr id="54" name="Pie 53">
              <a:extLst>
                <a:ext uri="{FF2B5EF4-FFF2-40B4-BE49-F238E27FC236}">
                  <a16:creationId xmlns:a16="http://schemas.microsoft.com/office/drawing/2014/main" id="{1DE67360-9537-095A-2E4A-FA344B56DDEB}"/>
                </a:ext>
              </a:extLst>
            </p:cNvPr>
            <p:cNvSpPr/>
            <p:nvPr/>
          </p:nvSpPr>
          <p:spPr>
            <a:xfrm>
              <a:off x="6714036" y="3429000"/>
              <a:ext cx="478972" cy="485019"/>
            </a:xfrm>
            <a:prstGeom prst="pie">
              <a:avLst>
                <a:gd name="adj1" fmla="val 5368749"/>
                <a:gd name="adj2" fmla="val 108102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04ED3C-77CC-234D-40C8-B2CDCE89A038}"/>
                </a:ext>
              </a:extLst>
            </p:cNvPr>
            <p:cNvSpPr txBox="1"/>
            <p:nvPr/>
          </p:nvSpPr>
          <p:spPr>
            <a:xfrm>
              <a:off x="6775906" y="3621740"/>
              <a:ext cx="187084" cy="32385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US" sz="1050" b="1" dirty="0">
                  <a:solidFill>
                    <a:schemeClr val="bg1"/>
                  </a:solidFill>
                  <a:latin typeface="FS Me" panose="02000506040000020004" pitchFamily="2" charset="77"/>
                </a:rPr>
                <a:t>!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08E483-F56D-48DC-E276-A97E2C3548EB}"/>
              </a:ext>
            </a:extLst>
          </p:cNvPr>
          <p:cNvGrpSpPr/>
          <p:nvPr/>
        </p:nvGrpSpPr>
        <p:grpSpPr>
          <a:xfrm>
            <a:off x="11283206" y="4853021"/>
            <a:ext cx="478972" cy="516593"/>
            <a:chOff x="6714036" y="3429000"/>
            <a:chExt cx="478972" cy="516593"/>
          </a:xfrm>
        </p:grpSpPr>
        <p:sp>
          <p:nvSpPr>
            <p:cNvPr id="57" name="Pie 56">
              <a:extLst>
                <a:ext uri="{FF2B5EF4-FFF2-40B4-BE49-F238E27FC236}">
                  <a16:creationId xmlns:a16="http://schemas.microsoft.com/office/drawing/2014/main" id="{BC1521FC-35D5-0466-FE2C-42B946E7A116}"/>
                </a:ext>
              </a:extLst>
            </p:cNvPr>
            <p:cNvSpPr/>
            <p:nvPr/>
          </p:nvSpPr>
          <p:spPr>
            <a:xfrm>
              <a:off x="6714036" y="3429000"/>
              <a:ext cx="478972" cy="485019"/>
            </a:xfrm>
            <a:prstGeom prst="pie">
              <a:avLst>
                <a:gd name="adj1" fmla="val 5368749"/>
                <a:gd name="adj2" fmla="val 108102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B23888D-6501-5F95-0518-766976FACABB}"/>
                </a:ext>
              </a:extLst>
            </p:cNvPr>
            <p:cNvSpPr txBox="1"/>
            <p:nvPr/>
          </p:nvSpPr>
          <p:spPr>
            <a:xfrm>
              <a:off x="6775906" y="3621740"/>
              <a:ext cx="187084" cy="32385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500"/>
                </a:spcAft>
              </a:pPr>
              <a:r>
                <a:rPr lang="en-US" sz="1050" b="1" dirty="0">
                  <a:solidFill>
                    <a:schemeClr val="bg1"/>
                  </a:solidFill>
                  <a:latin typeface="FS Me" panose="02000506040000020004" pitchFamily="2" charset="77"/>
                </a:rPr>
                <a:t>!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B3F0D-A250-D000-2426-F21738A0E9FB}"/>
              </a:ext>
            </a:extLst>
          </p:cNvPr>
          <p:cNvGrpSpPr/>
          <p:nvPr/>
        </p:nvGrpSpPr>
        <p:grpSpPr>
          <a:xfrm>
            <a:off x="683268" y="3219654"/>
            <a:ext cx="1255701" cy="2775663"/>
            <a:chOff x="683268" y="3063540"/>
            <a:chExt cx="1255701" cy="27756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76C948-D881-9500-8CA6-9E82E7D8DA28}"/>
                </a:ext>
              </a:extLst>
            </p:cNvPr>
            <p:cNvSpPr/>
            <p:nvPr/>
          </p:nvSpPr>
          <p:spPr>
            <a:xfrm>
              <a:off x="683268" y="3063540"/>
              <a:ext cx="1255701" cy="27756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b="1" dirty="0">
                  <a:latin typeface="FS Me" panose="02000506040000020004" pitchFamily="2" charset="77"/>
                </a:rPr>
                <a:t>Typical technologies</a:t>
              </a:r>
              <a:br>
                <a:rPr lang="en-US" sz="1000" b="1" dirty="0">
                  <a:latin typeface="FS Me" panose="02000506040000020004" pitchFamily="2" charset="77"/>
                </a:rPr>
              </a:br>
              <a:r>
                <a:rPr lang="en-US" sz="1000" b="1" dirty="0">
                  <a:latin typeface="FS Me" panose="02000506040000020004" pitchFamily="2" charset="77"/>
                </a:rPr>
                <a:t>– and areas to watch out for</a:t>
              </a:r>
            </a:p>
            <a:p>
              <a:pPr algn="ctr">
                <a:lnSpc>
                  <a:spcPct val="110000"/>
                </a:lnSpc>
              </a:pPr>
              <a:endParaRPr lang="en-US" sz="1000" b="1" dirty="0">
                <a:latin typeface="FS Me" panose="02000506040000020004" pitchFamily="2" charset="77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46F0322-EE77-6D79-013E-4F346FCB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958" r="22958" b="27464"/>
            <a:stretch/>
          </p:blipFill>
          <p:spPr>
            <a:xfrm>
              <a:off x="683268" y="4354293"/>
              <a:ext cx="1255701" cy="148491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1F3508A-915F-B9C4-FED9-D51E35AEF34B}"/>
              </a:ext>
            </a:extLst>
          </p:cNvPr>
          <p:cNvGrpSpPr/>
          <p:nvPr/>
        </p:nvGrpSpPr>
        <p:grpSpPr>
          <a:xfrm>
            <a:off x="683268" y="1831529"/>
            <a:ext cx="1255701" cy="1173190"/>
            <a:chOff x="683268" y="1675415"/>
            <a:chExt cx="1255701" cy="1173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762CA4-A58E-37E4-AD53-2243CF1E80F2}"/>
                </a:ext>
              </a:extLst>
            </p:cNvPr>
            <p:cNvSpPr/>
            <p:nvPr/>
          </p:nvSpPr>
          <p:spPr>
            <a:xfrm>
              <a:off x="683268" y="1675415"/>
              <a:ext cx="1255701" cy="11731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b="1" dirty="0">
                  <a:latin typeface="FS Me" panose="02000506040000020004" pitchFamily="2" charset="77"/>
                </a:rPr>
                <a:t>Sample of high value cases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1A2B15C-8CFD-FD1E-DBE4-BAF932FAB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958" r="22958" b="59224"/>
            <a:stretch/>
          </p:blipFill>
          <p:spPr>
            <a:xfrm>
              <a:off x="683268" y="2013865"/>
              <a:ext cx="1255701" cy="83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41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Description automatically generated with low confidence">
            <a:extLst>
              <a:ext uri="{FF2B5EF4-FFF2-40B4-BE49-F238E27FC236}">
                <a16:creationId xmlns:a16="http://schemas.microsoft.com/office/drawing/2014/main" id="{94E517CD-387E-FADB-481C-46A04B937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7589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4DB76B-BDFC-3372-2558-F33DD2E17D92}"/>
              </a:ext>
            </a:extLst>
          </p:cNvPr>
          <p:cNvSpPr/>
          <p:nvPr/>
        </p:nvSpPr>
        <p:spPr>
          <a:xfrm>
            <a:off x="0" y="1171593"/>
            <a:ext cx="12192000" cy="415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77799" dist="38100" dir="2700000" sx="99794" sy="99794" algn="tl" rotWithShape="0">
              <a:prstClr val="black">
                <a:alpha val="1825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D55C74-FC50-059F-24E9-98A7C7147BA7}"/>
              </a:ext>
            </a:extLst>
          </p:cNvPr>
          <p:cNvSpPr txBox="1">
            <a:spLocks/>
          </p:cNvSpPr>
          <p:nvPr/>
        </p:nvSpPr>
        <p:spPr>
          <a:xfrm>
            <a:off x="688634" y="1885375"/>
            <a:ext cx="4631197" cy="229088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676" indent="-302676" algn="l" defTabSz="914377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System Font Regular"/>
              <a:buChar char="►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620" indent="-270927" algn="l" defTabSz="804843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System Font Regular"/>
              <a:buChar char="▷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3946" indent="-234945" algn="l" defTabSz="914377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8891" indent="-234945" algn="l" defTabSz="914377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System Font Regular"/>
              <a:buChar char="–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4569" indent="-175680" algn="l" defTabSz="914377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System Font Regular"/>
              <a:buChar char="–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507" indent="-177796" algn="l" defTabSz="914377" rtl="0" eaLnBrk="1" latinLnBrk="0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7622" indent="0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 b="1" dirty="0">
                <a:latin typeface="FS Me Light" panose="02000506030000020004" pitchFamily="2" charset="77"/>
              </a:rPr>
              <a:t>Digital enablement can bring significant value by improving performance and ensuring sustainability</a:t>
            </a:r>
            <a:r>
              <a:rPr lang="en-GB" sz="1400" dirty="0">
                <a:latin typeface="FS Me Light" panose="02000506030000020004" pitchFamily="2" charset="77"/>
              </a:rPr>
              <a:t>. A focussed approach can still bring value in mature basins and late life operations, while setting up for ‘digital by default’ in new areas like Hydrogen &amp; CCUS. However, to realise value a change in approach is required. </a:t>
            </a:r>
          </a:p>
          <a:p>
            <a:pPr>
              <a:spcBef>
                <a:spcPts val="0"/>
              </a:spcBef>
            </a:pPr>
            <a:endParaRPr lang="en-GB" sz="1400" dirty="0">
              <a:latin typeface="FS Me Light" panose="02000506030000020004" pitchFamily="2" charset="77"/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latin typeface="FS Me Light" panose="02000506030000020004" pitchFamily="2" charset="77"/>
              </a:rPr>
              <a:t>We need approaches that </a:t>
            </a:r>
            <a:r>
              <a:rPr lang="en-GB" sz="1400" b="1" dirty="0">
                <a:latin typeface="FS Me Light" panose="02000506030000020004" pitchFamily="2" charset="77"/>
              </a:rPr>
              <a:t>shortcut to value </a:t>
            </a:r>
            <a:r>
              <a:rPr lang="en-GB" sz="1400" dirty="0">
                <a:latin typeface="FS Me Light" panose="02000506030000020004" pitchFamily="2" charset="77"/>
              </a:rPr>
              <a:t>in a cost constrained environment, and are much more human, team and process centric and while </a:t>
            </a:r>
            <a:r>
              <a:rPr lang="en-GB" sz="1400" dirty="0" err="1">
                <a:latin typeface="FS Me Light" panose="02000506030000020004" pitchFamily="2" charset="77"/>
              </a:rPr>
              <a:t>GenAI</a:t>
            </a:r>
            <a:r>
              <a:rPr lang="en-GB" sz="1400" dirty="0">
                <a:latin typeface="FS Me Light" panose="02000506030000020004" pitchFamily="2" charset="77"/>
              </a:rPr>
              <a:t> is clearly at the top of the hype cycle, </a:t>
            </a:r>
            <a:r>
              <a:rPr lang="en-GB" sz="1400" b="1" dirty="0">
                <a:latin typeface="FS Me Light" panose="02000506030000020004" pitchFamily="2" charset="77"/>
              </a:rPr>
              <a:t>a focussed fast follower approach can unlock value in proven use cases</a:t>
            </a:r>
            <a:r>
              <a:rPr lang="en-GB" sz="1400" dirty="0">
                <a:latin typeface="FS Me Light" panose="02000506030000020004" pitchFamily="2" charset="77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GB" sz="1400" dirty="0">
                <a:latin typeface="FS Me Light" panose="02000506030000020004" pitchFamily="2" charset="77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FS Me Light" panose="02000506030000020004" pitchFamily="2" charset="77"/>
              </a:rPr>
              <a:t>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5C8F1-9234-801C-44BC-36D8CF2D6F2D}"/>
              </a:ext>
            </a:extLst>
          </p:cNvPr>
          <p:cNvGrpSpPr/>
          <p:nvPr/>
        </p:nvGrpSpPr>
        <p:grpSpPr>
          <a:xfrm>
            <a:off x="5893677" y="1885375"/>
            <a:ext cx="5357029" cy="2725599"/>
            <a:chOff x="5382233" y="1336735"/>
            <a:chExt cx="4631197" cy="27255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A384BA-4D5D-CD7C-1EAE-1DF6C4C85D50}"/>
                </a:ext>
              </a:extLst>
            </p:cNvPr>
            <p:cNvSpPr/>
            <p:nvPr/>
          </p:nvSpPr>
          <p:spPr>
            <a:xfrm>
              <a:off x="5382233" y="1336735"/>
              <a:ext cx="4631197" cy="2725599"/>
            </a:xfrm>
            <a:prstGeom prst="rect">
              <a:avLst/>
            </a:prstGeom>
            <a:solidFill>
              <a:schemeClr val="accent4">
                <a:alpha val="1998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324000" rIns="324000" bIns="324000" rtlCol="0" anchor="t" anchorCtr="0"/>
            <a:lstStyle/>
            <a:p>
              <a:pPr marL="1073150" indent="-487363">
                <a:spcBef>
                  <a:spcPts val="600"/>
                </a:spcBef>
                <a:spcAft>
                  <a:spcPts val="3000"/>
                </a:spcAft>
              </a:pPr>
              <a:r>
                <a:rPr lang="en-US" sz="1600" b="1" dirty="0">
                  <a:solidFill>
                    <a:schemeClr val="bg2"/>
                  </a:solidFill>
                  <a:latin typeface="FS Me" panose="02000506040000020004" pitchFamily="2" charset="77"/>
                </a:rPr>
                <a:t>Key Takeaways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GB" sz="1400" dirty="0">
                  <a:solidFill>
                    <a:schemeClr val="tx1"/>
                  </a:solidFill>
                  <a:latin typeface="FS Me Light" panose="02000506030000020004" pitchFamily="2" charset="77"/>
                </a:rPr>
                <a:t>There are many examples of digital value delivered across the upstream industry.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400" dirty="0">
                  <a:solidFill>
                    <a:srgbClr val="000000"/>
                  </a:solidFill>
                  <a:latin typeface="FS Me Light" panose="02000506030000020004" pitchFamily="2" charset="77"/>
                </a:rPr>
                <a:t>There is proven value putting ChatGPT-style conversational AI on top of existing Data &amp; Digital Tools – </a:t>
              </a:r>
              <a:r>
                <a:rPr lang="en-US" sz="1400" b="1" dirty="0">
                  <a:solidFill>
                    <a:schemeClr val="accent2"/>
                  </a:solidFill>
                  <a:latin typeface="FS Me Light" panose="02000506030000020004" pitchFamily="2" charset="77"/>
                </a:rPr>
                <a:t>No need for Proof of Concepts!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400" dirty="0">
                  <a:solidFill>
                    <a:srgbClr val="000000"/>
                  </a:solidFill>
                  <a:latin typeface="FS Me Light" panose="02000506030000020004" pitchFamily="2" charset="77"/>
                </a:rPr>
                <a:t>Build your strategy around the right use cases and proven Technologies</a:t>
              </a:r>
              <a:r>
                <a:rPr lang="en-US" sz="1400" i="1" dirty="0">
                  <a:solidFill>
                    <a:srgbClr val="000000"/>
                  </a:solidFill>
                  <a:latin typeface="FS Me Light" panose="02000506030000020004" pitchFamily="2" charset="77"/>
                </a:rPr>
                <a:t>. </a:t>
              </a:r>
              <a:r>
                <a:rPr lang="en-US" sz="1400" b="1" dirty="0">
                  <a:solidFill>
                    <a:schemeClr val="accent2"/>
                  </a:solidFill>
                  <a:latin typeface="FS Me Light" panose="02000506030000020004" pitchFamily="2" charset="77"/>
                </a:rPr>
                <a:t>Now is the time to Win by coming Second</a:t>
              </a:r>
            </a:p>
            <a:p>
              <a:pPr marL="228600" indent="-228600">
                <a:buFont typeface="+mj-lt"/>
                <a:buAutoNum type="arabicPeriod"/>
              </a:pPr>
              <a:endParaRPr lang="en-US" sz="1400" dirty="0">
                <a:solidFill>
                  <a:srgbClr val="000000"/>
                </a:solidFill>
                <a:latin typeface="FS Me Light" panose="02000506030000020004" pitchFamily="2" charset="77"/>
              </a:endParaRPr>
            </a:p>
            <a:p>
              <a:pPr marL="228600" indent="-228600">
                <a:buFont typeface="+mj-lt"/>
                <a:buAutoNum type="arabicPeriod"/>
              </a:pPr>
              <a:endParaRPr lang="en-MY" sz="1400" i="1" dirty="0">
                <a:solidFill>
                  <a:srgbClr val="000000"/>
                </a:solidFill>
                <a:latin typeface="FS Me Light" panose="02000506030000020004" pitchFamily="2" charset="77"/>
              </a:endParaRPr>
            </a:p>
            <a:p>
              <a:pPr marL="342900" indent="-342900">
                <a:lnSpc>
                  <a:spcPct val="110000"/>
                </a:lnSpc>
                <a:buFont typeface="+mj-lt"/>
                <a:buAutoNum type="arabicPeriod"/>
              </a:pPr>
              <a:endParaRPr lang="en-US" sz="1300" dirty="0">
                <a:solidFill>
                  <a:schemeClr val="bg2"/>
                </a:solidFill>
                <a:latin typeface="FS Me Light" panose="02000506030000020004" pitchFamily="2" charset="77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A6871D-3591-E763-E70F-926DFEAE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687" y="1491342"/>
              <a:ext cx="511314" cy="596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625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Baringa_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Baringa_Confident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Baringa_Confident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Baringa_Confident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No_Classific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Baringa_Confidential"/>
</p:tagLst>
</file>

<file path=ppt/theme/theme1.xml><?xml version="1.0" encoding="utf-8"?>
<a:theme xmlns:a="http://schemas.openxmlformats.org/drawingml/2006/main" name="Pres-Text">
  <a:themeElements>
    <a:clrScheme name="Baringa-2022">
      <a:dk1>
        <a:srgbClr val="000000"/>
      </a:dk1>
      <a:lt1>
        <a:srgbClr val="FFFFFF"/>
      </a:lt1>
      <a:dk2>
        <a:srgbClr val="0086BF"/>
      </a:dk2>
      <a:lt2>
        <a:srgbClr val="00358E"/>
      </a:lt2>
      <a:accent1>
        <a:srgbClr val="0086BF"/>
      </a:accent1>
      <a:accent2>
        <a:srgbClr val="D0006F"/>
      </a:accent2>
      <a:accent3>
        <a:srgbClr val="909193"/>
      </a:accent3>
      <a:accent4>
        <a:srgbClr val="8DC8E8"/>
      </a:accent4>
      <a:accent5>
        <a:srgbClr val="80276C"/>
      </a:accent5>
      <a:accent6>
        <a:srgbClr val="00358E"/>
      </a:accent6>
      <a:hlink>
        <a:srgbClr val="5F5F5F"/>
      </a:hlink>
      <a:folHlink>
        <a:srgbClr val="90919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algn="l">
          <a:lnSpc>
            <a:spcPct val="110000"/>
          </a:lnSpc>
          <a:spcAft>
            <a:spcPts val="500"/>
          </a:spcAft>
          <a:defRPr sz="1800" dirty="0" err="1" smtClean="0"/>
        </a:defPPr>
      </a:lstStyle>
    </a:txDef>
  </a:objectDefaults>
  <a:extraClrSchemeLst/>
  <a:custClrLst>
    <a:custClr name="Warm Yellow">
      <a:srgbClr val="F1C400"/>
    </a:custClr>
    <a:custClr name="Warm Orange">
      <a:srgbClr val="D86018"/>
    </a:custClr>
    <a:custClr name="Warm Red">
      <a:srgbClr val="A50034"/>
    </a:custClr>
    <a:custClr name="Rich Dark Purple">
      <a:srgbClr val="3C1053"/>
    </a:custClr>
    <a:custClr name="Rich Purple">
      <a:srgbClr val="5C068C"/>
    </a:custClr>
    <a:custClr name="Rich Pink">
      <a:srgbClr val="AD1AAC"/>
    </a:custClr>
    <a:custClr name="Cool Blue">
      <a:srgbClr val="7A99AC"/>
    </a:custClr>
    <a:custClr name="Cool Aqua">
      <a:srgbClr val="00C1D4"/>
    </a:custClr>
    <a:custClr name="Cool Turqoise">
      <a:srgbClr val="00778B"/>
    </a:custClr>
    <a:custClr name="Fresh Turqoise">
      <a:srgbClr val="6BBBAE"/>
    </a:custClr>
    <a:custClr name="Fresh Green">
      <a:srgbClr val="658D1B"/>
    </a:custClr>
    <a:custClr name="Fresh Dark Green">
      <a:srgbClr val="007A33"/>
    </a:custClr>
    <a:custClr name="Dark Light Grey">
      <a:srgbClr val="A2AAAD"/>
    </a:custClr>
    <a:custClr name="Dark Grey">
      <a:srgbClr val="5B6770"/>
    </a:custClr>
    <a:custClr name="Dark Dark Grey">
      <a:srgbClr val="333F48"/>
    </a:custClr>
    <a:custClr name="Natural Light Brown">
      <a:srgbClr val="C4BCB7"/>
    </a:custClr>
    <a:custClr name="Natural Brown">
      <a:srgbClr val="A39382"/>
    </a:custClr>
    <a:custClr name="Natural Dark Brown">
      <a:srgbClr val="746661"/>
    </a:custClr>
  </a:custClrLst>
  <a:extLst>
    <a:ext uri="{05A4C25C-085E-4340-85A3-A5531E510DB2}">
      <thm15:themeFamily xmlns:thm15="http://schemas.microsoft.com/office/thememl/2012/main" name="Blank - copy" id="{0B72C483-E556-4784-87FE-BD3FBC8D279E}" vid="{482F1960-4857-458D-B2A8-654D3AEB4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b4b15f-b3ea-4eed-a658-ef993cf2d3f8">
      <UserInfo>
        <DisplayName>Carrie Hegan</DisplayName>
        <AccountId>2017</AccountId>
        <AccountType/>
      </UserInfo>
      <UserInfo>
        <DisplayName>Shamil Shah</DisplayName>
        <AccountId>60</AccountId>
        <AccountType/>
      </UserInfo>
      <UserInfo>
        <DisplayName>Edward Sharkey</DisplayName>
        <AccountId>252</AccountId>
        <AccountType/>
      </UserInfo>
    </SharedWithUsers>
    <lcf76f155ced4ddcb4097134ff3c332f xmlns="9cb7eb94-44e2-4887-ae0a-afb11c8554bb">
      <Terms xmlns="http://schemas.microsoft.com/office/infopath/2007/PartnerControls"/>
    </lcf76f155ced4ddcb4097134ff3c332f>
    <TaxCatchAll xmlns="34b4b15f-b3ea-4eed-a658-ef993cf2d3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DB02FB88DAD48B02E51952D662F41" ma:contentTypeVersion="14" ma:contentTypeDescription="Create a new document." ma:contentTypeScope="" ma:versionID="85b9430b025d4b12732ea46661dc71a6">
  <xsd:schema xmlns:xsd="http://www.w3.org/2001/XMLSchema" xmlns:xs="http://www.w3.org/2001/XMLSchema" xmlns:p="http://schemas.microsoft.com/office/2006/metadata/properties" xmlns:ns2="9cb7eb94-44e2-4887-ae0a-afb11c8554bb" xmlns:ns3="34b4b15f-b3ea-4eed-a658-ef993cf2d3f8" targetNamespace="http://schemas.microsoft.com/office/2006/metadata/properties" ma:root="true" ma:fieldsID="b19c5207125de4bd8edbdd54004f14a4" ns2:_="" ns3:_="">
    <xsd:import namespace="9cb7eb94-44e2-4887-ae0a-afb11c8554bb"/>
    <xsd:import namespace="34b4b15f-b3ea-4eed-a658-ef993cf2d3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7eb94-44e2-4887-ae0a-afb11c855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115a28f-900e-4c3c-a214-2f85a62b7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4b15f-b3ea-4eed-a658-ef993cf2d3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2c2a038-2177-4155-9b96-a61e873dc7c7}" ma:internalName="TaxCatchAll" ma:showField="CatchAllData" ma:web="34b4b15f-b3ea-4eed-a658-ef993cf2d3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4E00B3-8D69-40F3-9286-E608DF45B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B44DA-C645-4A44-A631-41E34A77A7FC}">
  <ds:schemaRefs>
    <ds:schemaRef ds:uri="http://schemas.microsoft.com/office/2006/metadata/properties"/>
    <ds:schemaRef ds:uri="6e6034a8-c8f3-4b26-81de-1f65f6d7ec0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08cbc8a8-91b4-48f0-b182-7c36e2c72897"/>
  </ds:schemaRefs>
</ds:datastoreItem>
</file>

<file path=customXml/itemProps3.xml><?xml version="1.0" encoding="utf-8"?>
<ds:datastoreItem xmlns:ds="http://schemas.openxmlformats.org/officeDocument/2006/customXml" ds:itemID="{0A783FB3-BF5B-4BD2-A1F7-57524808F30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371</TotalTime>
  <Words>1188</Words>
  <Application>Microsoft Office PowerPoint</Application>
  <PresentationFormat>Widescreen</PresentationFormat>
  <Paragraphs>182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FS Me</vt:lpstr>
      <vt:lpstr>FS Me Light</vt:lpstr>
      <vt:lpstr>System Font Regular</vt:lpstr>
      <vt:lpstr>Wingdings</vt:lpstr>
      <vt:lpstr>Pres-Text</vt:lpstr>
      <vt:lpstr>think-cell Slide</vt:lpstr>
      <vt:lpstr>Winning by becoming 2nd</vt:lpstr>
      <vt:lpstr>Digital and AI has already proven significant value in Upstream O&amp;G</vt:lpstr>
      <vt:lpstr>However, most AI use cases are not yet ready to deliver business value</vt:lpstr>
      <vt:lpstr>GenAI can increase the Value and Adoptability of proven Digital Solutions</vt:lpstr>
      <vt:lpstr>There are examples of true AI and GenAI solutions that haven proven in the industry to deliver value and or reduce cost</vt:lpstr>
      <vt:lpstr>Being in the early or late majority maximises likelihood of delivering real value</vt:lpstr>
      <vt:lpstr>Though… In order to be able to compete and become second…</vt:lpstr>
      <vt:lpstr>To maximise value in mature operations, digital strategy should be focussed on the  specific value areas of late life operation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AI Breakfast</dc:title>
  <dc:creator>Esther Diederen</dc:creator>
  <cp:lastModifiedBy>Esther Diederen</cp:lastModifiedBy>
  <cp:revision>17</cp:revision>
  <cp:lastPrinted>2022-04-21T09:33:46Z</cp:lastPrinted>
  <dcterms:created xsi:type="dcterms:W3CDTF">2023-11-07T10:01:58Z</dcterms:created>
  <dcterms:modified xsi:type="dcterms:W3CDTF">2024-06-24T12:47:53Z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0x0101003B2DB02FB88DAD48B02E51952D662F41</vt:lpwstr>
  </property>
  <property fmtid="{D5CDD505-2E9C-101B-9397-08002B2CF9AE}" pid="3" name="MediaServiceImageTags">
    <vt:lpwstr/>
  </property>
</Properties>
</file>