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10279" r:id="rId5"/>
    <p:sldId id="2147481906" r:id="rId6"/>
    <p:sldId id="2147481907" r:id="rId7"/>
    <p:sldId id="2147481909" r:id="rId8"/>
    <p:sldId id="2147481908" r:id="rId9"/>
    <p:sldId id="10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2008EA5C-AF9D-46F0-B573-95F6516E2CF5}">
          <p14:sldIdLst>
            <p14:sldId id="10279"/>
            <p14:sldId id="2147481906"/>
            <p14:sldId id="2147481907"/>
            <p14:sldId id="2147481909"/>
            <p14:sldId id="2147481908"/>
          </p14:sldIdLst>
        </p14:section>
        <p14:section name="Close and Q&amp;A" id="{92924FF9-6C24-43B2-A0DE-9B1C5A33D932}">
          <p14:sldIdLst>
            <p14:sldId id="10293"/>
          </p14:sldIdLst>
        </p14:section>
      </p14:sectionLst>
    </p:ex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052"/>
    <a:srgbClr val="007C66"/>
    <a:srgbClr val="81A2B0"/>
    <a:srgbClr val="00667F"/>
    <a:srgbClr val="DD7D28"/>
    <a:srgbClr val="00A6DE"/>
    <a:srgbClr val="79447B"/>
    <a:srgbClr val="D7F1FA"/>
    <a:srgbClr val="358194"/>
    <a:srgbClr val="0C7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2"/>
    <p:restoredTop sz="96684" autoAdjust="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>
        <p:guide pos="438"/>
        <p:guide pos="7310"/>
        <p:guide orient="horz" pos="2160"/>
        <p:guide orient="horz" pos="709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EE0C1-7BE6-4184-B04E-0628D3DE1E2E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A223E-E472-449D-99E7-04E6233B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5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E104-9846-4B60-BC05-F08417E5492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35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677EBD-716A-2340-A5C2-5E21CAB60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1" y="10654"/>
            <a:ext cx="5143499" cy="6857999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3C951690-52DC-774D-B0A0-C4D90895C0A2}"/>
              </a:ext>
            </a:extLst>
          </p:cNvPr>
          <p:cNvSpPr>
            <a:extLst>
              <a:ext uri="smNativeData">
                <pr:smNativeData xmlns="" xmlns:pr="smNativeData" xmlns:p14="http://schemas.microsoft.com/office/powerpoint/2010/main" val="SMDATA_13_wSECXRMAAAAlAAAAZAAAAA0AAAAAkAAAAEgAAACQAAAASAAAAAAAAAABAAAAAAAAAAEAAABQAAAAAAAAAAAA4D8AAAAAAADgPwAAAAAAAOA/AAAAAAAA4D8AAAAAAADgPwAAAAAAAOA/AAAAAAAA4D8AAAAAAADgPwAAAAAAAOA/AAAAAAAA4D8CAAAAjAAAAAEAAAAAAAAAAKbSAACm0gAXAAAAZAAAAAAAAAAAAAAAAAAAAAAAAAAAAAAAZAAAAAEAAABAAAAAZAAAAAAAAABoAQAAAAAAAAIAAAAaAAAAAKbSAFUAAAAAptIAAAAAAAAAAAAAAAAAAAAAAAAAAAAAAAAAAAAAAAAAAAAAAAAAAAAAAAAAAAAAAAAAFAAAADwAAAAAAAAAAAAAAACMugAUAAAAAQAAABQAAAAUAAAAFAAAAAEAAAAAAAAAZAAAAGQAAAAAAAAAZAAAAGQAAAAVAAAAYAAAAAAAAAAAAAAADwAAACADAAAAAAAAAAAAAAEAAACgMgAAAAAAAAAAAAA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EAAAAAAAAAAAAAAAAAAAAAAAAAECcAABAnAAAAAAAAAAAAAAAAAAAAABZkMGQAAAAAAAAAAAAAAAAAABQAAAAAAAAAwMD/AAAAAABkAAAAMgAAAAAAAABkAAAAAAAAAH9/fwAKAAAAHwAAAFQAAAAAptIAAKbSAACm0gAAptIAAAAAAAAAAAAAAAAAAAAAAAAAAAAAAAAAAIy6AH9/fwDn5uYDzMzMAMDA/wB/f38AAAAAAAAAAAAAAAAAAAAAAAAAAAAhAAAAGAAAABQAAAAAAAAA1RkAAKJCAACPIgAAAAAAACYAAAAIAAAA//////////8="/>
              </a:ext>
            </a:extLst>
          </p:cNvSpPr>
          <p:nvPr userDrawn="1"/>
        </p:nvSpPr>
        <p:spPr>
          <a:xfrm>
            <a:off x="0" y="3474771"/>
            <a:ext cx="9744405" cy="1891453"/>
          </a:xfrm>
          <a:prstGeom prst="rect">
            <a:avLst/>
          </a:prstGeom>
          <a:solidFill>
            <a:srgbClr val="00A6D2">
              <a:alpha val="77000"/>
            </a:srgbClr>
          </a:solidFill>
          <a:ln>
            <a:noFill/>
          </a:ln>
          <a:effectLst/>
        </p:spPr>
        <p:txBody>
          <a:bodyPr vert="horz" wrap="square" lIns="121920" tIns="60960" rIns="121920" bIns="60960" numCol="1" anchor="ctr"/>
          <a:lstStyle/>
          <a:p>
            <a:pPr algn="ctr">
              <a:defRPr lang="x-none">
                <a:solidFill>
                  <a:srgbClr val="FFFFFF"/>
                </a:solidFill>
                <a:latin typeface="Arial" pitchFamily="1" charset="0"/>
                <a:ea typeface="Arial Unicode MS" pitchFamily="1" charset="0"/>
                <a:cs typeface="Arial" pitchFamily="1" charset="0"/>
              </a:defRPr>
            </a:pPr>
            <a:endParaRPr lang="x-none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B3480B-29D3-CD40-A344-5C46F5E32225}"/>
              </a:ext>
            </a:extLst>
          </p:cNvPr>
          <p:cNvSpPr/>
          <p:nvPr userDrawn="1"/>
        </p:nvSpPr>
        <p:spPr>
          <a:xfrm>
            <a:off x="-13259" y="5479726"/>
            <a:ext cx="5972244" cy="13889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A6278FA-BED0-364A-884E-153C2BCB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1" y="3683996"/>
            <a:ext cx="9280036" cy="1143000"/>
          </a:xfrm>
        </p:spPr>
        <p:txBody>
          <a:bodyPr>
            <a:normAutofit/>
          </a:bodyPr>
          <a:lstStyle>
            <a:lvl1pPr>
              <a:defRPr sz="2667" i="1">
                <a:solidFill>
                  <a:schemeClr val="accent1"/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8E3081-D4FE-C143-AF04-25713D43A8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2452" y="5479726"/>
            <a:ext cx="5294379" cy="941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133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4A4CE-6EEE-C847-A8ED-7283A476C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93024" y="918462"/>
            <a:ext cx="2573232" cy="14770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2B085-126D-E345-B5FA-6289AC8AEB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EC89F-0A0E-EA48-A605-9C4B3B5229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, Cont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Group_O_Purple.png">
            <a:extLst>
              <a:ext uri="{FF2B5EF4-FFF2-40B4-BE49-F238E27FC236}">
                <a16:creationId xmlns:a16="http://schemas.microsoft.com/office/drawing/2014/main" id="{584E3EBD-AA98-4E46-83EB-700FE2F4E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6" t="-4689"/>
          <a:stretch/>
        </p:blipFill>
        <p:spPr>
          <a:xfrm>
            <a:off x="7187701" y="250357"/>
            <a:ext cx="5004300" cy="66076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BB33C-CC53-8B47-872F-B9D0D105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73" y="274639"/>
            <a:ext cx="11583296" cy="1143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894927-E101-F547-9521-F705CAD4A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54C6C-4565-F243-940E-EBBA1406B4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30264" y="1702676"/>
            <a:ext cx="7252136" cy="45128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90">
            <a:extLst>
              <a:ext uri="{FF2B5EF4-FFF2-40B4-BE49-F238E27FC236}">
                <a16:creationId xmlns:a16="http://schemas.microsoft.com/office/drawing/2014/main" id="{A9D5CBC0-8D04-D24F-95AE-3FC407CFCBB7}"/>
              </a:ext>
            </a:extLst>
          </p:cNvPr>
          <p:cNvCxnSpPr>
            <a:cxnSpLocks/>
          </p:cNvCxnSpPr>
          <p:nvPr userDrawn="1"/>
        </p:nvCxnSpPr>
        <p:spPr>
          <a:xfrm>
            <a:off x="609601" y="2031136"/>
            <a:ext cx="1754737" cy="0"/>
          </a:xfrm>
          <a:prstGeom prst="line">
            <a:avLst/>
          </a:prstGeom>
          <a:ln w="50800">
            <a:solidFill>
              <a:srgbClr val="006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B21C4-AFBC-B048-83FC-2C6D92E05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2320489"/>
            <a:ext cx="3215217" cy="2628900"/>
          </a:xfrm>
          <a:ln w="12700">
            <a:solidFill>
              <a:schemeClr val="accent1"/>
            </a:solidFill>
          </a:ln>
          <a:effectLst>
            <a:outerShdw blurRad="63500" sx="102000" sy="102000" algn="ctr" rotWithShape="0">
              <a:srgbClr val="00667F">
                <a:alpha val="70000"/>
              </a:srgbClr>
            </a:outerShdw>
          </a:effectLst>
        </p:spPr>
        <p:txBody>
          <a:bodyPr anchor="ctr"/>
          <a:lstStyle>
            <a:lvl1pPr marL="0" indent="0">
              <a:buNone/>
              <a:defRPr sz="2133">
                <a:solidFill>
                  <a:srgbClr val="00667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5B0BE-5F0F-3747-84FF-90321659954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</p:spTree>
    <p:extLst>
      <p:ext uri="{BB962C8B-B14F-4D97-AF65-F5344CB8AC3E}">
        <p14:creationId xmlns:p14="http://schemas.microsoft.com/office/powerpoint/2010/main" val="238226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 Trad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A6278FA-BED0-364A-884E-153C2BCB63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49" y="3429001"/>
            <a:ext cx="10095572" cy="1405751"/>
          </a:xfrm>
        </p:spPr>
        <p:txBody>
          <a:bodyPr>
            <a:noAutofit/>
          </a:bodyPr>
          <a:lstStyle>
            <a:lvl1pPr algn="ctr">
              <a:defRPr sz="3733" i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8E3081-D4FE-C143-AF04-25713D43A8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2452" y="5479726"/>
            <a:ext cx="5294379" cy="941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133">
                <a:solidFill>
                  <a:srgbClr val="00BDEE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GB"/>
              <a:t>Sub Title </a:t>
            </a:r>
          </a:p>
          <a:p>
            <a:pPr lvl="0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D846B8-E781-6347-9796-52A0D91F2C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64569" y="578587"/>
            <a:ext cx="3656076" cy="1455071"/>
          </a:xfrm>
          <a:prstGeom prst="rect">
            <a:avLst/>
          </a:prstGeom>
        </p:spPr>
      </p:pic>
      <p:pic>
        <p:nvPicPr>
          <p:cNvPr id="16" name="Picture 15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8D4ECCF1-7263-9844-ADCA-CA471F2E33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924" y="271076"/>
            <a:ext cx="3098800" cy="17610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A515FE-A432-794E-A155-C62CB909B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E14BB-0A00-514A-B640-B45594B2AD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rade Title &amp;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395E-8431-CF48-AF3F-B610521D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624" y="274639"/>
            <a:ext cx="9428776" cy="1143000"/>
          </a:xfrm>
        </p:spPr>
        <p:txBody>
          <a:bodyPr/>
          <a:lstStyle>
            <a:lvl1pPr>
              <a:defRPr>
                <a:solidFill>
                  <a:srgbClr val="00BDE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2710F-1B78-E34C-A293-93AA6D4406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6900" y="1708151"/>
            <a:ext cx="11034184" cy="4506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6D0B7-5115-ED4C-AB13-4EEFFB2FDB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77900-AA43-4645-817F-C2E4D16DBE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783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rade Title Text &amp;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5847"/>
            <a:ext cx="6872941" cy="2060051"/>
          </a:xfrm>
        </p:spPr>
        <p:txBody>
          <a:bodyPr wrap="square">
            <a:spAutoFit/>
          </a:bodyPr>
          <a:lstStyle>
            <a:lvl1pPr>
              <a:defRPr sz="2667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33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67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0903FA-3858-B140-BFBB-DE504DA9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448" y="274639"/>
            <a:ext cx="9176952" cy="1143000"/>
          </a:xfrm>
        </p:spPr>
        <p:txBody>
          <a:bodyPr/>
          <a:lstStyle>
            <a:lvl1pPr>
              <a:defRPr>
                <a:solidFill>
                  <a:srgbClr val="00B9E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64E0844-33FF-844A-A297-CF9EF79069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09647" y="1794934"/>
            <a:ext cx="4160620" cy="426508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836455-65D0-0041-A21A-ACA7B929BC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5019D-DD34-8B49-8255-3484339CBB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36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3_Trade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739" y="274639"/>
            <a:ext cx="9374660" cy="1143000"/>
          </a:xfrm>
        </p:spPr>
        <p:txBody>
          <a:bodyPr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lang="en-US" sz="3733" b="1" kern="1200" dirty="0">
                <a:solidFill>
                  <a:srgbClr val="00B9E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F4BE1-CE9F-2146-A85E-8CE1295080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AB23D-0120-3A43-A16B-9C740FCF3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2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8313" y="6486956"/>
            <a:ext cx="10272889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0450A-6B19-9A49-98C7-CEF8FB301A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C324C-BAA3-E949-A10D-EF7C49030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5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677EBD-716A-2340-A5C2-5E21CAB60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018" y="1"/>
            <a:ext cx="5455812" cy="6868652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3C951690-52DC-774D-B0A0-C4D90895C0A2}"/>
              </a:ext>
            </a:extLst>
          </p:cNvPr>
          <p:cNvSpPr>
            <a:extLst>
              <a:ext uri="smNativeData">
                <pr:smNativeData xmlns="" xmlns:pr="smNativeData" xmlns:p14="http://schemas.microsoft.com/office/powerpoint/2010/main" val="SMDATA_13_wSECXRMAAAAlAAAAZAAAAA0AAAAAkAAAAEgAAACQAAAASAAAAAAAAAABAAAAAAAAAAEAAABQAAAAAAAAAAAA4D8AAAAAAADgPwAAAAAAAOA/AAAAAAAA4D8AAAAAAADgPwAAAAAAAOA/AAAAAAAA4D8AAAAAAADgPwAAAAAAAOA/AAAAAAAA4D8CAAAAjAAAAAEAAAAAAAAAAKbSAACm0gAXAAAAZAAAAAAAAAAAAAAAAAAAAAAAAAAAAAAAZAAAAAEAAABAAAAAZAAAAAAAAABoAQAAAAAAAAIAAAAaAAAAAKbSAFUAAAAAptIAAAAAAAAAAAAAAAAAAAAAAAAAAAAAAAAAAAAAAAAAAAAAAAAAAAAAAAAAAAAAAAAAFAAAADwAAAAAAAAAAAAAAACMugAUAAAAAQAAABQAAAAUAAAAFAAAAAEAAAAAAAAAZAAAAGQAAAAAAAAAZAAAAGQAAAAVAAAAYAAAAAAAAAAAAAAADwAAACADAAAAAAAAAAAAAAEAAACgMgAAAAAAAAAAAAA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EAAAAAAAAAAAAAAAAAAAAAAAAAECcAABAnAAAAAAAAAAAAAAAAAAAAABZkMGQAAAAAAAAAAAAAAAAAABQAAAAAAAAAwMD/AAAAAABkAAAAMgAAAAAAAABkAAAAAAAAAH9/fwAKAAAAHwAAAFQAAAAAptIAAKbSAACm0gAAptIAAAAAAAAAAAAAAAAAAAAAAAAAAAAAAAAAAIy6AH9/fwDn5uYDzMzMAMDA/wB/f38AAAAAAAAAAAAAAAAAAAAAAAAAAAAhAAAAGAAAABQAAAAAAAAA1RkAAKJCAACPIgAAAAAAACYAAAAIAAAA//////////8="/>
              </a:ext>
            </a:extLst>
          </p:cNvSpPr>
          <p:nvPr userDrawn="1"/>
        </p:nvSpPr>
        <p:spPr>
          <a:xfrm>
            <a:off x="0" y="3474771"/>
            <a:ext cx="9744405" cy="1891453"/>
          </a:xfrm>
          <a:prstGeom prst="rect">
            <a:avLst/>
          </a:prstGeom>
          <a:solidFill>
            <a:srgbClr val="00A6D2">
              <a:alpha val="77000"/>
            </a:srgbClr>
          </a:solidFill>
          <a:ln>
            <a:noFill/>
          </a:ln>
          <a:effectLst/>
        </p:spPr>
        <p:txBody>
          <a:bodyPr vert="horz" wrap="square" lIns="121920" tIns="60960" rIns="121920" bIns="60960" numCol="1" anchor="ctr"/>
          <a:lstStyle/>
          <a:p>
            <a:pPr algn="ctr">
              <a:defRPr lang="x-none">
                <a:solidFill>
                  <a:srgbClr val="FFFFFF"/>
                </a:solidFill>
                <a:latin typeface="Arial" pitchFamily="1" charset="0"/>
                <a:ea typeface="Arial Unicode MS" pitchFamily="1" charset="0"/>
                <a:cs typeface="Arial" pitchFamily="1" charset="0"/>
              </a:defRPr>
            </a:pPr>
            <a:endParaRPr lang="x-none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B3480B-29D3-CD40-A344-5C46F5E32225}"/>
              </a:ext>
            </a:extLst>
          </p:cNvPr>
          <p:cNvSpPr/>
          <p:nvPr userDrawn="1"/>
        </p:nvSpPr>
        <p:spPr>
          <a:xfrm>
            <a:off x="-13259" y="5479726"/>
            <a:ext cx="5972244" cy="13889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A6278FA-BED0-364A-884E-153C2BCB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63" y="3691751"/>
            <a:ext cx="9220080" cy="1143000"/>
          </a:xfrm>
        </p:spPr>
        <p:txBody>
          <a:bodyPr>
            <a:normAutofit/>
          </a:bodyPr>
          <a:lstStyle>
            <a:lvl1pPr>
              <a:defRPr sz="2667" i="1">
                <a:solidFill>
                  <a:srgbClr val="00667F"/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8E3081-D4FE-C143-AF04-25713D43A8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2452" y="5479726"/>
            <a:ext cx="5294379" cy="941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8335C3-A919-E549-A4AB-05466AF245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93024" y="918462"/>
            <a:ext cx="2573232" cy="14770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F93506-F9E7-5840-AA23-D6AD95D9E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2E9CF-233D-3748-B748-F7D02C0FA0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89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677EBD-716A-2340-A5C2-5E21CAB60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7768" y="-1"/>
            <a:ext cx="5464233" cy="6868652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3C951690-52DC-774D-B0A0-C4D90895C0A2}"/>
              </a:ext>
            </a:extLst>
          </p:cNvPr>
          <p:cNvSpPr>
            <a:extLst>
              <a:ext uri="smNativeData">
                <pr:smNativeData xmlns="" xmlns:pr="smNativeData" xmlns:p14="http://schemas.microsoft.com/office/powerpoint/2010/main" val="SMDATA_13_wSECXRMAAAAlAAAAZAAAAA0AAAAAkAAAAEgAAACQAAAASAAAAAAAAAABAAAAAAAAAAEAAABQAAAAAAAAAAAA4D8AAAAAAADgPwAAAAAAAOA/AAAAAAAA4D8AAAAAAADgPwAAAAAAAOA/AAAAAAAA4D8AAAAAAADgPwAAAAAAAOA/AAAAAAAA4D8CAAAAjAAAAAEAAAAAAAAAAKbSAACm0gAXAAAAZAAAAAAAAAAAAAAAAAAAAAAAAAAAAAAAZAAAAAEAAABAAAAAZAAAAAAAAABoAQAAAAAAAAIAAAAaAAAAAKbSAFUAAAAAptIAAAAAAAAAAAAAAAAAAAAAAAAAAAAAAAAAAAAAAAAAAAAAAAAAAAAAAAAAAAAAAAAAFAAAADwAAAAAAAAAAAAAAACMugAUAAAAAQAAABQAAAAUAAAAFAAAAAEAAAAAAAAAZAAAAGQAAAAAAAAAZAAAAGQAAAAVAAAAYAAAAAAAAAAAAAAADwAAACADAAAAAAAAAAAAAAEAAACgMgAAAAAAAAAAAAA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EAAAAAAAAAAAAAAAAAAAAAAAAAECcAABAnAAAAAAAAAAAAAAAAAAAAABZkMGQAAAAAAAAAAAAAAAAAABQAAAAAAAAAwMD/AAAAAABkAAAAMgAAAAAAAABkAAAAAAAAAH9/fwAKAAAAHwAAAFQAAAAAptIAAKbSAACm0gAAptIAAAAAAAAAAAAAAAAAAAAAAAAAAAAAAAAAAIy6AH9/fwDn5uYDzMzMAMDA/wB/f38AAAAAAAAAAAAAAAAAAAAAAAAAAAAhAAAAGAAAABQAAAAAAAAA1RkAAKJCAACPIgAAAAAAACYAAAAIAAAA//////////8="/>
              </a:ext>
            </a:extLst>
          </p:cNvSpPr>
          <p:nvPr userDrawn="1"/>
        </p:nvSpPr>
        <p:spPr>
          <a:xfrm>
            <a:off x="0" y="3474771"/>
            <a:ext cx="9744405" cy="1891453"/>
          </a:xfrm>
          <a:prstGeom prst="rect">
            <a:avLst/>
          </a:prstGeom>
          <a:solidFill>
            <a:srgbClr val="00A6D2">
              <a:alpha val="77000"/>
            </a:srgbClr>
          </a:solidFill>
          <a:ln>
            <a:noFill/>
          </a:ln>
          <a:effectLst/>
        </p:spPr>
        <p:txBody>
          <a:bodyPr vert="horz" wrap="square" lIns="121920" tIns="60960" rIns="121920" bIns="60960" numCol="1" anchor="ctr"/>
          <a:lstStyle/>
          <a:p>
            <a:pPr algn="ctr">
              <a:defRPr lang="x-none">
                <a:solidFill>
                  <a:srgbClr val="FFFFFF"/>
                </a:solidFill>
                <a:latin typeface="Arial" pitchFamily="1" charset="0"/>
                <a:ea typeface="Arial Unicode MS" pitchFamily="1" charset="0"/>
                <a:cs typeface="Arial" pitchFamily="1" charset="0"/>
              </a:defRPr>
            </a:pPr>
            <a:endParaRPr lang="x-none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B3480B-29D3-CD40-A344-5C46F5E32225}"/>
              </a:ext>
            </a:extLst>
          </p:cNvPr>
          <p:cNvSpPr/>
          <p:nvPr userDrawn="1"/>
        </p:nvSpPr>
        <p:spPr>
          <a:xfrm>
            <a:off x="-13259" y="5479726"/>
            <a:ext cx="5972244" cy="13889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A6278FA-BED0-364A-884E-153C2BCB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63" y="3691751"/>
            <a:ext cx="9220080" cy="1143000"/>
          </a:xfrm>
        </p:spPr>
        <p:txBody>
          <a:bodyPr>
            <a:normAutofit/>
          </a:bodyPr>
          <a:lstStyle>
            <a:lvl1pPr>
              <a:defRPr sz="2667" i="1">
                <a:solidFill>
                  <a:srgbClr val="00667F"/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8E3081-D4FE-C143-AF04-25713D43A8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2452" y="5479726"/>
            <a:ext cx="5294379" cy="941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8335C3-A919-E549-A4AB-05466AF245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93024" y="918462"/>
            <a:ext cx="2573232" cy="14770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DDBE8E-9CC3-0944-8C5A-5AD0CC592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715F10-BEB8-F941-B758-A9606552F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8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2"/>
            <a:ext cx="12192000" cy="6857999"/>
            <a:chOff x="0" y="0"/>
            <a:chExt cx="9144000" cy="685799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7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cxnSp>
          <p:nvCxnSpPr>
            <p:cNvPr id="9" name="Straight Connector 8"/>
            <p:cNvCxnSpPr>
              <a:cxnSpLocks/>
            </p:cNvCxnSpPr>
            <p:nvPr userDrawn="1"/>
          </p:nvCxnSpPr>
          <p:spPr>
            <a:xfrm>
              <a:off x="448733" y="6486955"/>
              <a:ext cx="7561792" cy="0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174" y="2572217"/>
            <a:ext cx="7408985" cy="884079"/>
          </a:xfrm>
        </p:spPr>
        <p:txBody>
          <a:bodyPr>
            <a:normAutofit/>
          </a:bodyPr>
          <a:lstStyle>
            <a:lvl1pPr>
              <a:defRPr sz="5333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Title</a:t>
            </a:r>
            <a:endParaRPr lang="en-US"/>
          </a:p>
        </p:txBody>
      </p:sp>
      <p:pic>
        <p:nvPicPr>
          <p:cNvPr id="13" name="7A01CB94-0562-4695-BAB5-9169043FC443">
            <a:extLst>
              <a:ext uri="{FF2B5EF4-FFF2-40B4-BE49-F238E27FC236}">
                <a16:creationId xmlns:a16="http://schemas.microsoft.com/office/drawing/2014/main" id="{D4C70607-63BD-47CF-82FF-ECEC23DB86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0793595" y="6145358"/>
            <a:ext cx="1219197" cy="48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A48AA-60B3-9945-B770-CC9C942A92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573F5-0B2E-7C49-B547-0683B033F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18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B33C-CC53-8B47-872F-B9D0D105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894927-E101-F547-9521-F705CAD4A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54C6C-4565-F243-940E-EBBA1406B4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702676"/>
            <a:ext cx="10972800" cy="45128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35FB8-61A6-DA45-A510-5C220284E0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</p:spTree>
    <p:extLst>
      <p:ext uri="{BB962C8B-B14F-4D97-AF65-F5344CB8AC3E}">
        <p14:creationId xmlns:p14="http://schemas.microsoft.com/office/powerpoint/2010/main" val="103860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a_Title &amp; Content &lt;O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Group_O_Purple.png">
            <a:extLst>
              <a:ext uri="{FF2B5EF4-FFF2-40B4-BE49-F238E27FC236}">
                <a16:creationId xmlns:a16="http://schemas.microsoft.com/office/drawing/2014/main" id="{5005BAFC-111B-9D44-AA11-F434350F4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6" t="-4689"/>
          <a:stretch/>
        </p:blipFill>
        <p:spPr>
          <a:xfrm>
            <a:off x="7187701" y="250357"/>
            <a:ext cx="5004300" cy="66076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BB33C-CC53-8B47-872F-B9D0D105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894927-E101-F547-9521-F705CAD4A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54C6C-4565-F243-940E-EBBA1406B4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702676"/>
            <a:ext cx="10972800" cy="45128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B4CFA-BD83-BB45-A1F7-F9D31ED7F4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</p:spTree>
    <p:extLst>
      <p:ext uri="{BB962C8B-B14F-4D97-AF65-F5344CB8AC3E}">
        <p14:creationId xmlns:p14="http://schemas.microsoft.com/office/powerpoint/2010/main" val="221031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761F1-22D2-8848-8587-E9118B9D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85A1-423B-4746-B3AC-61CFE1180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8CBB3-683C-A24A-8606-DC6AAAEE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</p:spTree>
    <p:extLst>
      <p:ext uri="{BB962C8B-B14F-4D97-AF65-F5344CB8AC3E}">
        <p14:creationId xmlns:p14="http://schemas.microsoft.com/office/powerpoint/2010/main" val="146592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a_Title Only &amp; &lt;O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Group_O_Purple.png">
            <a:extLst>
              <a:ext uri="{FF2B5EF4-FFF2-40B4-BE49-F238E27FC236}">
                <a16:creationId xmlns:a16="http://schemas.microsoft.com/office/drawing/2014/main" id="{C71EA100-A9E7-6744-96A7-0F33DB1A9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6" t="-4689"/>
          <a:stretch/>
        </p:blipFill>
        <p:spPr>
          <a:xfrm>
            <a:off x="7187701" y="250357"/>
            <a:ext cx="5004300" cy="66076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B761F1-22D2-8848-8587-E9118B9D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85A1-423B-4746-B3AC-61CFE1180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8CBB3-683C-A24A-8606-DC6AAAEE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</p:spTree>
    <p:extLst>
      <p:ext uri="{BB962C8B-B14F-4D97-AF65-F5344CB8AC3E}">
        <p14:creationId xmlns:p14="http://schemas.microsoft.com/office/powerpoint/2010/main" val="198527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&amp; Dual 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2302D-1BF2-AA4F-8533-B0403319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DC04B-9E80-5D4E-BB0E-B234F8EE4C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CA67E-7FCD-D645-B4DC-67F31DD66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9C2C0-E1CC-4D4D-BCF6-FD982A147E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102070"/>
            <a:ext cx="5199117" cy="4112463"/>
          </a:xfrm>
        </p:spPr>
        <p:txBody>
          <a:bodyPr/>
          <a:lstStyle>
            <a:lvl1pPr marL="313259" indent="-313259">
              <a:spcBef>
                <a:spcPts val="0"/>
              </a:spcBef>
              <a:spcAft>
                <a:spcPts val="400"/>
              </a:spcAft>
              <a:tabLst/>
              <a:defRPr sz="2133"/>
            </a:lvl1pPr>
            <a:lvl2pPr>
              <a:spcBef>
                <a:spcPts val="400"/>
              </a:spcBef>
              <a:defRPr sz="1867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400"/>
              </a:spcBef>
              <a:defRPr sz="1467"/>
            </a:lvl4pPr>
            <a:lvl5pPr>
              <a:spcBef>
                <a:spcPts val="400"/>
              </a:spcBef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0BBCA51-86C5-274F-9D4C-923E1E2BE4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283" y="2102070"/>
            <a:ext cx="5199117" cy="4112463"/>
          </a:xfrm>
        </p:spPr>
        <p:txBody>
          <a:bodyPr/>
          <a:lstStyle>
            <a:lvl1pPr marL="313259" indent="-313259">
              <a:spcBef>
                <a:spcPts val="0"/>
              </a:spcBef>
              <a:spcAft>
                <a:spcPts val="400"/>
              </a:spcAft>
              <a:tabLst/>
              <a:defRPr sz="2133"/>
            </a:lvl1pPr>
            <a:lvl2pPr>
              <a:spcBef>
                <a:spcPts val="0"/>
              </a:spcBef>
              <a:spcAft>
                <a:spcPts val="400"/>
              </a:spcAft>
              <a:defRPr sz="1867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400"/>
              </a:spcBef>
              <a:defRPr sz="1467"/>
            </a:lvl4pPr>
            <a:lvl5pPr>
              <a:spcBef>
                <a:spcPts val="400"/>
              </a:spcBef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F2B884-419B-C74E-8BAD-30941E82C6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475304"/>
            <a:ext cx="5199117" cy="416865"/>
          </a:xfrm>
        </p:spPr>
        <p:txBody>
          <a:bodyPr anchor="ctr"/>
          <a:lstStyle>
            <a:lvl1pPr marL="0" indent="0">
              <a:buNone/>
              <a:defRPr b="1">
                <a:solidFill>
                  <a:srgbClr val="00667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AEEF93B-4E2D-774C-94DD-D3F1E80866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3283" y="1475303"/>
            <a:ext cx="5199117" cy="416867"/>
          </a:xfrm>
        </p:spPr>
        <p:txBody>
          <a:bodyPr anchor="ctr"/>
          <a:lstStyle>
            <a:lvl1pPr marL="0" indent="0">
              <a:buNone/>
              <a:defRPr b="1">
                <a:solidFill>
                  <a:srgbClr val="00667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46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9749" y="6462238"/>
            <a:ext cx="685585" cy="365125"/>
          </a:xfrm>
          <a:prstGeom prst="rect">
            <a:avLst/>
          </a:prstGeom>
        </p:spPr>
        <p:txBody>
          <a:bodyPr/>
          <a:lstStyle>
            <a:lvl1pPr algn="ctr">
              <a:defRPr sz="1333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BDA901-AC44-DA44-B86F-73C28EB4CF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7A01CB94-0562-4695-BAB5-9169043FC443">
            <a:extLst>
              <a:ext uri="{FF2B5EF4-FFF2-40B4-BE49-F238E27FC236}">
                <a16:creationId xmlns:a16="http://schemas.microsoft.com/office/drawing/2014/main" id="{EEB16DD9-F0A7-473C-ADDE-761176C9E0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/>
          <a:srcRect/>
          <a:stretch/>
        </p:blipFill>
        <p:spPr bwMode="auto">
          <a:xfrm>
            <a:off x="10865335" y="6248677"/>
            <a:ext cx="1219197" cy="48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F5F34-73A7-D347-91CF-EB9BF5B7E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373" y="6465738"/>
            <a:ext cx="273671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60C162-90D6-B847-A6B1-4D26BEFAA38C}"/>
              </a:ext>
            </a:extLst>
          </p:cNvPr>
          <p:cNvCxnSpPr/>
          <p:nvPr userDrawn="1"/>
        </p:nvCxnSpPr>
        <p:spPr>
          <a:xfrm>
            <a:off x="544722" y="6486956"/>
            <a:ext cx="10272889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79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lang="en-US" sz="3733" b="1" kern="1200" dirty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609585" rtl="0" eaLnBrk="1" latinLnBrk="0" hangingPunct="1">
        <a:spcBef>
          <a:spcPts val="1600"/>
        </a:spcBef>
        <a:buClr>
          <a:schemeClr val="accent1"/>
        </a:buClr>
        <a:buFont typeface="Arial" panose="020B0604020202020204" pitchFamily="34" charset="0"/>
        <a:buChar char="»"/>
        <a:defRPr lang="en-GB" sz="2667" kern="120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lang="en-GB" sz="2400" kern="120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lang="en-GB" sz="2133" kern="120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lang="en-GB" sz="1867" kern="120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lang="en-US" sz="1867" kern="120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8CB7B057-3014-A54C-B7BF-AC5C5FEE1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1" y="3683996"/>
            <a:ext cx="7017032" cy="1143000"/>
          </a:xfrm>
        </p:spPr>
        <p:txBody>
          <a:bodyPr>
            <a:normAutofit/>
          </a:bodyPr>
          <a:lstStyle/>
          <a:p>
            <a:r>
              <a:rPr lang="en-US" dirty="0"/>
              <a:t>How the OSDU® Data Platform enables and support Digital Transformation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096C08A-2682-8949-9BC7-D889CA555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i="1" dirty="0"/>
              <a:t>Einar </a:t>
            </a:r>
            <a:r>
              <a:rPr lang="en-US" sz="1600" i="1" dirty="0" err="1"/>
              <a:t>Landre</a:t>
            </a:r>
            <a:r>
              <a:rPr lang="en-US" sz="1600" i="1" dirty="0"/>
              <a:t> @ Equinor</a:t>
            </a:r>
          </a:p>
        </p:txBody>
      </p:sp>
    </p:spTree>
    <p:extLst>
      <p:ext uri="{BB962C8B-B14F-4D97-AF65-F5344CB8AC3E}">
        <p14:creationId xmlns:p14="http://schemas.microsoft.com/office/powerpoint/2010/main" val="6842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8F03-DC3E-2AB8-A7FD-4D624499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Transformation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14230-8507-36C1-5F9F-B82D753427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5C836-292E-3A70-B0AE-EF1EC81A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220E3-B83C-B7B9-0A0E-A0A24FF88E06}"/>
              </a:ext>
            </a:extLst>
          </p:cNvPr>
          <p:cNvSpPr txBox="1"/>
          <p:nvPr/>
        </p:nvSpPr>
        <p:spPr>
          <a:xfrm>
            <a:off x="5736137" y="1418656"/>
            <a:ext cx="6300150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effectLst/>
                <a:latin typeface="Helvetica Neue" panose="02000503000000020004" pitchFamily="2" charset="0"/>
              </a:rPr>
              <a:t>Chat GPT:</a:t>
            </a:r>
          </a:p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accent1"/>
                </a:solidFill>
                <a:effectLst/>
                <a:latin typeface="Helvetica Neue" panose="02000503000000020004" pitchFamily="2" charset="0"/>
              </a:rPr>
              <a:t>Digital transformation is a strategic imperative for organizations seeking to thrive in the digital age. </a:t>
            </a:r>
          </a:p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accent1"/>
                </a:solidFill>
                <a:effectLst/>
                <a:latin typeface="Helvetica Neue" panose="02000503000000020004" pitchFamily="2" charset="0"/>
              </a:rPr>
              <a:t>It involves more than just adopting new technologies; it requires a fundamental shift in how an organization operates and delivers value. </a:t>
            </a:r>
          </a:p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accent1"/>
                </a:solidFill>
                <a:effectLst/>
                <a:latin typeface="Helvetica Neue" panose="02000503000000020004" pitchFamily="2" charset="0"/>
              </a:rPr>
              <a:t>By embracing digital transformation, organizations can improve efficiency, enhance customer experiences, drive innovation, and maintain a competitive edge in an increasingly digital world.</a:t>
            </a:r>
          </a:p>
        </p:txBody>
      </p:sp>
      <p:pic>
        <p:nvPicPr>
          <p:cNvPr id="8" name="Picture 7" descr="A person sitting at a desk in a library&#10;&#10;Description automatically generated">
            <a:extLst>
              <a:ext uri="{FF2B5EF4-FFF2-40B4-BE49-F238E27FC236}">
                <a16:creationId xmlns:a16="http://schemas.microsoft.com/office/drawing/2014/main" id="{70EC0D1D-E793-F3EC-7E80-25CD42455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7639"/>
            <a:ext cx="4817165" cy="4817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6AD082-7FBE-2059-AC92-4FC706B43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617" y="5922406"/>
            <a:ext cx="901148" cy="3123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59405E-62F7-1080-E633-1FC8E47C8525}"/>
              </a:ext>
            </a:extLst>
          </p:cNvPr>
          <p:cNvSpPr txBox="1"/>
          <p:nvPr/>
        </p:nvSpPr>
        <p:spPr>
          <a:xfrm>
            <a:off x="6631171" y="3747860"/>
            <a:ext cx="4510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New ways of working</a:t>
            </a:r>
          </a:p>
          <a:p>
            <a:pPr algn="ctr"/>
            <a:r>
              <a:rPr lang="en-GB" sz="2400" dirty="0">
                <a:solidFill>
                  <a:schemeClr val="accent1"/>
                </a:solidFill>
              </a:rPr>
              <a:t>Difficult and to the point of painful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86B55-9249-B72B-3A9E-434B6BCBDCA3}"/>
              </a:ext>
            </a:extLst>
          </p:cNvPr>
          <p:cNvSpPr txBox="1"/>
          <p:nvPr/>
        </p:nvSpPr>
        <p:spPr>
          <a:xfrm>
            <a:off x="6105097" y="4958060"/>
            <a:ext cx="5562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What has this to do with the OSDU® Data Platform?</a:t>
            </a:r>
          </a:p>
        </p:txBody>
      </p:sp>
    </p:spTree>
    <p:extLst>
      <p:ext uri="{BB962C8B-B14F-4D97-AF65-F5344CB8AC3E}">
        <p14:creationId xmlns:p14="http://schemas.microsoft.com/office/powerpoint/2010/main" val="158155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2EE39-4226-FC3A-A4A6-DC548C83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Silos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1B624-66BD-7D2C-DC7C-F8B9915FE3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B7064-8A1D-333E-22B6-C5B7997E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  <p:pic>
        <p:nvPicPr>
          <p:cNvPr id="6" name="Picture 5" descr="A group of silos in a farm&#10;&#10;Description automatically generated">
            <a:extLst>
              <a:ext uri="{FF2B5EF4-FFF2-40B4-BE49-F238E27FC236}">
                <a16:creationId xmlns:a16="http://schemas.microsoft.com/office/drawing/2014/main" id="{A99686A5-A940-C542-2FB6-72D64866B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6" y="1186249"/>
            <a:ext cx="5179540" cy="5179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C8DC9C-C147-4457-FB20-B8BF45D76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058" y="6029739"/>
            <a:ext cx="978828" cy="339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1A4362-BCA4-2626-8767-5FDE9931AE1E}"/>
              </a:ext>
            </a:extLst>
          </p:cNvPr>
          <p:cNvSpPr txBox="1"/>
          <p:nvPr/>
        </p:nvSpPr>
        <p:spPr>
          <a:xfrm>
            <a:off x="6198630" y="1186249"/>
            <a:ext cx="3711785" cy="20005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Silos are useful !!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solidFill>
                  <a:schemeClr val="accent1"/>
                </a:solidFill>
              </a:rPr>
              <a:t>They contain useful stuff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solidFill>
                  <a:schemeClr val="accent1"/>
                </a:solidFill>
              </a:rPr>
              <a:t>They separate stuff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solidFill>
                  <a:schemeClr val="accent1"/>
                </a:solidFill>
              </a:rPr>
              <a:t>They are everywhere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solidFill>
                  <a:schemeClr val="accent1"/>
                </a:solidFill>
              </a:rPr>
              <a:t>They are efficient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06697-0CC8-2237-026F-E853C83D44D2}"/>
              </a:ext>
            </a:extLst>
          </p:cNvPr>
          <p:cNvSpPr txBox="1"/>
          <p:nvPr/>
        </p:nvSpPr>
        <p:spPr>
          <a:xfrm>
            <a:off x="6150625" y="3429000"/>
            <a:ext cx="4907754" cy="20005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Integrating silos is difficult !!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solidFill>
                  <a:schemeClr val="accent1"/>
                </a:solidFill>
              </a:rPr>
              <a:t>Connecting mismatching concepts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solidFill>
                  <a:schemeClr val="accent1"/>
                </a:solidFill>
              </a:rPr>
              <a:t>Interdisciplinary conversations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solidFill>
                  <a:schemeClr val="accent1"/>
                </a:solidFill>
              </a:rPr>
              <a:t>Medical vs Layman speak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solidFill>
                  <a:schemeClr val="accent1"/>
                </a:solidFill>
              </a:rPr>
              <a:t>Whisky blending </a:t>
            </a:r>
            <a:r>
              <a:rPr lang="en-GB" sz="2400" dirty="0">
                <a:solidFill>
                  <a:schemeClr val="accent1"/>
                </a:solidFill>
                <a:sym typeface="Wingdings" pitchFamily="2" charset="2"/>
              </a:rPr>
              <a:t>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7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A732-DC0E-3695-E969-4A6755D9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Libraries (of ancient time)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47CA04-6D76-BA82-938A-5A9E8617E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96DB3-398C-362B-B7DA-388482BF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  <p:pic>
        <p:nvPicPr>
          <p:cNvPr id="5" name="Picture 4" descr="A group of people in a library&#10;&#10;Description automatically generated">
            <a:extLst>
              <a:ext uri="{FF2B5EF4-FFF2-40B4-BE49-F238E27FC236}">
                <a16:creationId xmlns:a16="http://schemas.microsoft.com/office/drawing/2014/main" id="{C6F1BB63-4CFD-511D-D033-349F46A41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9"/>
            <a:ext cx="4648458" cy="4648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19C6DC-9614-E46E-47E1-92D402E1884C}"/>
              </a:ext>
            </a:extLst>
          </p:cNvPr>
          <p:cNvSpPr txBox="1"/>
          <p:nvPr/>
        </p:nvSpPr>
        <p:spPr>
          <a:xfrm>
            <a:off x="5576947" y="1417639"/>
            <a:ext cx="6111749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Knowledge factories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solidFill>
                  <a:schemeClr val="accent1"/>
                </a:solidFill>
              </a:rPr>
              <a:t>Learning and record keeping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solidFill>
                  <a:schemeClr val="accent1"/>
                </a:solidFill>
              </a:rPr>
              <a:t>Translation, classification and enrichment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solidFill>
                  <a:schemeClr val="accent1"/>
                </a:solidFill>
              </a:rPr>
              <a:t>Single source of truth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9F8B4E-11E2-4915-E02F-5323E475C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83692"/>
            <a:ext cx="3594100" cy="3060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4DB999-0092-9074-FAAA-23355CB5C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907" y="5726770"/>
            <a:ext cx="978828" cy="3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8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BA919-D867-F630-B8FD-A909234E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49" y="241633"/>
            <a:ext cx="11416749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Digital Transformation is enabled by The OSDU® DP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7B6DAC-C042-A036-B1AC-791AD984B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15F5A-8993-A494-1F61-F18AA9E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6CD117E-2391-353A-2875-BDEE515EA972}"/>
              </a:ext>
            </a:extLst>
          </p:cNvPr>
          <p:cNvSpPr/>
          <p:nvPr/>
        </p:nvSpPr>
        <p:spPr>
          <a:xfrm>
            <a:off x="6316648" y="3968077"/>
            <a:ext cx="1331842" cy="12618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Seismic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C1797F9-6F98-2A13-57E2-19E8275BD50C}"/>
              </a:ext>
            </a:extLst>
          </p:cNvPr>
          <p:cNvSpPr/>
          <p:nvPr/>
        </p:nvSpPr>
        <p:spPr>
          <a:xfrm>
            <a:off x="7736052" y="3968077"/>
            <a:ext cx="1318593" cy="126313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Earth Modelling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947AF1F-57B6-E01B-0425-CB104A7367E1}"/>
              </a:ext>
            </a:extLst>
          </p:cNvPr>
          <p:cNvSpPr/>
          <p:nvPr/>
        </p:nvSpPr>
        <p:spPr>
          <a:xfrm>
            <a:off x="6344273" y="5329031"/>
            <a:ext cx="5238128" cy="86441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OSDU® Data Platform</a:t>
            </a:r>
          </a:p>
          <a:p>
            <a:pPr algn="ctr"/>
            <a:r>
              <a:rPr lang="en-GB" dirty="0"/>
              <a:t>(Linga franca)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144949F-CF58-1DB4-726F-1E93B874EA69}"/>
              </a:ext>
            </a:extLst>
          </p:cNvPr>
          <p:cNvSpPr/>
          <p:nvPr/>
        </p:nvSpPr>
        <p:spPr>
          <a:xfrm>
            <a:off x="9159067" y="3978205"/>
            <a:ext cx="2408895" cy="126313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Innovative </a:t>
            </a:r>
          </a:p>
          <a:p>
            <a:pPr algn="ctr"/>
            <a:r>
              <a:rPr lang="en-GB" dirty="0"/>
              <a:t>New Ways of Working</a:t>
            </a:r>
          </a:p>
        </p:txBody>
      </p: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8B5FCA25-F696-5A7E-BEC1-6DF05C8BACBF}"/>
              </a:ext>
            </a:extLst>
          </p:cNvPr>
          <p:cNvSpPr/>
          <p:nvPr/>
        </p:nvSpPr>
        <p:spPr>
          <a:xfrm>
            <a:off x="6808314" y="5060234"/>
            <a:ext cx="318052" cy="494406"/>
          </a:xfrm>
          <a:prstGeom prst="up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p-down Arrow 15">
            <a:extLst>
              <a:ext uri="{FF2B5EF4-FFF2-40B4-BE49-F238E27FC236}">
                <a16:creationId xmlns:a16="http://schemas.microsoft.com/office/drawing/2014/main" id="{97FB3304-8F28-A99D-F686-ABAE3A583DC7}"/>
              </a:ext>
            </a:extLst>
          </p:cNvPr>
          <p:cNvSpPr/>
          <p:nvPr/>
        </p:nvSpPr>
        <p:spPr>
          <a:xfrm>
            <a:off x="8194868" y="4994140"/>
            <a:ext cx="318052" cy="494406"/>
          </a:xfrm>
          <a:prstGeom prst="up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Up-down Arrow 16">
            <a:extLst>
              <a:ext uri="{FF2B5EF4-FFF2-40B4-BE49-F238E27FC236}">
                <a16:creationId xmlns:a16="http://schemas.microsoft.com/office/drawing/2014/main" id="{EB97B768-E114-0EDC-CA24-4A7DF4CC6A79}"/>
              </a:ext>
            </a:extLst>
          </p:cNvPr>
          <p:cNvSpPr/>
          <p:nvPr/>
        </p:nvSpPr>
        <p:spPr>
          <a:xfrm>
            <a:off x="10241673" y="4994140"/>
            <a:ext cx="318052" cy="494406"/>
          </a:xfrm>
          <a:prstGeom prst="up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938025-E88D-64BB-D073-01432B7355DB}"/>
              </a:ext>
            </a:extLst>
          </p:cNvPr>
          <p:cNvGrpSpPr/>
          <p:nvPr/>
        </p:nvGrpSpPr>
        <p:grpSpPr>
          <a:xfrm>
            <a:off x="371429" y="1299062"/>
            <a:ext cx="4858945" cy="4892418"/>
            <a:chOff x="624525" y="1403764"/>
            <a:chExt cx="4858945" cy="48924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F306E0-0AE3-8056-60DE-D4F984210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525" y="1403764"/>
              <a:ext cx="4844849" cy="486396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7AD639-0B89-A9C6-0CC5-970F0E45D202}"/>
                </a:ext>
              </a:extLst>
            </p:cNvPr>
            <p:cNvSpPr/>
            <p:nvPr/>
          </p:nvSpPr>
          <p:spPr>
            <a:xfrm>
              <a:off x="624525" y="5339641"/>
              <a:ext cx="4853233" cy="928083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3000">
                  <a:schemeClr val="accent1">
                    <a:tint val="50000"/>
                    <a:shade val="100000"/>
                    <a:satMod val="350000"/>
                    <a:lumMod val="59344"/>
                    <a:lumOff val="40656"/>
                    <a:alpha val="39564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75B57-B18D-A21C-11D3-BA1AC1D50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3789" y="5918426"/>
              <a:ext cx="1089681" cy="377756"/>
            </a:xfrm>
            <a:prstGeom prst="rect">
              <a:avLst/>
            </a:prstGeom>
          </p:spPr>
        </p:pic>
      </p:grpSp>
      <p:sp>
        <p:nvSpPr>
          <p:cNvPr id="20" name="Right Arrow 19">
            <a:extLst>
              <a:ext uri="{FF2B5EF4-FFF2-40B4-BE49-F238E27FC236}">
                <a16:creationId xmlns:a16="http://schemas.microsoft.com/office/drawing/2014/main" id="{E5E60B2B-15A2-36F3-B6AC-2079BA977B4B}"/>
              </a:ext>
            </a:extLst>
          </p:cNvPr>
          <p:cNvSpPr/>
          <p:nvPr/>
        </p:nvSpPr>
        <p:spPr>
          <a:xfrm>
            <a:off x="5402415" y="5379186"/>
            <a:ext cx="662609" cy="6076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2DC5B1-173F-B098-CEBA-064033130080}"/>
              </a:ext>
            </a:extLst>
          </p:cNvPr>
          <p:cNvSpPr txBox="1"/>
          <p:nvPr/>
        </p:nvSpPr>
        <p:spPr>
          <a:xfrm>
            <a:off x="5454449" y="2469164"/>
            <a:ext cx="6821355" cy="12618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Supports the backroom work of data science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chemeClr val="accent1"/>
                </a:solidFill>
              </a:rPr>
              <a:t>Standardized models and terminology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chemeClr val="accent1"/>
                </a:solidFill>
              </a:rPr>
              <a:t>Identification, curation and provenance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48AD91-BD8D-CF5D-6DE1-869BE102DE33}"/>
              </a:ext>
            </a:extLst>
          </p:cNvPr>
          <p:cNvSpPr txBox="1"/>
          <p:nvPr/>
        </p:nvSpPr>
        <p:spPr>
          <a:xfrm>
            <a:off x="5454449" y="1243818"/>
            <a:ext cx="5740621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Trustworthy data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chemeClr val="accent1"/>
                </a:solidFill>
              </a:rPr>
              <a:t>Enables new ways of working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chemeClr val="accent1"/>
                </a:solidFill>
              </a:rPr>
              <a:t>Enables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85289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B2F19D-1057-065D-4E88-3A4855782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963" y="2572217"/>
            <a:ext cx="5172075" cy="884079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>Thank you!</a:t>
            </a:r>
            <a:br>
              <a:rPr lang="en-GB"/>
            </a:br>
            <a:br>
              <a:rPr lang="en-GB"/>
            </a:br>
            <a:r>
              <a:rPr lang="en-GB"/>
              <a:t>Q&amp;A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88879-98BF-E354-AE5D-A00B6DD9D8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Copyright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  <a:cs typeface="Calibri" charset="0"/>
              </a:rPr>
              <a:t>© </a:t>
            </a:r>
            <a:r>
              <a:rPr lang="en-GB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 Open Group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A94A89-02E6-EE37-B8ED-4FDCA2D762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BDA901-AC44-DA44-B86F-73C28EB4CF8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896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ysClr val="window" lastClr="FFFFFF"/>
      </a:lt1>
      <a:dk2>
        <a:srgbClr val="465052"/>
      </a:dk2>
      <a:lt2>
        <a:srgbClr val="C3C2C2"/>
      </a:lt2>
      <a:accent1>
        <a:srgbClr val="00667F"/>
      </a:accent1>
      <a:accent2>
        <a:srgbClr val="00A6DE"/>
      </a:accent2>
      <a:accent3>
        <a:srgbClr val="007C66"/>
      </a:accent3>
      <a:accent4>
        <a:srgbClr val="DD7D28"/>
      </a:accent4>
      <a:accent5>
        <a:srgbClr val="79447B"/>
      </a:accent5>
      <a:accent6>
        <a:srgbClr val="009959"/>
      </a:accent6>
      <a:hlink>
        <a:srgbClr val="00667F"/>
      </a:hlink>
      <a:folHlink>
        <a:srgbClr val="0066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b7eb94-44e2-4887-ae0a-afb11c8554bb">
      <Terms xmlns="http://schemas.microsoft.com/office/infopath/2007/PartnerControls"/>
    </lcf76f155ced4ddcb4097134ff3c332f>
    <TaxCatchAll xmlns="34b4b15f-b3ea-4eed-a658-ef993cf2d3f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DB02FB88DAD48B02E51952D662F41" ma:contentTypeVersion="14" ma:contentTypeDescription="Create a new document." ma:contentTypeScope="" ma:versionID="85b9430b025d4b12732ea46661dc71a6">
  <xsd:schema xmlns:xsd="http://www.w3.org/2001/XMLSchema" xmlns:xs="http://www.w3.org/2001/XMLSchema" xmlns:p="http://schemas.microsoft.com/office/2006/metadata/properties" xmlns:ns2="9cb7eb94-44e2-4887-ae0a-afb11c8554bb" xmlns:ns3="34b4b15f-b3ea-4eed-a658-ef993cf2d3f8" targetNamespace="http://schemas.microsoft.com/office/2006/metadata/properties" ma:root="true" ma:fieldsID="b19c5207125de4bd8edbdd54004f14a4" ns2:_="" ns3:_="">
    <xsd:import namespace="9cb7eb94-44e2-4887-ae0a-afb11c8554bb"/>
    <xsd:import namespace="34b4b15f-b3ea-4eed-a658-ef993cf2d3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7eb94-44e2-4887-ae0a-afb11c8554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115a28f-900e-4c3c-a214-2f85a62b75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4b15f-b3ea-4eed-a658-ef993cf2d3f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2c2a038-2177-4155-9b96-a61e873dc7c7}" ma:internalName="TaxCatchAll" ma:showField="CatchAllData" ma:web="34b4b15f-b3ea-4eed-a658-ef993cf2d3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B88FCF-BD6A-498A-B77C-38B499AB19BC}">
  <ds:schemaRefs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bd82e38-99f1-4d33-91ae-bfa53c535a12"/>
    <ds:schemaRef ds:uri="7906831f-5caa-45aa-bb69-629cd2145ba1"/>
  </ds:schemaRefs>
</ds:datastoreItem>
</file>

<file path=customXml/itemProps2.xml><?xml version="1.0" encoding="utf-8"?>
<ds:datastoreItem xmlns:ds="http://schemas.openxmlformats.org/officeDocument/2006/customXml" ds:itemID="{FA2F16F8-C091-4A48-AE1E-28E0EDE2CA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843418-2647-4A1B-8652-B6A7D3D29414}"/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262</Words>
  <Application>Microsoft Macintosh PowerPoint</Application>
  <PresentationFormat>Widescreen</PresentationFormat>
  <Paragraphs>51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 Neue</vt:lpstr>
      <vt:lpstr>Wingdings</vt:lpstr>
      <vt:lpstr>1_Office Theme</vt:lpstr>
      <vt:lpstr>How the OSDU® Data Platform enables and support Digital Transformation</vt:lpstr>
      <vt:lpstr>Digital Transformation</vt:lpstr>
      <vt:lpstr>Silos</vt:lpstr>
      <vt:lpstr>Libraries (of ancient time)</vt:lpstr>
      <vt:lpstr>Digital Transformation is enabled by The OSDU® DP</vt:lpstr>
      <vt:lpstr>Thank you! 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P&amp;WS Edinburgh F2F Presentation</dc:title>
  <dc:creator>Chauhan, Rikesh</dc:creator>
  <cp:lastModifiedBy>Einar Landre</cp:lastModifiedBy>
  <cp:revision>11</cp:revision>
  <dcterms:created xsi:type="dcterms:W3CDTF">2024-02-28T12:09:31Z</dcterms:created>
  <dcterms:modified xsi:type="dcterms:W3CDTF">2024-06-25T16:24:59Z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0x0101003B2DB02FB88DAD48B02E51952D662F41</vt:lpwstr>
  </property>
  <property fmtid="{D5CDD505-2E9C-101B-9397-08002B2CF9AE}" pid="3" name="MediaServiceImageTags">
    <vt:lpwstr/>
  </property>
</Properties>
</file>