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43" r:id="rId5"/>
    <p:sldId id="2147483612" r:id="rId6"/>
    <p:sldId id="263" r:id="rId7"/>
    <p:sldId id="2147483639" r:id="rId8"/>
    <p:sldId id="2134805175" r:id="rId9"/>
    <p:sldId id="2147483641" r:id="rId10"/>
    <p:sldId id="268" r:id="rId11"/>
    <p:sldId id="269" r:id="rId12"/>
    <p:sldId id="270" r:id="rId13"/>
    <p:sldId id="272" r:id="rId14"/>
    <p:sldId id="2147483628" r:id="rId15"/>
    <p:sldId id="273" r:id="rId16"/>
    <p:sldId id="2147483627" r:id="rId17"/>
    <p:sldId id="2147483623" r:id="rId18"/>
    <p:sldId id="2147483624" r:id="rId19"/>
    <p:sldId id="277" r:id="rId20"/>
  </p:sldIdLst>
  <p:sldSz cx="12192000" cy="6858000"/>
  <p:notesSz cx="6858000" cy="9144000"/>
  <p:custDataLst>
    <p:tags r:id="rId23"/>
  </p:custDataLst>
  <p:defaultTextStyle>
    <a:defPPr>
      <a:defRPr lang="en-US"/>
    </a:defPPr>
    <a:lvl1pPr>
      <a:spcBef>
        <a:spcPts val="0"/>
      </a:spcBef>
      <a:buClr>
        <a:schemeClr val="accent1"/>
      </a:buClr>
      <a:defRPr sz="1800"/>
    </a:lvl1pPr>
    <a:lvl2pPr marL="18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2pPr>
    <a:lvl3pPr marL="36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3pPr>
    <a:lvl4pPr marL="54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4pPr>
    <a:lvl5pPr marL="72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5pPr>
    <a:lvl6pPr marL="90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6pPr>
    <a:lvl7pPr marL="108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7pPr>
    <a:lvl8pPr marL="126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8pPr>
    <a:lvl9pPr marL="1440000" indent="-180000">
      <a:spcBef>
        <a:spcPts val="0"/>
      </a:spcBef>
      <a:buClr>
        <a:schemeClr val="accent1"/>
      </a:buClr>
      <a:buFont typeface="Arial" panose="020B0604020202020204" pitchFamily="34" charset="0"/>
      <a:buChar char="•"/>
      <a:defRPr sz="1800"/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32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ny Welle" initials="DW" lastIdx="1" clrIdx="0">
    <p:extLst>
      <p:ext uri="{19B8F6BF-5375-455C-9EA6-DF929625EA0E}">
        <p15:presenceInfo xmlns:p15="http://schemas.microsoft.com/office/powerpoint/2012/main" userId="S::denwelle1@publicisgroupe.net::08b00602-60fa-48c3-96fb-06a947b67cd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0000"/>
    <a:srgbClr val="1266B0"/>
    <a:srgbClr val="8497B0"/>
    <a:srgbClr val="96A5B8"/>
    <a:srgbClr val="E43838"/>
    <a:srgbClr val="E43232"/>
    <a:srgbClr val="D25353"/>
    <a:srgbClr val="2C86C5"/>
    <a:srgbClr val="00A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9C8EA9-8DDF-49B1-BFEA-E94838419EA0}" v="2" dt="2024-06-24T08:32:37.687"/>
  </p1510:revLst>
</p1510:revInfo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  <a:insideH>
            <a:ln w="12700" cmpd="sng">
              <a:solidFill>
                <a:schemeClr val="accent6">
                  <a:alpha val="15000"/>
                </a:schemeClr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  <a:fill>
          <a:solidFill>
            <a:schemeClr val="accent6">
              <a:alpha val="5000"/>
            </a:schemeClr>
          </a:solidFill>
        </a:fill>
      </a:tcStyle>
    </a:band1H>
    <a:band2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</a:tcStyle>
    </a:band2H>
    <a:band1V>
      <a:tcStyle>
        <a:tcBdr/>
        <a:fill>
          <a:solidFill>
            <a:schemeClr val="accent6">
              <a:alpha val="5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lastRow>
    <a:fir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506" autoAdjust="0"/>
  </p:normalViewPr>
  <p:slideViewPr>
    <p:cSldViewPr snapToGrid="0" showGuides="1">
      <p:cViewPr varScale="1">
        <p:scale>
          <a:sx n="53" d="100"/>
          <a:sy n="53" d="100"/>
        </p:scale>
        <p:origin x="1176" y="52"/>
      </p:cViewPr>
      <p:guideLst>
        <p:guide pos="3840"/>
        <p:guide orient="horz" pos="3271"/>
      </p:guideLst>
    </p:cSldViewPr>
  </p:slideViewPr>
  <p:outlineViewPr>
    <p:cViewPr>
      <p:scale>
        <a:sx n="33" d="100"/>
        <a:sy n="33" d="100"/>
      </p:scale>
      <p:origin x="0" y="-2310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184"/>
    </p:cViewPr>
  </p:sorterViewPr>
  <p:notesViewPr>
    <p:cSldViewPr snapToGrid="0" showGuides="1">
      <p:cViewPr varScale="1">
        <p:scale>
          <a:sx n="121" d="100"/>
          <a:sy n="121" d="100"/>
        </p:scale>
        <p:origin x="493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riguez Perez, Javier (DI PA SW IS CC PM OP)" userId="6dd10324-2f8e-4a69-88cf-eb473d29c08a" providerId="ADAL" clId="{D59C8EA9-8DDF-49B1-BFEA-E94838419EA0}"/>
    <pc:docChg chg="modSld">
      <pc:chgData name="Rodriguez Perez, Javier (DI PA SW IS CC PM OP)" userId="6dd10324-2f8e-4a69-88cf-eb473d29c08a" providerId="ADAL" clId="{D59C8EA9-8DDF-49B1-BFEA-E94838419EA0}" dt="2024-06-24T08:33:16.466" v="94" actId="1076"/>
      <pc:docMkLst>
        <pc:docMk/>
      </pc:docMkLst>
      <pc:sldChg chg="addSp modSp mod modAnim">
        <pc:chgData name="Rodriguez Perez, Javier (DI PA SW IS CC PM OP)" userId="6dd10324-2f8e-4a69-88cf-eb473d29c08a" providerId="ADAL" clId="{D59C8EA9-8DDF-49B1-BFEA-E94838419EA0}" dt="2024-06-24T08:33:16.466" v="94" actId="1076"/>
        <pc:sldMkLst>
          <pc:docMk/>
          <pc:sldMk cId="524222885" sldId="272"/>
        </pc:sldMkLst>
        <pc:spChg chg="mod">
          <ac:chgData name="Rodriguez Perez, Javier (DI PA SW IS CC PM OP)" userId="6dd10324-2f8e-4a69-88cf-eb473d29c08a" providerId="ADAL" clId="{D59C8EA9-8DDF-49B1-BFEA-E94838419EA0}" dt="2024-06-21T11:09:44.449" v="18" actId="20577"/>
          <ac:spMkLst>
            <pc:docMk/>
            <pc:sldMk cId="524222885" sldId="272"/>
            <ac:spMk id="14" creationId="{68A4DEA1-FB06-F8C7-235A-1196DEAE8EB7}"/>
          </ac:spMkLst>
        </pc:spChg>
        <pc:spChg chg="add mod">
          <ac:chgData name="Rodriguez Perez, Javier (DI PA SW IS CC PM OP)" userId="6dd10324-2f8e-4a69-88cf-eb473d29c08a" providerId="ADAL" clId="{D59C8EA9-8DDF-49B1-BFEA-E94838419EA0}" dt="2024-06-24T08:33:16.466" v="94" actId="1076"/>
          <ac:spMkLst>
            <pc:docMk/>
            <pc:sldMk cId="524222885" sldId="272"/>
            <ac:spMk id="24" creationId="{4D2767F8-0334-56CB-E55E-306F6A0070BD}"/>
          </ac:spMkLst>
        </pc:spChg>
        <pc:spChg chg="add mod">
          <ac:chgData name="Rodriguez Perez, Javier (DI PA SW IS CC PM OP)" userId="6dd10324-2f8e-4a69-88cf-eb473d29c08a" providerId="ADAL" clId="{D59C8EA9-8DDF-49B1-BFEA-E94838419EA0}" dt="2024-06-24T08:33:00.829" v="93" actId="1076"/>
          <ac:spMkLst>
            <pc:docMk/>
            <pc:sldMk cId="524222885" sldId="272"/>
            <ac:spMk id="25" creationId="{90ED777D-2775-F315-3026-93656A0CDEA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iemens-my.sharepoint.com/personal/b_laws_siemens_com/Documents/Microsoft%20Teams%20Chat%20Files/Siemens%20Oilfield%20Optimiser%20-%20Cost-revenue%20project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strRef>
              <c:f>'[Siemens Oilfield Optimiser - Cost-revenue projections.xlsx]Projections'!$Q$4</c:f>
              <c:strCache>
                <c:ptCount val="1"/>
                <c:pt idx="0">
                  <c:v>Annual benefit</c:v>
                </c:pt>
              </c:strCache>
            </c:strRef>
          </c:tx>
          <c:spPr>
            <a:ln w="38100" cap="rnd" cmpd="sng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'[Siemens Oilfield Optimiser - Cost-revenue projections.xlsx]Projections'!$P$5:$P$304</c:f>
              <c:numCache>
                <c:formatCode>#,##0_ ;\-#,##0\ </c:formatCode>
                <c:ptCount val="300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5000</c:v>
                </c:pt>
                <c:pt idx="5">
                  <c:v>6000</c:v>
                </c:pt>
                <c:pt idx="6">
                  <c:v>7000</c:v>
                </c:pt>
                <c:pt idx="7">
                  <c:v>8000</c:v>
                </c:pt>
                <c:pt idx="8">
                  <c:v>9000</c:v>
                </c:pt>
                <c:pt idx="9">
                  <c:v>10000</c:v>
                </c:pt>
                <c:pt idx="10">
                  <c:v>11000</c:v>
                </c:pt>
                <c:pt idx="11">
                  <c:v>12000</c:v>
                </c:pt>
                <c:pt idx="12">
                  <c:v>13000</c:v>
                </c:pt>
                <c:pt idx="13">
                  <c:v>14000</c:v>
                </c:pt>
                <c:pt idx="14">
                  <c:v>15000</c:v>
                </c:pt>
                <c:pt idx="15">
                  <c:v>16000</c:v>
                </c:pt>
                <c:pt idx="16">
                  <c:v>17000</c:v>
                </c:pt>
                <c:pt idx="17">
                  <c:v>18000</c:v>
                </c:pt>
                <c:pt idx="18">
                  <c:v>19000</c:v>
                </c:pt>
                <c:pt idx="19">
                  <c:v>20000</c:v>
                </c:pt>
                <c:pt idx="20">
                  <c:v>21000</c:v>
                </c:pt>
                <c:pt idx="21">
                  <c:v>22000</c:v>
                </c:pt>
                <c:pt idx="22">
                  <c:v>23000</c:v>
                </c:pt>
                <c:pt idx="23">
                  <c:v>24000</c:v>
                </c:pt>
                <c:pt idx="24">
                  <c:v>25000</c:v>
                </c:pt>
                <c:pt idx="25">
                  <c:v>26000</c:v>
                </c:pt>
                <c:pt idx="26">
                  <c:v>27000</c:v>
                </c:pt>
                <c:pt idx="27">
                  <c:v>28000</c:v>
                </c:pt>
                <c:pt idx="28">
                  <c:v>29000</c:v>
                </c:pt>
                <c:pt idx="29">
                  <c:v>30000</c:v>
                </c:pt>
                <c:pt idx="30">
                  <c:v>31000</c:v>
                </c:pt>
                <c:pt idx="31">
                  <c:v>32000</c:v>
                </c:pt>
                <c:pt idx="32">
                  <c:v>33000</c:v>
                </c:pt>
                <c:pt idx="33">
                  <c:v>34000</c:v>
                </c:pt>
                <c:pt idx="34">
                  <c:v>35000</c:v>
                </c:pt>
                <c:pt idx="35">
                  <c:v>36000</c:v>
                </c:pt>
                <c:pt idx="36">
                  <c:v>37000</c:v>
                </c:pt>
                <c:pt idx="37">
                  <c:v>38000</c:v>
                </c:pt>
                <c:pt idx="38">
                  <c:v>39000</c:v>
                </c:pt>
                <c:pt idx="39">
                  <c:v>40000</c:v>
                </c:pt>
                <c:pt idx="40">
                  <c:v>41000</c:v>
                </c:pt>
                <c:pt idx="41">
                  <c:v>42000</c:v>
                </c:pt>
                <c:pt idx="42">
                  <c:v>43000</c:v>
                </c:pt>
                <c:pt idx="43">
                  <c:v>44000</c:v>
                </c:pt>
                <c:pt idx="44">
                  <c:v>45000</c:v>
                </c:pt>
                <c:pt idx="45">
                  <c:v>46000</c:v>
                </c:pt>
                <c:pt idx="46">
                  <c:v>47000</c:v>
                </c:pt>
                <c:pt idx="47">
                  <c:v>48000</c:v>
                </c:pt>
                <c:pt idx="48">
                  <c:v>49000</c:v>
                </c:pt>
                <c:pt idx="49">
                  <c:v>50000</c:v>
                </c:pt>
                <c:pt idx="50">
                  <c:v>51000</c:v>
                </c:pt>
                <c:pt idx="51">
                  <c:v>52000</c:v>
                </c:pt>
                <c:pt idx="52">
                  <c:v>53000</c:v>
                </c:pt>
                <c:pt idx="53">
                  <c:v>54000</c:v>
                </c:pt>
                <c:pt idx="54">
                  <c:v>55000</c:v>
                </c:pt>
                <c:pt idx="55">
                  <c:v>56000</c:v>
                </c:pt>
                <c:pt idx="56">
                  <c:v>57000</c:v>
                </c:pt>
                <c:pt idx="57">
                  <c:v>58000</c:v>
                </c:pt>
                <c:pt idx="58">
                  <c:v>59000</c:v>
                </c:pt>
                <c:pt idx="59">
                  <c:v>60000</c:v>
                </c:pt>
                <c:pt idx="60">
                  <c:v>61000</c:v>
                </c:pt>
                <c:pt idx="61">
                  <c:v>62000</c:v>
                </c:pt>
                <c:pt idx="62">
                  <c:v>63000</c:v>
                </c:pt>
                <c:pt idx="63">
                  <c:v>64000</c:v>
                </c:pt>
                <c:pt idx="64">
                  <c:v>65000</c:v>
                </c:pt>
                <c:pt idx="65">
                  <c:v>66000</c:v>
                </c:pt>
                <c:pt idx="66">
                  <c:v>67000</c:v>
                </c:pt>
                <c:pt idx="67">
                  <c:v>68000</c:v>
                </c:pt>
                <c:pt idx="68">
                  <c:v>69000</c:v>
                </c:pt>
                <c:pt idx="69">
                  <c:v>70000</c:v>
                </c:pt>
                <c:pt idx="70">
                  <c:v>71000</c:v>
                </c:pt>
                <c:pt idx="71">
                  <c:v>72000</c:v>
                </c:pt>
                <c:pt idx="72">
                  <c:v>73000</c:v>
                </c:pt>
                <c:pt idx="73">
                  <c:v>74000</c:v>
                </c:pt>
                <c:pt idx="74">
                  <c:v>75000</c:v>
                </c:pt>
                <c:pt idx="75">
                  <c:v>76000</c:v>
                </c:pt>
                <c:pt idx="76">
                  <c:v>77000</c:v>
                </c:pt>
                <c:pt idx="77">
                  <c:v>78000</c:v>
                </c:pt>
                <c:pt idx="78">
                  <c:v>79000</c:v>
                </c:pt>
                <c:pt idx="79">
                  <c:v>80000</c:v>
                </c:pt>
                <c:pt idx="80">
                  <c:v>81000</c:v>
                </c:pt>
                <c:pt idx="81">
                  <c:v>82000</c:v>
                </c:pt>
                <c:pt idx="82">
                  <c:v>83000</c:v>
                </c:pt>
                <c:pt idx="83">
                  <c:v>84000</c:v>
                </c:pt>
                <c:pt idx="84">
                  <c:v>85000</c:v>
                </c:pt>
                <c:pt idx="85">
                  <c:v>86000</c:v>
                </c:pt>
                <c:pt idx="86">
                  <c:v>87000</c:v>
                </c:pt>
                <c:pt idx="87">
                  <c:v>88000</c:v>
                </c:pt>
                <c:pt idx="88">
                  <c:v>89000</c:v>
                </c:pt>
                <c:pt idx="89">
                  <c:v>90000</c:v>
                </c:pt>
                <c:pt idx="90">
                  <c:v>91000</c:v>
                </c:pt>
                <c:pt idx="91">
                  <c:v>92000</c:v>
                </c:pt>
                <c:pt idx="92">
                  <c:v>93000</c:v>
                </c:pt>
                <c:pt idx="93">
                  <c:v>94000</c:v>
                </c:pt>
                <c:pt idx="94">
                  <c:v>95000</c:v>
                </c:pt>
                <c:pt idx="95">
                  <c:v>96000</c:v>
                </c:pt>
                <c:pt idx="96">
                  <c:v>97000</c:v>
                </c:pt>
                <c:pt idx="97">
                  <c:v>98000</c:v>
                </c:pt>
                <c:pt idx="98">
                  <c:v>99000</c:v>
                </c:pt>
                <c:pt idx="99">
                  <c:v>100000</c:v>
                </c:pt>
                <c:pt idx="100">
                  <c:v>101000</c:v>
                </c:pt>
                <c:pt idx="101">
                  <c:v>102000</c:v>
                </c:pt>
                <c:pt idx="102">
                  <c:v>103000</c:v>
                </c:pt>
                <c:pt idx="103">
                  <c:v>104000</c:v>
                </c:pt>
                <c:pt idx="104">
                  <c:v>105000</c:v>
                </c:pt>
                <c:pt idx="105">
                  <c:v>106000</c:v>
                </c:pt>
                <c:pt idx="106">
                  <c:v>107000</c:v>
                </c:pt>
                <c:pt idx="107">
                  <c:v>108000</c:v>
                </c:pt>
                <c:pt idx="108">
                  <c:v>109000</c:v>
                </c:pt>
                <c:pt idx="109">
                  <c:v>110000</c:v>
                </c:pt>
                <c:pt idx="110">
                  <c:v>111000</c:v>
                </c:pt>
                <c:pt idx="111">
                  <c:v>112000</c:v>
                </c:pt>
                <c:pt idx="112">
                  <c:v>113000</c:v>
                </c:pt>
                <c:pt idx="113">
                  <c:v>114000</c:v>
                </c:pt>
                <c:pt idx="114">
                  <c:v>115000</c:v>
                </c:pt>
                <c:pt idx="115">
                  <c:v>116000</c:v>
                </c:pt>
                <c:pt idx="116">
                  <c:v>117000</c:v>
                </c:pt>
                <c:pt idx="117">
                  <c:v>118000</c:v>
                </c:pt>
                <c:pt idx="118">
                  <c:v>119000</c:v>
                </c:pt>
                <c:pt idx="119">
                  <c:v>120000</c:v>
                </c:pt>
                <c:pt idx="120">
                  <c:v>121000</c:v>
                </c:pt>
                <c:pt idx="121">
                  <c:v>122000</c:v>
                </c:pt>
                <c:pt idx="122">
                  <c:v>123000</c:v>
                </c:pt>
                <c:pt idx="123">
                  <c:v>124000</c:v>
                </c:pt>
                <c:pt idx="124">
                  <c:v>125000</c:v>
                </c:pt>
                <c:pt idx="125">
                  <c:v>126000</c:v>
                </c:pt>
                <c:pt idx="126">
                  <c:v>127000</c:v>
                </c:pt>
                <c:pt idx="127">
                  <c:v>128000</c:v>
                </c:pt>
                <c:pt idx="128">
                  <c:v>129000</c:v>
                </c:pt>
                <c:pt idx="129">
                  <c:v>130000</c:v>
                </c:pt>
                <c:pt idx="130">
                  <c:v>131000</c:v>
                </c:pt>
                <c:pt idx="131">
                  <c:v>132000</c:v>
                </c:pt>
                <c:pt idx="132">
                  <c:v>133000</c:v>
                </c:pt>
                <c:pt idx="133">
                  <c:v>134000</c:v>
                </c:pt>
                <c:pt idx="134">
                  <c:v>135000</c:v>
                </c:pt>
                <c:pt idx="135">
                  <c:v>136000</c:v>
                </c:pt>
                <c:pt idx="136">
                  <c:v>137000</c:v>
                </c:pt>
                <c:pt idx="137">
                  <c:v>138000</c:v>
                </c:pt>
                <c:pt idx="138">
                  <c:v>139000</c:v>
                </c:pt>
                <c:pt idx="139">
                  <c:v>140000</c:v>
                </c:pt>
                <c:pt idx="140">
                  <c:v>141000</c:v>
                </c:pt>
                <c:pt idx="141">
                  <c:v>142000</c:v>
                </c:pt>
                <c:pt idx="142">
                  <c:v>143000</c:v>
                </c:pt>
                <c:pt idx="143">
                  <c:v>144000</c:v>
                </c:pt>
                <c:pt idx="144">
                  <c:v>145000</c:v>
                </c:pt>
                <c:pt idx="145">
                  <c:v>146000</c:v>
                </c:pt>
                <c:pt idx="146">
                  <c:v>147000</c:v>
                </c:pt>
                <c:pt idx="147">
                  <c:v>148000</c:v>
                </c:pt>
                <c:pt idx="148">
                  <c:v>149000</c:v>
                </c:pt>
                <c:pt idx="149">
                  <c:v>150000</c:v>
                </c:pt>
                <c:pt idx="150">
                  <c:v>151000</c:v>
                </c:pt>
                <c:pt idx="151">
                  <c:v>152000</c:v>
                </c:pt>
                <c:pt idx="152">
                  <c:v>153000</c:v>
                </c:pt>
                <c:pt idx="153">
                  <c:v>154000</c:v>
                </c:pt>
                <c:pt idx="154">
                  <c:v>155000</c:v>
                </c:pt>
                <c:pt idx="155">
                  <c:v>156000</c:v>
                </c:pt>
                <c:pt idx="156">
                  <c:v>157000</c:v>
                </c:pt>
                <c:pt idx="157">
                  <c:v>158000</c:v>
                </c:pt>
                <c:pt idx="158">
                  <c:v>159000</c:v>
                </c:pt>
                <c:pt idx="159">
                  <c:v>160000</c:v>
                </c:pt>
                <c:pt idx="160">
                  <c:v>161000</c:v>
                </c:pt>
                <c:pt idx="161">
                  <c:v>162000</c:v>
                </c:pt>
                <c:pt idx="162">
                  <c:v>163000</c:v>
                </c:pt>
                <c:pt idx="163">
                  <c:v>164000</c:v>
                </c:pt>
                <c:pt idx="164">
                  <c:v>165000</c:v>
                </c:pt>
                <c:pt idx="165">
                  <c:v>166000</c:v>
                </c:pt>
                <c:pt idx="166">
                  <c:v>167000</c:v>
                </c:pt>
                <c:pt idx="167">
                  <c:v>168000</c:v>
                </c:pt>
                <c:pt idx="168">
                  <c:v>169000</c:v>
                </c:pt>
                <c:pt idx="169">
                  <c:v>170000</c:v>
                </c:pt>
                <c:pt idx="170">
                  <c:v>171000</c:v>
                </c:pt>
                <c:pt idx="171">
                  <c:v>172000</c:v>
                </c:pt>
                <c:pt idx="172">
                  <c:v>173000</c:v>
                </c:pt>
                <c:pt idx="173">
                  <c:v>174000</c:v>
                </c:pt>
                <c:pt idx="174">
                  <c:v>175000</c:v>
                </c:pt>
                <c:pt idx="175">
                  <c:v>176000</c:v>
                </c:pt>
                <c:pt idx="176">
                  <c:v>177000</c:v>
                </c:pt>
                <c:pt idx="177">
                  <c:v>178000</c:v>
                </c:pt>
                <c:pt idx="178">
                  <c:v>179000</c:v>
                </c:pt>
                <c:pt idx="179">
                  <c:v>180000</c:v>
                </c:pt>
                <c:pt idx="180">
                  <c:v>181000</c:v>
                </c:pt>
                <c:pt idx="181">
                  <c:v>182000</c:v>
                </c:pt>
                <c:pt idx="182">
                  <c:v>183000</c:v>
                </c:pt>
                <c:pt idx="183">
                  <c:v>184000</c:v>
                </c:pt>
                <c:pt idx="184">
                  <c:v>185000</c:v>
                </c:pt>
                <c:pt idx="185">
                  <c:v>186000</c:v>
                </c:pt>
                <c:pt idx="186">
                  <c:v>187000</c:v>
                </c:pt>
                <c:pt idx="187">
                  <c:v>188000</c:v>
                </c:pt>
                <c:pt idx="188">
                  <c:v>189000</c:v>
                </c:pt>
                <c:pt idx="189">
                  <c:v>190000</c:v>
                </c:pt>
                <c:pt idx="190">
                  <c:v>191000</c:v>
                </c:pt>
                <c:pt idx="191">
                  <c:v>192000</c:v>
                </c:pt>
                <c:pt idx="192">
                  <c:v>193000</c:v>
                </c:pt>
                <c:pt idx="193">
                  <c:v>194000</c:v>
                </c:pt>
                <c:pt idx="194">
                  <c:v>195000</c:v>
                </c:pt>
                <c:pt idx="195">
                  <c:v>196000</c:v>
                </c:pt>
                <c:pt idx="196">
                  <c:v>197000</c:v>
                </c:pt>
                <c:pt idx="197">
                  <c:v>198000</c:v>
                </c:pt>
                <c:pt idx="198">
                  <c:v>199000</c:v>
                </c:pt>
                <c:pt idx="199">
                  <c:v>200000</c:v>
                </c:pt>
                <c:pt idx="200">
                  <c:v>201000</c:v>
                </c:pt>
                <c:pt idx="201">
                  <c:v>202000</c:v>
                </c:pt>
                <c:pt idx="202">
                  <c:v>203000</c:v>
                </c:pt>
                <c:pt idx="203">
                  <c:v>204000</c:v>
                </c:pt>
                <c:pt idx="204">
                  <c:v>205000</c:v>
                </c:pt>
                <c:pt idx="205">
                  <c:v>206000</c:v>
                </c:pt>
                <c:pt idx="206">
                  <c:v>207000</c:v>
                </c:pt>
                <c:pt idx="207">
                  <c:v>208000</c:v>
                </c:pt>
                <c:pt idx="208">
                  <c:v>209000</c:v>
                </c:pt>
                <c:pt idx="209">
                  <c:v>210000</c:v>
                </c:pt>
                <c:pt idx="210">
                  <c:v>211000</c:v>
                </c:pt>
                <c:pt idx="211">
                  <c:v>212000</c:v>
                </c:pt>
                <c:pt idx="212">
                  <c:v>213000</c:v>
                </c:pt>
                <c:pt idx="213">
                  <c:v>214000</c:v>
                </c:pt>
                <c:pt idx="214">
                  <c:v>215000</c:v>
                </c:pt>
                <c:pt idx="215">
                  <c:v>216000</c:v>
                </c:pt>
                <c:pt idx="216">
                  <c:v>217000</c:v>
                </c:pt>
                <c:pt idx="217">
                  <c:v>218000</c:v>
                </c:pt>
                <c:pt idx="218">
                  <c:v>219000</c:v>
                </c:pt>
                <c:pt idx="219">
                  <c:v>220000</c:v>
                </c:pt>
                <c:pt idx="220">
                  <c:v>221000</c:v>
                </c:pt>
                <c:pt idx="221">
                  <c:v>222000</c:v>
                </c:pt>
                <c:pt idx="222">
                  <c:v>223000</c:v>
                </c:pt>
                <c:pt idx="223">
                  <c:v>224000</c:v>
                </c:pt>
                <c:pt idx="224">
                  <c:v>225000</c:v>
                </c:pt>
                <c:pt idx="225">
                  <c:v>226000</c:v>
                </c:pt>
                <c:pt idx="226">
                  <c:v>227000</c:v>
                </c:pt>
                <c:pt idx="227">
                  <c:v>228000</c:v>
                </c:pt>
                <c:pt idx="228">
                  <c:v>229000</c:v>
                </c:pt>
                <c:pt idx="229">
                  <c:v>230000</c:v>
                </c:pt>
                <c:pt idx="230">
                  <c:v>231000</c:v>
                </c:pt>
                <c:pt idx="231">
                  <c:v>232000</c:v>
                </c:pt>
                <c:pt idx="232">
                  <c:v>233000</c:v>
                </c:pt>
                <c:pt idx="233">
                  <c:v>234000</c:v>
                </c:pt>
                <c:pt idx="234">
                  <c:v>235000</c:v>
                </c:pt>
                <c:pt idx="235">
                  <c:v>236000</c:v>
                </c:pt>
                <c:pt idx="236">
                  <c:v>237000</c:v>
                </c:pt>
                <c:pt idx="237">
                  <c:v>238000</c:v>
                </c:pt>
                <c:pt idx="238">
                  <c:v>239000</c:v>
                </c:pt>
                <c:pt idx="239">
                  <c:v>240000</c:v>
                </c:pt>
                <c:pt idx="240">
                  <c:v>241000</c:v>
                </c:pt>
                <c:pt idx="241">
                  <c:v>242000</c:v>
                </c:pt>
                <c:pt idx="242">
                  <c:v>243000</c:v>
                </c:pt>
                <c:pt idx="243">
                  <c:v>244000</c:v>
                </c:pt>
                <c:pt idx="244">
                  <c:v>245000</c:v>
                </c:pt>
                <c:pt idx="245">
                  <c:v>246000</c:v>
                </c:pt>
                <c:pt idx="246">
                  <c:v>247000</c:v>
                </c:pt>
                <c:pt idx="247">
                  <c:v>248000</c:v>
                </c:pt>
                <c:pt idx="248">
                  <c:v>249000</c:v>
                </c:pt>
                <c:pt idx="249">
                  <c:v>250000</c:v>
                </c:pt>
                <c:pt idx="250">
                  <c:v>251000</c:v>
                </c:pt>
                <c:pt idx="251">
                  <c:v>252000</c:v>
                </c:pt>
                <c:pt idx="252">
                  <c:v>253000</c:v>
                </c:pt>
                <c:pt idx="253">
                  <c:v>254000</c:v>
                </c:pt>
                <c:pt idx="254">
                  <c:v>255000</c:v>
                </c:pt>
                <c:pt idx="255">
                  <c:v>256000</c:v>
                </c:pt>
                <c:pt idx="256">
                  <c:v>257000</c:v>
                </c:pt>
                <c:pt idx="257">
                  <c:v>258000</c:v>
                </c:pt>
                <c:pt idx="258">
                  <c:v>259000</c:v>
                </c:pt>
                <c:pt idx="259">
                  <c:v>260000</c:v>
                </c:pt>
                <c:pt idx="260">
                  <c:v>261000</c:v>
                </c:pt>
                <c:pt idx="261">
                  <c:v>262000</c:v>
                </c:pt>
                <c:pt idx="262">
                  <c:v>263000</c:v>
                </c:pt>
                <c:pt idx="263">
                  <c:v>264000</c:v>
                </c:pt>
                <c:pt idx="264">
                  <c:v>265000</c:v>
                </c:pt>
                <c:pt idx="265">
                  <c:v>266000</c:v>
                </c:pt>
                <c:pt idx="266">
                  <c:v>267000</c:v>
                </c:pt>
                <c:pt idx="267">
                  <c:v>268000</c:v>
                </c:pt>
                <c:pt idx="268">
                  <c:v>269000</c:v>
                </c:pt>
                <c:pt idx="269">
                  <c:v>270000</c:v>
                </c:pt>
                <c:pt idx="270">
                  <c:v>271000</c:v>
                </c:pt>
                <c:pt idx="271">
                  <c:v>272000</c:v>
                </c:pt>
                <c:pt idx="272">
                  <c:v>273000</c:v>
                </c:pt>
                <c:pt idx="273">
                  <c:v>274000</c:v>
                </c:pt>
                <c:pt idx="274">
                  <c:v>275000</c:v>
                </c:pt>
                <c:pt idx="275">
                  <c:v>276000</c:v>
                </c:pt>
                <c:pt idx="276">
                  <c:v>277000</c:v>
                </c:pt>
                <c:pt idx="277">
                  <c:v>278000</c:v>
                </c:pt>
                <c:pt idx="278">
                  <c:v>279000</c:v>
                </c:pt>
                <c:pt idx="279">
                  <c:v>280000</c:v>
                </c:pt>
                <c:pt idx="280">
                  <c:v>281000</c:v>
                </c:pt>
                <c:pt idx="281">
                  <c:v>282000</c:v>
                </c:pt>
                <c:pt idx="282">
                  <c:v>283000</c:v>
                </c:pt>
                <c:pt idx="283">
                  <c:v>284000</c:v>
                </c:pt>
                <c:pt idx="284">
                  <c:v>285000</c:v>
                </c:pt>
                <c:pt idx="285">
                  <c:v>286000</c:v>
                </c:pt>
                <c:pt idx="286">
                  <c:v>287000</c:v>
                </c:pt>
                <c:pt idx="287">
                  <c:v>288000</c:v>
                </c:pt>
                <c:pt idx="288">
                  <c:v>289000</c:v>
                </c:pt>
                <c:pt idx="289">
                  <c:v>290000</c:v>
                </c:pt>
                <c:pt idx="290">
                  <c:v>291000</c:v>
                </c:pt>
                <c:pt idx="291">
                  <c:v>292000</c:v>
                </c:pt>
                <c:pt idx="292">
                  <c:v>293000</c:v>
                </c:pt>
                <c:pt idx="293">
                  <c:v>294000</c:v>
                </c:pt>
                <c:pt idx="294">
                  <c:v>295000</c:v>
                </c:pt>
                <c:pt idx="295">
                  <c:v>296000</c:v>
                </c:pt>
                <c:pt idx="296">
                  <c:v>297000</c:v>
                </c:pt>
                <c:pt idx="297">
                  <c:v>298000</c:v>
                </c:pt>
                <c:pt idx="298">
                  <c:v>299000</c:v>
                </c:pt>
                <c:pt idx="299">
                  <c:v>300000</c:v>
                </c:pt>
              </c:numCache>
            </c:numRef>
          </c:xVal>
          <c:yVal>
            <c:numRef>
              <c:f>'[Siemens Oilfield Optimiser - Cost-revenue projections.xlsx]Projections'!$Q$5:$Q$304</c:f>
              <c:numCache>
                <c:formatCode>_-[$$-409]* #,##0_ ;_-[$$-409]* \-#,##0\ ;_-[$$-409]* "-"??_ ;_-@_ </c:formatCode>
                <c:ptCount val="300"/>
                <c:pt idx="0">
                  <c:v>61200</c:v>
                </c:pt>
                <c:pt idx="1">
                  <c:v>122400</c:v>
                </c:pt>
                <c:pt idx="2">
                  <c:v>183600</c:v>
                </c:pt>
                <c:pt idx="3">
                  <c:v>244800</c:v>
                </c:pt>
                <c:pt idx="4">
                  <c:v>306000</c:v>
                </c:pt>
                <c:pt idx="5">
                  <c:v>367200</c:v>
                </c:pt>
                <c:pt idx="6">
                  <c:v>428400</c:v>
                </c:pt>
                <c:pt idx="7">
                  <c:v>489600</c:v>
                </c:pt>
                <c:pt idx="8">
                  <c:v>550800</c:v>
                </c:pt>
                <c:pt idx="9">
                  <c:v>612000</c:v>
                </c:pt>
                <c:pt idx="10">
                  <c:v>673200</c:v>
                </c:pt>
                <c:pt idx="11">
                  <c:v>734400</c:v>
                </c:pt>
                <c:pt idx="12">
                  <c:v>795600</c:v>
                </c:pt>
                <c:pt idx="13">
                  <c:v>856800</c:v>
                </c:pt>
                <c:pt idx="14">
                  <c:v>918000</c:v>
                </c:pt>
                <c:pt idx="15">
                  <c:v>979200</c:v>
                </c:pt>
                <c:pt idx="16">
                  <c:v>1040400</c:v>
                </c:pt>
                <c:pt idx="17">
                  <c:v>1101600</c:v>
                </c:pt>
                <c:pt idx="18">
                  <c:v>1162800</c:v>
                </c:pt>
                <c:pt idx="19">
                  <c:v>1224000</c:v>
                </c:pt>
                <c:pt idx="20">
                  <c:v>1285200</c:v>
                </c:pt>
                <c:pt idx="21">
                  <c:v>1346400</c:v>
                </c:pt>
                <c:pt idx="22">
                  <c:v>1407600</c:v>
                </c:pt>
                <c:pt idx="23">
                  <c:v>1468800</c:v>
                </c:pt>
                <c:pt idx="24">
                  <c:v>1530000</c:v>
                </c:pt>
                <c:pt idx="25">
                  <c:v>1591200</c:v>
                </c:pt>
                <c:pt idx="26">
                  <c:v>1652400</c:v>
                </c:pt>
                <c:pt idx="27">
                  <c:v>1713600</c:v>
                </c:pt>
                <c:pt idx="28">
                  <c:v>1774800</c:v>
                </c:pt>
                <c:pt idx="29">
                  <c:v>1836000</c:v>
                </c:pt>
                <c:pt idx="30">
                  <c:v>1897200</c:v>
                </c:pt>
                <c:pt idx="31">
                  <c:v>1958400</c:v>
                </c:pt>
                <c:pt idx="32">
                  <c:v>2019600</c:v>
                </c:pt>
                <c:pt idx="33">
                  <c:v>2080800</c:v>
                </c:pt>
                <c:pt idx="34">
                  <c:v>2142000</c:v>
                </c:pt>
                <c:pt idx="35">
                  <c:v>2203200</c:v>
                </c:pt>
                <c:pt idx="36">
                  <c:v>2264400</c:v>
                </c:pt>
                <c:pt idx="37">
                  <c:v>2325600</c:v>
                </c:pt>
                <c:pt idx="38">
                  <c:v>2386800</c:v>
                </c:pt>
                <c:pt idx="39">
                  <c:v>2448000</c:v>
                </c:pt>
                <c:pt idx="40">
                  <c:v>2509200</c:v>
                </c:pt>
                <c:pt idx="41">
                  <c:v>2570400</c:v>
                </c:pt>
                <c:pt idx="42">
                  <c:v>2631600</c:v>
                </c:pt>
                <c:pt idx="43">
                  <c:v>2692800</c:v>
                </c:pt>
                <c:pt idx="44">
                  <c:v>2754000</c:v>
                </c:pt>
                <c:pt idx="45">
                  <c:v>2815200</c:v>
                </c:pt>
                <c:pt idx="46">
                  <c:v>2876400</c:v>
                </c:pt>
                <c:pt idx="47">
                  <c:v>2937600</c:v>
                </c:pt>
                <c:pt idx="48">
                  <c:v>2998800</c:v>
                </c:pt>
                <c:pt idx="49">
                  <c:v>3060000</c:v>
                </c:pt>
                <c:pt idx="50">
                  <c:v>3121200</c:v>
                </c:pt>
                <c:pt idx="51">
                  <c:v>3182400</c:v>
                </c:pt>
                <c:pt idx="52">
                  <c:v>3243600</c:v>
                </c:pt>
                <c:pt idx="53">
                  <c:v>3304800</c:v>
                </c:pt>
                <c:pt idx="54">
                  <c:v>3366000</c:v>
                </c:pt>
                <c:pt idx="55">
                  <c:v>3427200</c:v>
                </c:pt>
                <c:pt idx="56">
                  <c:v>3488400</c:v>
                </c:pt>
                <c:pt idx="57">
                  <c:v>3549600</c:v>
                </c:pt>
                <c:pt idx="58">
                  <c:v>3610800</c:v>
                </c:pt>
                <c:pt idx="59">
                  <c:v>3672000</c:v>
                </c:pt>
                <c:pt idx="60">
                  <c:v>3733200</c:v>
                </c:pt>
                <c:pt idx="61">
                  <c:v>3794400</c:v>
                </c:pt>
                <c:pt idx="62">
                  <c:v>3855600</c:v>
                </c:pt>
                <c:pt idx="63">
                  <c:v>3916800</c:v>
                </c:pt>
                <c:pt idx="64">
                  <c:v>3978000</c:v>
                </c:pt>
                <c:pt idx="65">
                  <c:v>4039200</c:v>
                </c:pt>
                <c:pt idx="66">
                  <c:v>4100400</c:v>
                </c:pt>
                <c:pt idx="67">
                  <c:v>4161600</c:v>
                </c:pt>
                <c:pt idx="68">
                  <c:v>4222800</c:v>
                </c:pt>
                <c:pt idx="69">
                  <c:v>4284000</c:v>
                </c:pt>
                <c:pt idx="70">
                  <c:v>4345200</c:v>
                </c:pt>
                <c:pt idx="71">
                  <c:v>4406400</c:v>
                </c:pt>
                <c:pt idx="72">
                  <c:v>4467600</c:v>
                </c:pt>
                <c:pt idx="73">
                  <c:v>4528800</c:v>
                </c:pt>
                <c:pt idx="74">
                  <c:v>4590000</c:v>
                </c:pt>
                <c:pt idx="75">
                  <c:v>4651200</c:v>
                </c:pt>
                <c:pt idx="76">
                  <c:v>4712400</c:v>
                </c:pt>
                <c:pt idx="77">
                  <c:v>4773600</c:v>
                </c:pt>
                <c:pt idx="78">
                  <c:v>4834800</c:v>
                </c:pt>
                <c:pt idx="79">
                  <c:v>4896000</c:v>
                </c:pt>
                <c:pt idx="80">
                  <c:v>4957200</c:v>
                </c:pt>
                <c:pt idx="81">
                  <c:v>5018400</c:v>
                </c:pt>
                <c:pt idx="82">
                  <c:v>5079600</c:v>
                </c:pt>
                <c:pt idx="83">
                  <c:v>5140800</c:v>
                </c:pt>
                <c:pt idx="84">
                  <c:v>5202000</c:v>
                </c:pt>
                <c:pt idx="85">
                  <c:v>5263200</c:v>
                </c:pt>
                <c:pt idx="86">
                  <c:v>5324400</c:v>
                </c:pt>
                <c:pt idx="87">
                  <c:v>5385600</c:v>
                </c:pt>
                <c:pt idx="88">
                  <c:v>5446800</c:v>
                </c:pt>
                <c:pt idx="89">
                  <c:v>5508000</c:v>
                </c:pt>
                <c:pt idx="90">
                  <c:v>5569200</c:v>
                </c:pt>
                <c:pt idx="91">
                  <c:v>5630400</c:v>
                </c:pt>
                <c:pt idx="92">
                  <c:v>5691600</c:v>
                </c:pt>
                <c:pt idx="93">
                  <c:v>5752800</c:v>
                </c:pt>
                <c:pt idx="94">
                  <c:v>5814000</c:v>
                </c:pt>
                <c:pt idx="95">
                  <c:v>5875200</c:v>
                </c:pt>
                <c:pt idx="96">
                  <c:v>5936400</c:v>
                </c:pt>
                <c:pt idx="97">
                  <c:v>5997600</c:v>
                </c:pt>
                <c:pt idx="98">
                  <c:v>6058800</c:v>
                </c:pt>
                <c:pt idx="99">
                  <c:v>6120000</c:v>
                </c:pt>
                <c:pt idx="100">
                  <c:v>6181200</c:v>
                </c:pt>
                <c:pt idx="101">
                  <c:v>6242400</c:v>
                </c:pt>
                <c:pt idx="102">
                  <c:v>6303600</c:v>
                </c:pt>
                <c:pt idx="103">
                  <c:v>6364800</c:v>
                </c:pt>
                <c:pt idx="104">
                  <c:v>6426000</c:v>
                </c:pt>
                <c:pt idx="105">
                  <c:v>6487200</c:v>
                </c:pt>
                <c:pt idx="106">
                  <c:v>6548400</c:v>
                </c:pt>
                <c:pt idx="107">
                  <c:v>6609600</c:v>
                </c:pt>
                <c:pt idx="108">
                  <c:v>6670800</c:v>
                </c:pt>
                <c:pt idx="109">
                  <c:v>6732000</c:v>
                </c:pt>
                <c:pt idx="110">
                  <c:v>6793200</c:v>
                </c:pt>
                <c:pt idx="111">
                  <c:v>6854400</c:v>
                </c:pt>
                <c:pt idx="112">
                  <c:v>6915600</c:v>
                </c:pt>
                <c:pt idx="113">
                  <c:v>6976800</c:v>
                </c:pt>
                <c:pt idx="114">
                  <c:v>7038000</c:v>
                </c:pt>
                <c:pt idx="115">
                  <c:v>7099200</c:v>
                </c:pt>
                <c:pt idx="116">
                  <c:v>7160400</c:v>
                </c:pt>
                <c:pt idx="117">
                  <c:v>7221600</c:v>
                </c:pt>
                <c:pt idx="118">
                  <c:v>7282800</c:v>
                </c:pt>
                <c:pt idx="119">
                  <c:v>7344000</c:v>
                </c:pt>
                <c:pt idx="120">
                  <c:v>7405200</c:v>
                </c:pt>
                <c:pt idx="121">
                  <c:v>7466400</c:v>
                </c:pt>
                <c:pt idx="122">
                  <c:v>7527600</c:v>
                </c:pt>
                <c:pt idx="123">
                  <c:v>7588800</c:v>
                </c:pt>
                <c:pt idx="124">
                  <c:v>7650000</c:v>
                </c:pt>
                <c:pt idx="125">
                  <c:v>7711200</c:v>
                </c:pt>
                <c:pt idx="126">
                  <c:v>7772400</c:v>
                </c:pt>
                <c:pt idx="127">
                  <c:v>7833600</c:v>
                </c:pt>
                <c:pt idx="128">
                  <c:v>7894800</c:v>
                </c:pt>
                <c:pt idx="129">
                  <c:v>7956000</c:v>
                </c:pt>
                <c:pt idx="130">
                  <c:v>8017200</c:v>
                </c:pt>
                <c:pt idx="131">
                  <c:v>8078400</c:v>
                </c:pt>
                <c:pt idx="132">
                  <c:v>8139600</c:v>
                </c:pt>
                <c:pt idx="133">
                  <c:v>8200800</c:v>
                </c:pt>
                <c:pt idx="134">
                  <c:v>8262000</c:v>
                </c:pt>
                <c:pt idx="135">
                  <c:v>8323200</c:v>
                </c:pt>
                <c:pt idx="136">
                  <c:v>8384400</c:v>
                </c:pt>
                <c:pt idx="137">
                  <c:v>8445600</c:v>
                </c:pt>
                <c:pt idx="138">
                  <c:v>8506800</c:v>
                </c:pt>
                <c:pt idx="139">
                  <c:v>8568000</c:v>
                </c:pt>
                <c:pt idx="140">
                  <c:v>8629200</c:v>
                </c:pt>
                <c:pt idx="141">
                  <c:v>8690400</c:v>
                </c:pt>
                <c:pt idx="142">
                  <c:v>8751600</c:v>
                </c:pt>
                <c:pt idx="143">
                  <c:v>8812800</c:v>
                </c:pt>
                <c:pt idx="144">
                  <c:v>8874000</c:v>
                </c:pt>
                <c:pt idx="145">
                  <c:v>8935200</c:v>
                </c:pt>
                <c:pt idx="146">
                  <c:v>8996400</c:v>
                </c:pt>
                <c:pt idx="147">
                  <c:v>9057600</c:v>
                </c:pt>
                <c:pt idx="148">
                  <c:v>9118800</c:v>
                </c:pt>
                <c:pt idx="149">
                  <c:v>9180000</c:v>
                </c:pt>
                <c:pt idx="150">
                  <c:v>9241200</c:v>
                </c:pt>
                <c:pt idx="151">
                  <c:v>9302400</c:v>
                </c:pt>
                <c:pt idx="152">
                  <c:v>9363600</c:v>
                </c:pt>
                <c:pt idx="153">
                  <c:v>9424800</c:v>
                </c:pt>
                <c:pt idx="154">
                  <c:v>9486000</c:v>
                </c:pt>
                <c:pt idx="155">
                  <c:v>9547200</c:v>
                </c:pt>
                <c:pt idx="156">
                  <c:v>9608400</c:v>
                </c:pt>
                <c:pt idx="157">
                  <c:v>9669600</c:v>
                </c:pt>
                <c:pt idx="158">
                  <c:v>9730800</c:v>
                </c:pt>
                <c:pt idx="159">
                  <c:v>9792000</c:v>
                </c:pt>
                <c:pt idx="160">
                  <c:v>9853200</c:v>
                </c:pt>
                <c:pt idx="161">
                  <c:v>9914400</c:v>
                </c:pt>
                <c:pt idx="162">
                  <c:v>9975600</c:v>
                </c:pt>
                <c:pt idx="163">
                  <c:v>10036800</c:v>
                </c:pt>
                <c:pt idx="164">
                  <c:v>10098000</c:v>
                </c:pt>
                <c:pt idx="165">
                  <c:v>10159200</c:v>
                </c:pt>
                <c:pt idx="166">
                  <c:v>10220400</c:v>
                </c:pt>
                <c:pt idx="167">
                  <c:v>10281600</c:v>
                </c:pt>
                <c:pt idx="168">
                  <c:v>10342800</c:v>
                </c:pt>
                <c:pt idx="169">
                  <c:v>10404000</c:v>
                </c:pt>
                <c:pt idx="170">
                  <c:v>10465200</c:v>
                </c:pt>
                <c:pt idx="171">
                  <c:v>10526400</c:v>
                </c:pt>
                <c:pt idx="172">
                  <c:v>10587600</c:v>
                </c:pt>
                <c:pt idx="173">
                  <c:v>10648800</c:v>
                </c:pt>
                <c:pt idx="174">
                  <c:v>10710000</c:v>
                </c:pt>
                <c:pt idx="175">
                  <c:v>10771200</c:v>
                </c:pt>
                <c:pt idx="176">
                  <c:v>10832400</c:v>
                </c:pt>
                <c:pt idx="177">
                  <c:v>10893600</c:v>
                </c:pt>
                <c:pt idx="178">
                  <c:v>10954800</c:v>
                </c:pt>
                <c:pt idx="179">
                  <c:v>11016000</c:v>
                </c:pt>
                <c:pt idx="180">
                  <c:v>11077200</c:v>
                </c:pt>
                <c:pt idx="181">
                  <c:v>11138400</c:v>
                </c:pt>
                <c:pt idx="182">
                  <c:v>11199600</c:v>
                </c:pt>
                <c:pt idx="183">
                  <c:v>11260800</c:v>
                </c:pt>
                <c:pt idx="184">
                  <c:v>11322000</c:v>
                </c:pt>
                <c:pt idx="185">
                  <c:v>11383200</c:v>
                </c:pt>
                <c:pt idx="186">
                  <c:v>11444400</c:v>
                </c:pt>
                <c:pt idx="187">
                  <c:v>11505600</c:v>
                </c:pt>
                <c:pt idx="188">
                  <c:v>11566800</c:v>
                </c:pt>
                <c:pt idx="189">
                  <c:v>11628000</c:v>
                </c:pt>
                <c:pt idx="190">
                  <c:v>11689200</c:v>
                </c:pt>
                <c:pt idx="191">
                  <c:v>11750400</c:v>
                </c:pt>
                <c:pt idx="192">
                  <c:v>11811600</c:v>
                </c:pt>
                <c:pt idx="193">
                  <c:v>11872800</c:v>
                </c:pt>
                <c:pt idx="194">
                  <c:v>11934000</c:v>
                </c:pt>
                <c:pt idx="195">
                  <c:v>11995200</c:v>
                </c:pt>
                <c:pt idx="196">
                  <c:v>12056400</c:v>
                </c:pt>
                <c:pt idx="197">
                  <c:v>12117600</c:v>
                </c:pt>
                <c:pt idx="198">
                  <c:v>12178800</c:v>
                </c:pt>
                <c:pt idx="199">
                  <c:v>12240000</c:v>
                </c:pt>
                <c:pt idx="200">
                  <c:v>12301200</c:v>
                </c:pt>
                <c:pt idx="201">
                  <c:v>12362400</c:v>
                </c:pt>
                <c:pt idx="202">
                  <c:v>12423600</c:v>
                </c:pt>
                <c:pt idx="203">
                  <c:v>12484800</c:v>
                </c:pt>
                <c:pt idx="204">
                  <c:v>12546000</c:v>
                </c:pt>
                <c:pt idx="205">
                  <c:v>12607200</c:v>
                </c:pt>
                <c:pt idx="206">
                  <c:v>12668400</c:v>
                </c:pt>
                <c:pt idx="207">
                  <c:v>12729600</c:v>
                </c:pt>
                <c:pt idx="208">
                  <c:v>12790800</c:v>
                </c:pt>
                <c:pt idx="209">
                  <c:v>12852000</c:v>
                </c:pt>
                <c:pt idx="210">
                  <c:v>12913200</c:v>
                </c:pt>
                <c:pt idx="211">
                  <c:v>12974400</c:v>
                </c:pt>
                <c:pt idx="212">
                  <c:v>13035600</c:v>
                </c:pt>
                <c:pt idx="213">
                  <c:v>13096800</c:v>
                </c:pt>
                <c:pt idx="214">
                  <c:v>13158000</c:v>
                </c:pt>
                <c:pt idx="215">
                  <c:v>13219200</c:v>
                </c:pt>
                <c:pt idx="216">
                  <c:v>13280400</c:v>
                </c:pt>
                <c:pt idx="217">
                  <c:v>13341600</c:v>
                </c:pt>
                <c:pt idx="218">
                  <c:v>13402800</c:v>
                </c:pt>
                <c:pt idx="219">
                  <c:v>13464000</c:v>
                </c:pt>
                <c:pt idx="220">
                  <c:v>13525200</c:v>
                </c:pt>
                <c:pt idx="221">
                  <c:v>13586400</c:v>
                </c:pt>
                <c:pt idx="222">
                  <c:v>13647600</c:v>
                </c:pt>
                <c:pt idx="223">
                  <c:v>13708800</c:v>
                </c:pt>
                <c:pt idx="224">
                  <c:v>13770000</c:v>
                </c:pt>
                <c:pt idx="225">
                  <c:v>13831200</c:v>
                </c:pt>
                <c:pt idx="226">
                  <c:v>13892400</c:v>
                </c:pt>
                <c:pt idx="227">
                  <c:v>13953600</c:v>
                </c:pt>
                <c:pt idx="228">
                  <c:v>14014800</c:v>
                </c:pt>
                <c:pt idx="229">
                  <c:v>14076000</c:v>
                </c:pt>
                <c:pt idx="230">
                  <c:v>14137200</c:v>
                </c:pt>
                <c:pt idx="231">
                  <c:v>14198400</c:v>
                </c:pt>
                <c:pt idx="232">
                  <c:v>14259600</c:v>
                </c:pt>
                <c:pt idx="233">
                  <c:v>14320800</c:v>
                </c:pt>
                <c:pt idx="234">
                  <c:v>14382000</c:v>
                </c:pt>
                <c:pt idx="235">
                  <c:v>14443200</c:v>
                </c:pt>
                <c:pt idx="236">
                  <c:v>14504400</c:v>
                </c:pt>
                <c:pt idx="237">
                  <c:v>14565600</c:v>
                </c:pt>
                <c:pt idx="238">
                  <c:v>14626800</c:v>
                </c:pt>
                <c:pt idx="239">
                  <c:v>14688000</c:v>
                </c:pt>
                <c:pt idx="240">
                  <c:v>14749200</c:v>
                </c:pt>
                <c:pt idx="241">
                  <c:v>14810400</c:v>
                </c:pt>
                <c:pt idx="242">
                  <c:v>14871600</c:v>
                </c:pt>
                <c:pt idx="243">
                  <c:v>14932800</c:v>
                </c:pt>
                <c:pt idx="244">
                  <c:v>14994000</c:v>
                </c:pt>
                <c:pt idx="245">
                  <c:v>15055200</c:v>
                </c:pt>
                <c:pt idx="246">
                  <c:v>15116400</c:v>
                </c:pt>
                <c:pt idx="247">
                  <c:v>15177600</c:v>
                </c:pt>
                <c:pt idx="248">
                  <c:v>15238800</c:v>
                </c:pt>
                <c:pt idx="249">
                  <c:v>15300000</c:v>
                </c:pt>
                <c:pt idx="250">
                  <c:v>15361200</c:v>
                </c:pt>
                <c:pt idx="251">
                  <c:v>15422400</c:v>
                </c:pt>
                <c:pt idx="252">
                  <c:v>15483600</c:v>
                </c:pt>
                <c:pt idx="253">
                  <c:v>15544800</c:v>
                </c:pt>
                <c:pt idx="254">
                  <c:v>15606000</c:v>
                </c:pt>
                <c:pt idx="255">
                  <c:v>15667200</c:v>
                </c:pt>
                <c:pt idx="256">
                  <c:v>15728400</c:v>
                </c:pt>
                <c:pt idx="257">
                  <c:v>15789600</c:v>
                </c:pt>
                <c:pt idx="258">
                  <c:v>15850800</c:v>
                </c:pt>
                <c:pt idx="259">
                  <c:v>15912000</c:v>
                </c:pt>
                <c:pt idx="260">
                  <c:v>15973200</c:v>
                </c:pt>
                <c:pt idx="261">
                  <c:v>16034400</c:v>
                </c:pt>
                <c:pt idx="262">
                  <c:v>16095600</c:v>
                </c:pt>
                <c:pt idx="263">
                  <c:v>16156800</c:v>
                </c:pt>
                <c:pt idx="264">
                  <c:v>16218000</c:v>
                </c:pt>
                <c:pt idx="265">
                  <c:v>16279200</c:v>
                </c:pt>
                <c:pt idx="266">
                  <c:v>16340400</c:v>
                </c:pt>
                <c:pt idx="267">
                  <c:v>16401600</c:v>
                </c:pt>
                <c:pt idx="268">
                  <c:v>16462800</c:v>
                </c:pt>
                <c:pt idx="269">
                  <c:v>16524000</c:v>
                </c:pt>
                <c:pt idx="270">
                  <c:v>16585200</c:v>
                </c:pt>
                <c:pt idx="271">
                  <c:v>16646400</c:v>
                </c:pt>
                <c:pt idx="272">
                  <c:v>16707600</c:v>
                </c:pt>
                <c:pt idx="273">
                  <c:v>16768800</c:v>
                </c:pt>
                <c:pt idx="274">
                  <c:v>16830000</c:v>
                </c:pt>
                <c:pt idx="275">
                  <c:v>16891200</c:v>
                </c:pt>
                <c:pt idx="276">
                  <c:v>16952400</c:v>
                </c:pt>
                <c:pt idx="277">
                  <c:v>17013600</c:v>
                </c:pt>
                <c:pt idx="278">
                  <c:v>17074800</c:v>
                </c:pt>
                <c:pt idx="279">
                  <c:v>17136000</c:v>
                </c:pt>
                <c:pt idx="280">
                  <c:v>17197200</c:v>
                </c:pt>
                <c:pt idx="281">
                  <c:v>17258400</c:v>
                </c:pt>
                <c:pt idx="282">
                  <c:v>17319600</c:v>
                </c:pt>
                <c:pt idx="283">
                  <c:v>17380800</c:v>
                </c:pt>
                <c:pt idx="284">
                  <c:v>17442000</c:v>
                </c:pt>
                <c:pt idx="285">
                  <c:v>17503200</c:v>
                </c:pt>
                <c:pt idx="286">
                  <c:v>17564400</c:v>
                </c:pt>
                <c:pt idx="287">
                  <c:v>17625600</c:v>
                </c:pt>
                <c:pt idx="288">
                  <c:v>17686800</c:v>
                </c:pt>
                <c:pt idx="289">
                  <c:v>17748000</c:v>
                </c:pt>
                <c:pt idx="290">
                  <c:v>17809200</c:v>
                </c:pt>
                <c:pt idx="291">
                  <c:v>17870400</c:v>
                </c:pt>
                <c:pt idx="292">
                  <c:v>17931600</c:v>
                </c:pt>
                <c:pt idx="293">
                  <c:v>17992800</c:v>
                </c:pt>
                <c:pt idx="294">
                  <c:v>18054000</c:v>
                </c:pt>
                <c:pt idx="295">
                  <c:v>18115200</c:v>
                </c:pt>
                <c:pt idx="296">
                  <c:v>18176400</c:v>
                </c:pt>
                <c:pt idx="297">
                  <c:v>18237600</c:v>
                </c:pt>
                <c:pt idx="298">
                  <c:v>18298800</c:v>
                </c:pt>
                <c:pt idx="299">
                  <c:v>18360000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56F-430D-AF11-6235C4F1F9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0909855"/>
        <c:axId val="834975775"/>
      </c:scatterChart>
      <c:valAx>
        <c:axId val="880909855"/>
        <c:scaling>
          <c:orientation val="minMax"/>
          <c:max val="300000"/>
          <c:min val="10000"/>
        </c:scaling>
        <c:delete val="0"/>
        <c:axPos val="b"/>
        <c:majorGridlines>
          <c:spPr>
            <a:ln w="9525" cap="flat" cmpd="sng" algn="ctr">
              <a:solidFill>
                <a:srgbClr val="66667E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Field production capacity (bble/day)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&gt;999999]\ #,,&quot;M&quot;;#,&quot;k&quot;" sourceLinked="0"/>
        <c:majorTickMark val="cross"/>
        <c:minorTickMark val="none"/>
        <c:tickLblPos val="nextTo"/>
        <c:spPr>
          <a:noFill/>
          <a:ln w="12700" cap="flat" cmpd="sng" algn="ctr">
            <a:solidFill>
              <a:srgbClr val="66667E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4975775"/>
        <c:crosses val="autoZero"/>
        <c:crossBetween val="midCat"/>
        <c:majorUnit val="50000"/>
      </c:valAx>
      <c:valAx>
        <c:axId val="834975775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rgbClr val="66667E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Revenue loss (USD/yr)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[&gt;999999]\ #,,&quot;M&quot;;#,&quot;k&quot;" sourceLinked="0"/>
        <c:majorTickMark val="cross"/>
        <c:minorTickMark val="none"/>
        <c:tickLblPos val="nextTo"/>
        <c:spPr>
          <a:noFill/>
          <a:ln w="12700" cap="flat" cmpd="sng" algn="ctr">
            <a:solidFill>
              <a:srgbClr val="66667E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0909855"/>
        <c:crosses val="autoZero"/>
        <c:crossBetween val="midCat"/>
        <c:majorUnit val="4000000"/>
      </c:valAx>
      <c:spPr>
        <a:noFill/>
        <a:ln w="12700">
          <a:solidFill>
            <a:srgbClr val="66667E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>
            <a:extLst>
              <a:ext uri="{FF2B5EF4-FFF2-40B4-BE49-F238E27FC236}">
                <a16:creationId xmlns:a16="http://schemas.microsoft.com/office/drawing/2014/main" id="{9A8492AF-21D1-4EA9-B88E-2B2469E5B0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F2C5CF11-9AB8-4366-83D6-4A911EAE6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1F2B9-B350-4061-A6D1-2A3340A8623F}" type="datetimeFigureOut">
              <a:rPr lang="en-US" sz="1050" smtClean="0">
                <a:solidFill>
                  <a:schemeClr val="tx2"/>
                </a:solidFill>
                <a:latin typeface="+mn-lt"/>
              </a:rPr>
              <a:t>6/24/2024</a:t>
            </a:fld>
            <a:endParaRPr lang="en-US" sz="105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9797856F-D8D3-4EDB-AD63-B3F8432142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A566997-7A2F-418F-AC55-BAC678F9F1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sz="1050" b="1" dirty="0">
                <a:solidFill>
                  <a:schemeClr val="accent2"/>
                </a:solidFill>
                <a:latin typeface="+mn-lt"/>
              </a:rPr>
              <a:t>Hand out</a:t>
            </a:r>
            <a:r>
              <a:rPr lang="en-US" sz="1050" dirty="0">
                <a:solidFill>
                  <a:schemeClr val="accent2"/>
                </a:solidFill>
                <a:latin typeface="+mn-lt"/>
              </a:rPr>
              <a:t> </a:t>
            </a:r>
            <a:fld id="{C92BABF8-1341-4DCB-864A-D83C08BEEAE4}" type="slidenum">
              <a:rPr lang="en-US" sz="1050" smtClean="0">
                <a:solidFill>
                  <a:schemeClr val="tx2"/>
                </a:solidFill>
                <a:latin typeface="+mn-lt"/>
              </a:rPr>
              <a:t>‹#›</a:t>
            </a:fld>
            <a:endParaRPr lang="en-US" sz="105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Siemens logo">
            <a:extLst>
              <a:ext uri="{FF2B5EF4-FFF2-40B4-BE49-F238E27FC236}">
                <a16:creationId xmlns:a16="http://schemas.microsoft.com/office/drawing/2014/main" id="{C5A460D9-E760-498F-8A06-286EB0B001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3000" y="550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83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"/>
          <p:cNvSpPr>
            <a:spLocks noGrp="1"/>
          </p:cNvSpPr>
          <p:nvPr>
            <p:ph type="dt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76FBC1AF-E4C9-412F-9B6D-66CD520F95DB}" type="datetimeFigureOut">
              <a:rPr lang="en-US" smtClean="0"/>
              <a:pPr/>
              <a:t>6/24/2024</a:t>
            </a:fld>
            <a:endParaRPr lang="en-US" dirty="0"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xfrm>
            <a:off x="406800" y="619200"/>
            <a:ext cx="6048000" cy="3402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xfrm>
            <a:off x="406800" y="4575600"/>
            <a:ext cx="6048000" cy="3960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/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Notes</a:t>
            </a:r>
            <a:r>
              <a:rPr lang="en-US" dirty="0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0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4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8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3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576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720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86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00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15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1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61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en-GB" sz="1800" u="none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 deployed solutions for operations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10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63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11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477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18F55-AC29-04DF-15BF-A0494E0C9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E46BC1-EC53-24FE-7E9F-B8699A9973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D32274-97DF-6AC5-16E5-A284308A06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AE083-6FAA-0660-E2C4-3A79CD174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D7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fld id="{E76C657F-0E32-4130-ADDA-66B81138A76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2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2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853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13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291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14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47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endParaRPr lang="en-GB" sz="1800" u="none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15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80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16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40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endParaRPr lang="en-GB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2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42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u="none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3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66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GB" sz="1100" u="none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4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63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29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en-GB" sz="900" u="none" kern="100" baseline="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6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03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u="none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7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67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8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75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  <a:pPr/>
              <a:t>9</a:t>
            </a:fld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11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670C6E6A-0191-4020-A084-BB23C7AE6B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250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92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413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017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02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285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166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70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362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977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078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092D1760-10AA-43FB-AC0B-074FF50071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117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026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687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566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66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24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889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786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640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41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606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BC293230-94BC-41FA-A2D9-E9259B125F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961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772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78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475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428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6FD70AD7-1356-4F56-BCF5-60206B889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23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BC751AD9-F368-4030-BEF3-878CBEED0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377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>
            <a:extLst>
              <a:ext uri="{FF2B5EF4-FFF2-40B4-BE49-F238E27FC236}">
                <a16:creationId xmlns:a16="http://schemas.microsoft.com/office/drawing/2014/main" id="{0F638833-9358-4A10-8860-60EC0C65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24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46D369A7-07BD-4B91-9E53-807AAAF0C3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66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DC2D4109-C5C2-42BB-B5A0-2F6793388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892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98AE3DB-A74B-4AD6-A37C-FBCFB647B9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04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279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2024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990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2024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59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22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>
            <a:extLst>
              <a:ext uri="{FF2B5EF4-FFF2-40B4-BE49-F238E27FC236}">
                <a16:creationId xmlns:a16="http://schemas.microsoft.com/office/drawing/2014/main" id="{A71FD435-3CF0-4700-A204-51B8FECDB0E5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BDD73C6A-6099-483E-9C34-F604024F25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154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A236A90B-8F03-45C0-87DD-5479E8376B64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CFA8B97-DE99-4B15-8C8C-3748FA022B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043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40C63E25-48A4-43B2-BEE6-D2FE79309C83}"/>
              </a:ext>
            </a:extLst>
          </p:cNvPr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EN" dirty="0"/>
          </a:p>
        </p:txBody>
      </p:sp>
      <p:sp>
        <p:nvSpPr>
          <p:cNvPr id="9" name="Color Stage">
            <a:extLst>
              <a:ext uri="{FF2B5EF4-FFF2-40B4-BE49-F238E27FC236}">
                <a16:creationId xmlns:a16="http://schemas.microsoft.com/office/drawing/2014/main" id="{0C524D66-9942-450A-A90F-E7A0CC42EC73}"/>
              </a:ext>
            </a:extLst>
          </p:cNvPr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CCD0B8A8-7DE9-432C-82EA-6468E4BB56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38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4FC1DCA2-253A-4E87-91E4-D402488C8D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11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3543E2CC-A901-4194-A712-51CE520302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902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title of the chapter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2349A4-4A97-42CC-AE59-7EDEE385ED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3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00">
              <a:spcAft>
                <a:spcPts val="900"/>
              </a:spcAft>
              <a:tabLst>
                <a:tab pos="7200000" algn="r"/>
              </a:tabLst>
              <a:defRPr/>
            </a:lvl1pPr>
            <a:lvl2pPr defTabSz="360000">
              <a:spcAft>
                <a:spcPts val="900"/>
              </a:spcAft>
              <a:tabLst>
                <a:tab pos="7200000" algn="r"/>
              </a:tabLst>
              <a:defRPr/>
            </a:lvl2pPr>
            <a:lvl3pPr marL="180000" defTabSz="360000">
              <a:spcAft>
                <a:spcPts val="900"/>
              </a:spcAft>
              <a:tabLst>
                <a:tab pos="7200000" algn="r"/>
              </a:tabLst>
              <a:defRPr b="1"/>
            </a:lvl3pPr>
            <a:lvl4pPr marL="360000" defTabSz="360000">
              <a:spcAft>
                <a:spcPts val="900"/>
              </a:spcAft>
              <a:tabLst>
                <a:tab pos="7200000" algn="r"/>
              </a:tabLst>
              <a:defRPr/>
            </a:lvl4pPr>
            <a:lvl5pPr marL="360000" defTabSz="360000">
              <a:spcAft>
                <a:spcPts val="900"/>
              </a:spcAft>
              <a:tabLst>
                <a:tab pos="7200000" algn="r"/>
              </a:tabLst>
              <a:defRPr b="1"/>
            </a:lvl5pPr>
            <a:lvl6pPr marL="180000" defTabSz="360000">
              <a:spcAft>
                <a:spcPts val="600"/>
              </a:spcAft>
              <a:tabLst>
                <a:tab pos="7200000" algn="r"/>
              </a:tabLst>
              <a:defRPr sz="1600"/>
            </a:lvl6pPr>
            <a:lvl7pPr marL="180000" defTabSz="360000">
              <a:spcAft>
                <a:spcPts val="600"/>
              </a:spcAft>
              <a:tabLst>
                <a:tab pos="7200000" algn="r"/>
              </a:tabLst>
              <a:defRPr sz="1600" b="1"/>
            </a:lvl7pPr>
            <a:lvl8pPr marL="360000" defTabSz="360000">
              <a:spcAft>
                <a:spcPts val="600"/>
              </a:spcAft>
              <a:tabLst>
                <a:tab pos="7200000" algn="r"/>
              </a:tabLst>
              <a:defRPr sz="1600"/>
            </a:lvl8pPr>
            <a:lvl9pPr marL="360000" defTabSz="360000">
              <a:spcAft>
                <a:spcPts val="600"/>
              </a:spcAft>
              <a:tabLst>
                <a:tab pos="7200000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747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20" pos="4794" userDrawn="1">
          <p15:clr>
            <a:srgbClr val="65CEF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36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Copy 1" descr="Agenda text frame">
            <a:extLst>
              <a:ext uri="{FF2B5EF4-FFF2-40B4-BE49-F238E27FC236}">
                <a16:creationId xmlns:a16="http://schemas.microsoft.com/office/drawing/2014/main" id="{0E701EC8-7FC1-42BE-915D-048C74A40E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Copy 2" descr="Agenda text frame">
            <a:extLst>
              <a:ext uri="{FF2B5EF4-FFF2-40B4-BE49-F238E27FC236}">
                <a16:creationId xmlns:a16="http://schemas.microsoft.com/office/drawing/2014/main" id="{F3AAF44F-3461-47E2-8680-A8CD085220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40000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2pPr>
            <a:lvl3pPr marL="18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3pPr>
            <a:lvl4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/>
            </a:lvl4pPr>
            <a:lvl5pPr marL="360000">
              <a:spcAft>
                <a:spcPts val="900"/>
              </a:spcAft>
              <a:buClr>
                <a:schemeClr val="tx1"/>
              </a:buClr>
              <a:tabLst>
                <a:tab pos="5040000" algn="r"/>
              </a:tabLst>
              <a:defRPr b="1"/>
            </a:lvl5pPr>
            <a:lvl6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6pPr>
            <a:lvl7pPr marL="18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7pPr>
            <a:lvl8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/>
            </a:lvl8pPr>
            <a:lvl9pPr marL="360000">
              <a:spcAft>
                <a:spcPts val="600"/>
              </a:spcAft>
              <a:buClr>
                <a:schemeClr val="tx1"/>
              </a:buClr>
              <a:tabLst>
                <a:tab pos="5040000" algn="r"/>
              </a:tabLst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B400EC0-C78D-42DD-85FB-5ED577185C1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363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5" pos="3978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4" orient="horz" pos="2206">
          <p15:clr>
            <a:srgbClr val="65CEFF"/>
          </p15:clr>
        </p15:guide>
        <p15:guide id="15" orient="horz" pos="2343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  <p15:guide id="19" pos="4248">
          <p15:clr>
            <a:srgbClr val="65CEFF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002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199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2AF4F4C6-6E41-442C-BB9E-9E72BE92D2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007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Thematic picture</a:t>
            </a:r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279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522" userDrawn="1">
          <p15:clr>
            <a:srgbClr val="65CEFF"/>
          </p15:clr>
        </p15:guide>
        <p15:guide id="3" pos="4794" userDrawn="1">
          <p15:clr>
            <a:srgbClr val="65CEFF"/>
          </p15:clr>
        </p15:guide>
        <p15:guide id="4" pos="5066" userDrawn="1">
          <p15:clr>
            <a:srgbClr val="65CEFF"/>
          </p15:clr>
        </p15:guide>
        <p15:guide id="5" pos="6472" userDrawn="1">
          <p15:clr>
            <a:srgbClr val="65CEFF"/>
          </p15:clr>
        </p15:guide>
        <p15:guide id="6" pos="7425" userDrawn="1">
          <p15:clr>
            <a:srgbClr val="65CEFF"/>
          </p15:clr>
        </p15:guide>
        <p15:guide id="7" orient="horz" pos="302" userDrawn="1">
          <p15:clr>
            <a:srgbClr val="65CEFF"/>
          </p15:clr>
        </p15:guide>
        <p15:guide id="8" orient="horz" pos="664" userDrawn="1">
          <p15:clr>
            <a:srgbClr val="65CEFF"/>
          </p15:clr>
        </p15:guide>
        <p15:guide id="9" orient="horz" pos="891" userDrawn="1">
          <p15:clr>
            <a:srgbClr val="65CEFF"/>
          </p15:clr>
        </p15:guide>
        <p15:guide id="10" orient="horz" pos="3658" userDrawn="1">
          <p15:clr>
            <a:srgbClr val="65CEFF"/>
          </p15:clr>
        </p15:guide>
        <p15:guide id="11" orient="horz" pos="3885" userDrawn="1">
          <p15:clr>
            <a:srgbClr val="65CEFF"/>
          </p15:clr>
        </p15:guide>
        <p15:guide id="12" orient="horz" pos="4157" userDrawn="1">
          <p15:clr>
            <a:srgbClr val="65CEFF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34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>
            <a:extLst>
              <a:ext uri="{FF2B5EF4-FFF2-40B4-BE49-F238E27FC236}">
                <a16:creationId xmlns:a16="http://schemas.microsoft.com/office/drawing/2014/main" id="{B8172AC2-E83F-4EFD-B70E-DE91E64651D8}"/>
              </a:ext>
            </a:extLst>
          </p:cNvPr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7" name="Siemens Logo" descr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083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3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1AC59AB3-8DAC-43B8-977E-A91337DC08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819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4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6472" userDrawn="1">
          <p15:clr>
            <a:srgbClr val="65CEFF"/>
          </p15:clr>
        </p15:guide>
        <p15:guide id="4" pos="7425" userDrawn="1">
          <p15:clr>
            <a:srgbClr val="65CEFF"/>
          </p15:clr>
        </p15:guide>
        <p15:guide id="5" orient="horz" pos="302" userDrawn="1">
          <p15:clr>
            <a:srgbClr val="65CEFF"/>
          </p15:clr>
        </p15:guide>
        <p15:guide id="6" orient="horz" pos="664" userDrawn="1">
          <p15:clr>
            <a:srgbClr val="65CEFF"/>
          </p15:clr>
        </p15:guide>
        <p15:guide id="7" orient="horz" pos="891" userDrawn="1">
          <p15:clr>
            <a:srgbClr val="65CEFF"/>
          </p15:clr>
        </p15:guide>
        <p15:guide id="8" orient="horz" pos="3658" userDrawn="1">
          <p15:clr>
            <a:srgbClr val="65CEFF"/>
          </p15:clr>
        </p15:guide>
        <p15:guide id="9" orient="horz" pos="3885" userDrawn="1">
          <p15:clr>
            <a:srgbClr val="65CEFF"/>
          </p15:clr>
        </p15:guide>
        <p15:guide id="10" orient="horz" pos="4157" userDrawn="1">
          <p15:clr>
            <a:srgbClr val="65CEFF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65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302" userDrawn="1">
          <p15:clr>
            <a:srgbClr val="65CEFF"/>
          </p15:clr>
        </p15:guide>
        <p15:guide id="5" orient="horz" pos="664" userDrawn="1">
          <p15:clr>
            <a:srgbClr val="65CEFF"/>
          </p15:clr>
        </p15:guide>
        <p15:guide id="6" orient="horz" pos="891" userDrawn="1">
          <p15:clr>
            <a:srgbClr val="65CEFF"/>
          </p15:clr>
        </p15:guide>
        <p15:guide id="7" orient="horz" pos="3658" userDrawn="1">
          <p15:clr>
            <a:srgbClr val="65CEFF"/>
          </p15:clr>
        </p15:guide>
        <p15:guide id="8" orient="horz" pos="3885" userDrawn="1">
          <p15:clr>
            <a:srgbClr val="65CEFF"/>
          </p15:clr>
        </p15:guide>
        <p15:guide id="9" orient="horz" pos="4157" userDrawn="1">
          <p15:clr>
            <a:srgbClr val="65CEF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874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439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3705" userDrawn="1">
          <p15:clr>
            <a:srgbClr val="65CEFF"/>
          </p15:clr>
        </p15:guide>
        <p15:guide id="3" pos="3978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py 2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Copy 3" descr="Content text frame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910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4975" userDrawn="1">
          <p15:clr>
            <a:srgbClr val="65CEFF"/>
          </p15:clr>
        </p15:guide>
        <p15:guide id="5" pos="5157" userDrawn="1">
          <p15:clr>
            <a:srgbClr val="65CEFF"/>
          </p15:clr>
        </p15:guide>
        <p15:guide id="6" pos="6472" userDrawn="1">
          <p15:clr>
            <a:srgbClr val="65CEFF"/>
          </p15:clr>
        </p15:guide>
        <p15:guide id="7" pos="7425" userDrawn="1">
          <p15:clr>
            <a:srgbClr val="65CEFF"/>
          </p15:clr>
        </p15:guide>
        <p15:guide id="8" orient="horz" pos="302" userDrawn="1">
          <p15:clr>
            <a:srgbClr val="65CEFF"/>
          </p15:clr>
        </p15:guide>
        <p15:guide id="9" orient="horz" pos="664" userDrawn="1">
          <p15:clr>
            <a:srgbClr val="65CEFF"/>
          </p15:clr>
        </p15:guide>
        <p15:guide id="10" orient="horz" pos="891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Copy 2" descr="Content text frame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py 3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Copy 4" descr="Content text frame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860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3705" userDrawn="1">
          <p15:clr>
            <a:srgbClr val="65CEFF"/>
          </p15:clr>
        </p15:guide>
        <p15:guide id="3" pos="3978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2206" userDrawn="1">
          <p15:clr>
            <a:srgbClr val="65CEFF"/>
          </p15:clr>
        </p15:guide>
        <p15:guide id="10" orient="horz" pos="2343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Picture Placeholder" descr="Thematic picture – please describe furth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 dirty="0"/>
              <a:t>Thematic picture</a:t>
            </a:r>
          </a:p>
        </p:txBody>
      </p:sp>
      <p:sp>
        <p:nvSpPr>
          <p:cNvPr id="4" name="Copy" descr="Content text frame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48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5066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6" name="Table Placeholder" descr="Content table  frame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28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302" userDrawn="1">
          <p15:clr>
            <a:srgbClr val="65CEFF"/>
          </p15:clr>
        </p15:guide>
        <p15:guide id="5" orient="horz" pos="664" userDrawn="1">
          <p15:clr>
            <a:srgbClr val="65CEFF"/>
          </p15:clr>
        </p15:guide>
        <p15:guide id="6" orient="horz" pos="891" userDrawn="1">
          <p15:clr>
            <a:srgbClr val="65CEFF"/>
          </p15:clr>
        </p15:guide>
        <p15:guide id="7" orient="horz" pos="3658" userDrawn="1">
          <p15:clr>
            <a:srgbClr val="65CEFF"/>
          </p15:clr>
        </p15:guide>
        <p15:guide id="8" orient="horz" pos="3885" userDrawn="1">
          <p15:clr>
            <a:srgbClr val="65CEFF"/>
          </p15:clr>
        </p15:guide>
        <p15:guide id="9" orient="horz" pos="4157" userDrawn="1">
          <p15:clr>
            <a:srgbClr val="65CEFF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py 1" descr="Content text frame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Copy 2" descr="Content text frame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Copy 3" descr="Content text frame (highlight)">
            <a:extLst>
              <a:ext uri="{FF2B5EF4-FFF2-40B4-BE49-F238E27FC236}">
                <a16:creationId xmlns:a16="http://schemas.microsoft.com/office/drawing/2014/main" id="{E840DCCC-8E77-40B8-B94B-A4D3A4D77826}"/>
              </a:ext>
            </a:extLst>
          </p:cNvPr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9" name="Siemens Logo" descr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58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4975" userDrawn="1">
          <p15:clr>
            <a:srgbClr val="65CEFF"/>
          </p15:clr>
        </p15:guide>
        <p15:guide id="5" pos="5157" userDrawn="1">
          <p15:clr>
            <a:srgbClr val="65CEFF"/>
          </p15:clr>
        </p15:guide>
        <p15:guide id="6" pos="6472" userDrawn="1">
          <p15:clr>
            <a:srgbClr val="65CEFF"/>
          </p15:clr>
        </p15:guide>
        <p15:guide id="7" pos="7425" userDrawn="1">
          <p15:clr>
            <a:srgbClr val="65CEFF"/>
          </p15:clr>
        </p15:guide>
        <p15:guide id="8" orient="horz" pos="302" userDrawn="1">
          <p15:clr>
            <a:srgbClr val="65CEFF"/>
          </p15:clr>
        </p15:guide>
        <p15:guide id="9" orient="horz" pos="664" userDrawn="1">
          <p15:clr>
            <a:srgbClr val="65CEFF"/>
          </p15:clr>
        </p15:guide>
        <p15:guide id="10" orient="horz" pos="891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00B813CE-4DD6-4EAD-800B-047C0542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Siemens Logo" descr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12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91" userDrawn="1">
          <p15:clr>
            <a:srgbClr val="65CEFF"/>
          </p15:clr>
        </p15:guide>
        <p15:guide id="5" orient="horz" pos="1073" userDrawn="1">
          <p15:clr>
            <a:srgbClr val="65CEFF"/>
          </p15:clr>
        </p15:guide>
        <p15:guide id="6" orient="horz" pos="3658" userDrawn="1">
          <p15:clr>
            <a:srgbClr val="65CEFF"/>
          </p15:clr>
        </p15:guide>
        <p15:guide id="7" orient="horz" pos="3885" userDrawn="1">
          <p15:clr>
            <a:srgbClr val="65CEFF"/>
          </p15:clr>
        </p15:guide>
        <p15:guide id="8" orient="horz" pos="4157" userDrawn="1">
          <p15:clr>
            <a:srgbClr val="65CEFF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3A8C0A65-FABA-4781-9F01-D5455844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Copy" descr="Quote text frame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2" name="Quote marks">
            <a:extLst>
              <a:ext uri="{FF2B5EF4-FFF2-40B4-BE49-F238E27FC236}">
                <a16:creationId xmlns:a16="http://schemas.microsoft.com/office/drawing/2014/main" id="{58EF2AB0-A78A-44C9-9A7D-F20D9ED8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6AEDD147-ACC0-4A9C-9043-90612765C0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31F54F-C70B-4435-91E6-F995F83E6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19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91" userDrawn="1">
          <p15:clr>
            <a:srgbClr val="65CEFF"/>
          </p15:clr>
        </p15:guide>
        <p15:guide id="5" orient="horz" pos="1073" userDrawn="1">
          <p15:clr>
            <a:srgbClr val="65CEFF"/>
          </p15:clr>
        </p15:guide>
        <p15:guide id="6" orient="horz" pos="2206" userDrawn="1">
          <p15:clr>
            <a:srgbClr val="65CEFF"/>
          </p15:clr>
        </p15:guide>
        <p15:guide id="7" orient="horz" pos="2343" userDrawn="1">
          <p15:clr>
            <a:srgbClr val="65CEFF"/>
          </p15:clr>
        </p15:guide>
        <p15:guide id="8" orient="horz" pos="3658" userDrawn="1">
          <p15:clr>
            <a:srgbClr val="65CEFF"/>
          </p15:clr>
        </p15:guide>
        <p15:guide id="9" orient="horz" pos="3885" userDrawn="1">
          <p15:clr>
            <a:srgbClr val="65CEFF"/>
          </p15:clr>
        </p15:guide>
        <p15:guide id="10" orient="horz" pos="4157" userDrawn="1">
          <p15:clr>
            <a:srgbClr val="65CEFF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416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01" userDrawn="1">
          <p15:clr>
            <a:srgbClr val="65CEFF"/>
          </p15:clr>
        </p15:guide>
        <p15:guide id="5" orient="horz" pos="3658" userDrawn="1">
          <p15:clr>
            <a:srgbClr val="65CEFF"/>
          </p15:clr>
        </p15:guide>
        <p15:guide id="6" orient="horz" pos="4157" userDrawn="1">
          <p15:clr>
            <a:srgbClr val="65CEFF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4" name="Siemens Logo" descr="Siemens logo">
            <a:extLst>
              <a:ext uri="{FF2B5EF4-FFF2-40B4-BE49-F238E27FC236}">
                <a16:creationId xmlns:a16="http://schemas.microsoft.com/office/drawing/2014/main" id="{F8D833B7-9866-4D2D-AEB7-012D6DDE2A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9F9E844-3827-4B6C-9CB5-13C9A70DC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D52C2AF7-8539-453F-BD56-35B696DB2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78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472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801">
          <p15:clr>
            <a:srgbClr val="65CEFF"/>
          </p15:clr>
        </p15:guide>
        <p15:guide id="5" orient="horz" pos="3658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05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Slide headlin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058400" y="1234800"/>
            <a:ext cx="9216000" cy="1162523"/>
          </a:xfrm>
          <a:noFill/>
        </p:spPr>
        <p:txBody>
          <a:bodyPr wrap="square" lIns="0" tIns="54000" rIns="0" bIns="0" anchor="t" anchorCtr="0">
            <a:spAutoFit/>
          </a:bodyPr>
          <a:lstStyle>
            <a:lvl1pPr marL="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Contact</a:t>
            </a:r>
          </a:p>
        </p:txBody>
      </p:sp>
      <p:sp>
        <p:nvSpPr>
          <p:cNvPr id="3" name="Copy" descr="Content text frame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000" indent="-144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4pPr>
            <a:lvl5pPr marL="144000" indent="-144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36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7pPr>
            <a:lvl8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540000" indent="-180000" algn="l"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/>
            </a:lvl9pPr>
          </a:lstStyle>
          <a:p>
            <a:pPr lvl="0"/>
            <a:r>
              <a:rPr lang="en-US" dirty="0"/>
              <a:t>Click to edit the contact</a:t>
            </a:r>
          </a:p>
          <a:p>
            <a:pPr lvl="1"/>
            <a:r>
              <a:rPr lang="en-US" dirty="0"/>
              <a:t>Name etc.</a:t>
            </a:r>
          </a:p>
          <a:p>
            <a:pPr lvl="2"/>
            <a:r>
              <a:rPr lang="en-US" dirty="0"/>
              <a:t>Skills etc.</a:t>
            </a:r>
          </a:p>
          <a:p>
            <a:pPr lvl="3"/>
            <a:r>
              <a:rPr lang="en-US" dirty="0"/>
              <a:t>Name etc. sublevel</a:t>
            </a:r>
          </a:p>
          <a:p>
            <a:pPr lvl="4"/>
            <a:r>
              <a:rPr lang="en-US" dirty="0"/>
              <a:t>Skills etc. sublevel</a:t>
            </a:r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99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778" userDrawn="1">
          <p15:clr>
            <a:srgbClr val="65CEFF"/>
          </p15:clr>
        </p15:guide>
        <p15:guide id="5" orient="horz" pos="3658" userDrawn="1">
          <p15:clr>
            <a:srgbClr val="65CEFF"/>
          </p15:clr>
        </p15:guide>
        <p15:guide id="6" orient="horz" pos="4157" userDrawn="1">
          <p15:clr>
            <a:srgbClr val="65CEFF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Unrestricted | © Siemens 2024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1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97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</a:p>
        </p:txBody>
      </p:sp>
      <p:sp>
        <p:nvSpPr>
          <p:cNvPr id="3" name="Subhead" descr="Subheadline of the presentation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385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34ABC6F-483B-7D10-8F82-2FF982DB33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3"/>
            </p:custDataLst>
            <p:extLst>
              <p:ext uri="{D42A27DB-BD31-4B8C-83A1-F6EECF244321}">
                <p14:modId xmlns:p14="http://schemas.microsoft.com/office/powerpoint/2010/main" val="37392798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4" imgW="408" imgH="408" progId="TCLayout.ActiveDocument.1">
                  <p:embed/>
                </p:oleObj>
              </mc:Choice>
              <mc:Fallback>
                <p:oleObj name="think-cell Folie" r:id="rId74" imgW="408" imgH="408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34ABC6F-483B-7D10-8F82-2FF982DB33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" descr="Slide headline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" descr="Content text frame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6" name="Slide Number Placeholder" descr="Page numb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58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9" r:id="rId2"/>
    <p:sldLayoutId id="2147483720" r:id="rId3"/>
    <p:sldLayoutId id="2147483776" r:id="rId4"/>
    <p:sldLayoutId id="2147483777" r:id="rId5"/>
    <p:sldLayoutId id="2147483778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73" r:id="rId13"/>
    <p:sldLayoutId id="2147483774" r:id="rId14"/>
    <p:sldLayoutId id="2147483775" r:id="rId15"/>
    <p:sldLayoutId id="2147483781" r:id="rId16"/>
    <p:sldLayoutId id="2147483782" r:id="rId17"/>
    <p:sldLayoutId id="2147483783" r:id="rId18"/>
    <p:sldLayoutId id="2147483790" r:id="rId19"/>
    <p:sldLayoutId id="2147483791" r:id="rId20"/>
    <p:sldLayoutId id="2147483792" r:id="rId21"/>
    <p:sldLayoutId id="2147483770" r:id="rId22"/>
    <p:sldLayoutId id="2147483771" r:id="rId23"/>
    <p:sldLayoutId id="2147483772" r:id="rId24"/>
    <p:sldLayoutId id="2147483784" r:id="rId25"/>
    <p:sldLayoutId id="2147483785" r:id="rId26"/>
    <p:sldLayoutId id="2147483786" r:id="rId27"/>
    <p:sldLayoutId id="2147483787" r:id="rId28"/>
    <p:sldLayoutId id="2147483788" r:id="rId29"/>
    <p:sldLayoutId id="2147483789" r:id="rId30"/>
    <p:sldLayoutId id="2147483724" r:id="rId31"/>
    <p:sldLayoutId id="2147483725" r:id="rId32"/>
    <p:sldLayoutId id="2147483726" r:id="rId33"/>
    <p:sldLayoutId id="2147483730" r:id="rId34"/>
    <p:sldLayoutId id="2147483731" r:id="rId35"/>
    <p:sldLayoutId id="2147483732" r:id="rId36"/>
    <p:sldLayoutId id="2147483727" r:id="rId37"/>
    <p:sldLayoutId id="2147483728" r:id="rId38"/>
    <p:sldLayoutId id="2147483729" r:id="rId39"/>
    <p:sldLayoutId id="2147483736" r:id="rId40"/>
    <p:sldLayoutId id="2147483737" r:id="rId41"/>
    <p:sldLayoutId id="2147483738" r:id="rId42"/>
    <p:sldLayoutId id="2147483753" r:id="rId43"/>
    <p:sldLayoutId id="2147483754" r:id="rId44"/>
    <p:sldLayoutId id="2147483755" r:id="rId45"/>
    <p:sldLayoutId id="2147483739" r:id="rId46"/>
    <p:sldLayoutId id="2147483740" r:id="rId47"/>
    <p:sldLayoutId id="2147483741" r:id="rId48"/>
    <p:sldLayoutId id="2147483744" r:id="rId49"/>
    <p:sldLayoutId id="2147483756" r:id="rId50"/>
    <p:sldLayoutId id="2147483655" r:id="rId51"/>
    <p:sldLayoutId id="2147483677" r:id="rId52"/>
    <p:sldLayoutId id="2147483779" r:id="rId53"/>
    <p:sldLayoutId id="2147483709" r:id="rId54"/>
    <p:sldLayoutId id="2147483691" r:id="rId55"/>
    <p:sldLayoutId id="2147483692" r:id="rId56"/>
    <p:sldLayoutId id="2147483780" r:id="rId57"/>
    <p:sldLayoutId id="2147483650" r:id="rId58"/>
    <p:sldLayoutId id="2147483665" r:id="rId59"/>
    <p:sldLayoutId id="2147483666" r:id="rId60"/>
    <p:sldLayoutId id="2147483697" r:id="rId61"/>
    <p:sldLayoutId id="2147483698" r:id="rId62"/>
    <p:sldLayoutId id="2147483652" r:id="rId63"/>
    <p:sldLayoutId id="2147483694" r:id="rId64"/>
    <p:sldLayoutId id="2147483687" r:id="rId65"/>
    <p:sldLayoutId id="2147483690" r:id="rId66"/>
    <p:sldLayoutId id="2147483681" r:id="rId67"/>
    <p:sldLayoutId id="2147483682" r:id="rId68"/>
    <p:sldLayoutId id="2147483711" r:id="rId69"/>
    <p:sldLayoutId id="2147483678" r:id="rId70"/>
    <p:sldLayoutId id="2147483800" r:id="rId7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0.xml"/><Relationship Id="rId7" Type="http://schemas.microsoft.com/office/2007/relationships/hdphoto" Target="../media/hdphoto1.wdp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9.xml"/><Relationship Id="rId6" Type="http://schemas.openxmlformats.org/officeDocument/2006/relationships/image" Target="../media/image5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0.xml"/><Relationship Id="rId6" Type="http://schemas.openxmlformats.org/officeDocument/2006/relationships/hyperlink" Target="https://xhqdemo.com/indx/sv/#::SieDx/DR/Onshore/~Production" TargetMode="External"/><Relationship Id="rId5" Type="http://schemas.openxmlformats.org/officeDocument/2006/relationships/image" Target="../media/image52.e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1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62.jpe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2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4.jpe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4.xml"/><Relationship Id="rId6" Type="http://schemas.openxmlformats.org/officeDocument/2006/relationships/chart" Target="../charts/chart1.xml"/><Relationship Id="rId5" Type="http://schemas.openxmlformats.org/officeDocument/2006/relationships/image" Target="../media/image1.emf"/><Relationship Id="rId10" Type="http://schemas.openxmlformats.org/officeDocument/2006/relationships/image" Target="../media/image21.svg"/><Relationship Id="rId4" Type="http://schemas.openxmlformats.org/officeDocument/2006/relationships/oleObject" Target="../embeddings/oleObject3.bin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tmp"/><Relationship Id="rId7" Type="http://schemas.openxmlformats.org/officeDocument/2006/relationships/image" Target="../media/image44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tmp"/><Relationship Id="rId5" Type="http://schemas.openxmlformats.org/officeDocument/2006/relationships/image" Target="../media/image42.tmp"/><Relationship Id="rId4" Type="http://schemas.openxmlformats.org/officeDocument/2006/relationships/image" Target="../media/image41.tm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7.sv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6.xml"/><Relationship Id="rId6" Type="http://schemas.openxmlformats.org/officeDocument/2006/relationships/image" Target="../media/image4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9.sv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7.xml"/><Relationship Id="rId6" Type="http://schemas.openxmlformats.org/officeDocument/2006/relationships/image" Target="../media/image4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7.sv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8.xml"/><Relationship Id="rId6" Type="http://schemas.openxmlformats.org/officeDocument/2006/relationships/image" Target="../media/image4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 descr="Headline of the presentation">
            <a:extLst>
              <a:ext uri="{FF2B5EF4-FFF2-40B4-BE49-F238E27FC236}">
                <a16:creationId xmlns:a16="http://schemas.microsoft.com/office/drawing/2014/main" id="{C7413F94-559E-46DF-A817-2051A7BA9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780000"/>
            <a:ext cx="11781599" cy="1477328"/>
          </a:xfrm>
        </p:spPr>
        <p:txBody>
          <a:bodyPr/>
          <a:lstStyle/>
          <a:p>
            <a:r>
              <a:rPr lang="en-GB" b="1"/>
              <a:t>Enhancing oil and gas production with deployable digital process twins</a:t>
            </a:r>
            <a:endParaRPr lang="en-US" b="1" noProof="0"/>
          </a:p>
        </p:txBody>
      </p:sp>
      <p:sp>
        <p:nvSpPr>
          <p:cNvPr id="3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38D101C9-5442-4E35-9BFD-3591529F0F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E2ED0E-D617-E062-A4F1-F00C951E9B33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9" b="20959"/>
          <a:stretch>
            <a:fillRect/>
          </a:stretch>
        </p:blipFill>
        <p:spPr bwMode="auto">
          <a:xfrm flipH="1">
            <a:off x="0" y="387"/>
            <a:ext cx="121920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ntertitel 5" descr="Content text frame">
            <a:extLst>
              <a:ext uri="{FF2B5EF4-FFF2-40B4-BE49-F238E27FC236}">
                <a16:creationId xmlns:a16="http://schemas.microsoft.com/office/drawing/2014/main" id="{B91A9E92-DF1A-B145-E397-5C9FA165FD2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10401" y="5362354"/>
            <a:ext cx="9940925" cy="9112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400" dirty="0"/>
              <a:t>Javier Rodriguez </a:t>
            </a:r>
          </a:p>
          <a:p>
            <a:endParaRPr lang="de-DE" altLang="de-DE" sz="2000" dirty="0"/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1984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7E90211B-3DDB-A4DB-CD2F-54487834499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08" imgH="408" progId="TCLayout.ActiveDocument.1">
                  <p:embed/>
                </p:oleObj>
              </mc:Choice>
              <mc:Fallback>
                <p:oleObj name="think-cell Folie" r:id="rId4" imgW="408" imgH="408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E90211B-3DDB-A4DB-CD2F-5448783449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046A832-1875-EC8A-55D5-D8F218347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 dirty="0"/>
              <a:t>Why is this possible?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CB991D-19FB-5A81-78DE-FB1C4FFE2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Unrestricted | © Siemens 2024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1B138F1-D8F1-5727-C5AB-A2C9DBAA6BE6}"/>
              </a:ext>
            </a:extLst>
          </p:cNvPr>
          <p:cNvSpPr>
            <a:spLocks/>
          </p:cNvSpPr>
          <p:nvPr/>
        </p:nvSpPr>
        <p:spPr>
          <a:xfrm>
            <a:off x="415162" y="3846141"/>
            <a:ext cx="5471288" cy="2321297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t" anchorCtr="0"/>
          <a:lstStyle/>
          <a:p>
            <a:r>
              <a:rPr lang="en-GB" sz="1600" dirty="0">
                <a:solidFill>
                  <a:schemeClr val="tx1"/>
                </a:solidFill>
                <a:latin typeface="+mn-lt"/>
              </a:rPr>
              <a:t>The Equation Oriented </a:t>
            </a:r>
            <a:br>
              <a:rPr lang="en-GB" sz="1600" dirty="0">
                <a:solidFill>
                  <a:schemeClr val="tx1"/>
                </a:solidFill>
                <a:latin typeface="+mn-lt"/>
              </a:rPr>
            </a:br>
            <a:r>
              <a:rPr lang="en-GB" sz="1600" dirty="0">
                <a:solidFill>
                  <a:schemeClr val="tx1"/>
                </a:solidFill>
                <a:latin typeface="+mn-lt"/>
              </a:rPr>
              <a:t>(EO) approach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4DF9A5A-CCFC-B30F-2A0F-97099E68D9C6}"/>
              </a:ext>
            </a:extLst>
          </p:cNvPr>
          <p:cNvSpPr>
            <a:spLocks/>
          </p:cNvSpPr>
          <p:nvPr/>
        </p:nvSpPr>
        <p:spPr>
          <a:xfrm>
            <a:off x="415162" y="1416844"/>
            <a:ext cx="5471288" cy="2321297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t" anchorCtr="0"/>
          <a:lstStyle/>
          <a:p>
            <a:r>
              <a:rPr lang="en-GB" sz="1600" dirty="0">
                <a:solidFill>
                  <a:schemeClr val="tx1"/>
                </a:solidFill>
                <a:latin typeface="+mn-lt"/>
              </a:rPr>
              <a:t>The Sequential Modular (SM) approach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6" name="Picture 178">
            <a:extLst>
              <a:ext uri="{FF2B5EF4-FFF2-40B4-BE49-F238E27FC236}">
                <a16:creationId xmlns:a16="http://schemas.microsoft.com/office/drawing/2014/main" id="{86347BA1-068A-EA1B-13D3-7565C76913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rcRect b="33061"/>
          <a:stretch/>
        </p:blipFill>
        <p:spPr>
          <a:xfrm>
            <a:off x="2303470" y="4026928"/>
            <a:ext cx="3363690" cy="1510609"/>
          </a:xfrm>
          <a:prstGeom prst="rect">
            <a:avLst/>
          </a:prstGeom>
        </p:spPr>
      </p:pic>
      <p:pic>
        <p:nvPicPr>
          <p:cNvPr id="5" name="Picture 79">
            <a:extLst>
              <a:ext uri="{FF2B5EF4-FFF2-40B4-BE49-F238E27FC236}">
                <a16:creationId xmlns:a16="http://schemas.microsoft.com/office/drawing/2014/main" id="{54D48522-314E-EA53-1F02-AC462BCED1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585" y="2033705"/>
            <a:ext cx="4897215" cy="1564732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928182B6-C106-D0A2-B972-1ECA4212D7E9}"/>
              </a:ext>
            </a:extLst>
          </p:cNvPr>
          <p:cNvSpPr>
            <a:spLocks/>
          </p:cNvSpPr>
          <p:nvPr/>
        </p:nvSpPr>
        <p:spPr>
          <a:xfrm>
            <a:off x="6066450" y="1416844"/>
            <a:ext cx="3100621" cy="7652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72000" rIns="0" bIns="0" rtlCol="0" anchor="t" anchorCtr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200"/>
              </a:spcBef>
              <a:buClr>
                <a:srgbClr val="879BAA"/>
              </a:buClr>
              <a:buSzTx/>
              <a:tabLst/>
              <a:defRPr/>
            </a:pPr>
            <a:r>
              <a:rPr lang="en-US" sz="1600" b="1" kern="1200" dirty="0">
                <a:solidFill>
                  <a:schemeClr val="tx1"/>
                </a:solidFill>
                <a:latin typeface="Arial"/>
                <a:cs typeface="Arial" pitchFamily="34" charset="0"/>
              </a:rPr>
              <a:t>Advantages</a:t>
            </a:r>
          </a:p>
          <a:p>
            <a:pPr marL="144000" marR="0" lvl="0" indent="-144000" algn="l" defTabSz="914400" rtl="0" eaLnBrk="1" fontAlgn="auto" latinLnBrk="0" hangingPunct="1">
              <a:spcBef>
                <a:spcPts val="2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Easy to use; </a:t>
            </a:r>
            <a: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quick for simple calculations</a:t>
            </a:r>
          </a:p>
          <a:p>
            <a:pPr marL="144000" marR="0" lvl="0" indent="-144000" algn="l" defTabSz="914400" rtl="0" eaLnBrk="1" fontAlgn="auto" latinLnBrk="0" hangingPunct="1">
              <a:spcBef>
                <a:spcPts val="2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Failure is rare; </a:t>
            </a:r>
            <a: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clear diagnostics issued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DFAB7FF-38D4-2C35-CBE1-248B6426889F}"/>
              </a:ext>
            </a:extLst>
          </p:cNvPr>
          <p:cNvSpPr>
            <a:spLocks/>
          </p:cNvSpPr>
          <p:nvPr/>
        </p:nvSpPr>
        <p:spPr>
          <a:xfrm>
            <a:off x="6066451" y="2290044"/>
            <a:ext cx="4449150" cy="129779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200"/>
              </a:spcBef>
              <a:buClr>
                <a:srgbClr val="879BAA"/>
              </a:buClr>
              <a:buSzTx/>
              <a:tabLst/>
              <a:defRPr/>
            </a:pPr>
            <a:r>
              <a:rPr lang="en-US" sz="1600" b="1" kern="1200" dirty="0">
                <a:solidFill>
                  <a:schemeClr val="tx1"/>
                </a:solidFill>
                <a:latin typeface="Arial"/>
                <a:cs typeface="Arial" pitchFamily="34" charset="0"/>
              </a:rPr>
              <a:t>Disadvantages</a:t>
            </a:r>
          </a:p>
          <a:p>
            <a:pPr marL="144000" marR="0" lvl="0" indent="-144000" algn="l" defTabSz="914400" rtl="0" eaLnBrk="1" fontAlgn="auto" latinLnBrk="0" hangingPunct="1">
              <a:spcBef>
                <a:spcPts val="2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“Downstream” </a:t>
            </a:r>
            <a: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specifications</a:t>
            </a:r>
          </a:p>
          <a:p>
            <a:pPr marL="144000" marR="0" lvl="0" indent="-144000" algn="l" defTabSz="914400" rtl="0" eaLnBrk="1" fontAlgn="auto" latinLnBrk="0" hangingPunct="1">
              <a:spcBef>
                <a:spcPts val="2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Recycles</a:t>
            </a:r>
            <a: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sz="1200" b="1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slow to converge; </a:t>
            </a:r>
            <a: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multiple recycles </a:t>
            </a:r>
            <a:r>
              <a:rPr lang="en-US" sz="1200" b="1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difficult</a:t>
            </a:r>
          </a:p>
          <a:p>
            <a:pPr marL="144000" marR="0" lvl="0" indent="-144000" algn="l" defTabSz="914400" rtl="0" eaLnBrk="1" fontAlgn="auto" latinLnBrk="0" hangingPunct="1">
              <a:spcBef>
                <a:spcPts val="2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Adding </a:t>
            </a:r>
            <a:r>
              <a:rPr lang="en-US" sz="1200" b="1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new custom models </a:t>
            </a:r>
            <a: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– need to code solution method</a:t>
            </a:r>
          </a:p>
          <a:p>
            <a:pPr marL="144000" marR="0" lvl="0" indent="-144000" algn="l" defTabSz="914400" rtl="0" eaLnBrk="1" fontAlgn="auto" latinLnBrk="0" hangingPunct="1">
              <a:spcBef>
                <a:spcPts val="2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Poor </a:t>
            </a:r>
            <a:r>
              <a:rPr lang="en-US" sz="1200" b="1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optimization</a:t>
            </a:r>
            <a: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capability</a:t>
            </a:r>
          </a:p>
          <a:p>
            <a:pPr marL="144000" marR="0" lvl="0" indent="-144000" algn="l" defTabSz="914400" rtl="0" eaLnBrk="1" fontAlgn="auto" latinLnBrk="0" hangingPunct="1">
              <a:spcBef>
                <a:spcPts val="2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Many</a:t>
            </a:r>
            <a: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other limitations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5FC3BDD-2FE0-5CC3-E981-28F0B42184C4}"/>
              </a:ext>
            </a:extLst>
          </p:cNvPr>
          <p:cNvSpPr>
            <a:spLocks/>
          </p:cNvSpPr>
          <p:nvPr/>
        </p:nvSpPr>
        <p:spPr>
          <a:xfrm>
            <a:off x="6066450" y="3846141"/>
            <a:ext cx="4449150" cy="145680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200"/>
              </a:spcBef>
              <a:buClr>
                <a:srgbClr val="879BAA"/>
              </a:buClr>
              <a:buSzTx/>
              <a:tabLst/>
              <a:defRPr/>
            </a:pPr>
            <a:r>
              <a:rPr lang="en-US" sz="1600" b="1" kern="1200" dirty="0">
                <a:solidFill>
                  <a:schemeClr val="tx1"/>
                </a:solidFill>
                <a:latin typeface="Arial"/>
                <a:cs typeface="Arial" pitchFamily="34" charset="0"/>
              </a:rPr>
              <a:t>Advantages</a:t>
            </a:r>
          </a:p>
          <a:p>
            <a:pPr marL="144000" marR="0" lvl="0" indent="-144000" algn="l" defTabSz="914400" rtl="0" eaLnBrk="1" fontAlgn="auto" latinLnBrk="0" hangingPunct="1">
              <a:spcBef>
                <a:spcPts val="2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Can </a:t>
            </a:r>
            <a:r>
              <a:rPr lang="en-US" sz="1200" b="1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specify any variable</a:t>
            </a:r>
            <a: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subject to degrees of freedom – </a:t>
            </a:r>
            <a:b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</a:br>
            <a: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“downstream” specifications </a:t>
            </a:r>
            <a:r>
              <a:rPr lang="en-US" sz="1200" b="1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easy</a:t>
            </a:r>
          </a:p>
          <a:p>
            <a:pPr marL="144000" marR="0" lvl="0" indent="-144000" algn="l" defTabSz="914400" rtl="0" eaLnBrk="1" fontAlgn="auto" latinLnBrk="0" hangingPunct="1">
              <a:spcBef>
                <a:spcPts val="2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Fast, robust convergence of pressure-driven flowsheets</a:t>
            </a:r>
          </a:p>
          <a:p>
            <a:pPr marL="144000" marR="0" lvl="0" indent="-144000" algn="l" defTabSz="914400" rtl="0" eaLnBrk="1" fontAlgn="auto" latinLnBrk="0" hangingPunct="1">
              <a:spcBef>
                <a:spcPts val="2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Powerful </a:t>
            </a:r>
            <a:r>
              <a:rPr lang="en-US" sz="1200" b="1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custom modelling </a:t>
            </a:r>
            <a: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– easy to include user IP </a:t>
            </a:r>
            <a:b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</a:br>
            <a: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(new models, constraints, correlations)</a:t>
            </a:r>
          </a:p>
          <a:p>
            <a:pPr marL="144000" marR="0" lvl="0" indent="-144000" algn="l" defTabSz="914400" rtl="0" eaLnBrk="1" fontAlgn="auto" latinLnBrk="0" hangingPunct="1">
              <a:spcBef>
                <a:spcPts val="2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Very </a:t>
            </a:r>
            <a:r>
              <a:rPr lang="en-US" sz="1200" b="1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powerful optimization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8A4DEA1-FB06-F8C7-235A-1196DEAE8EB7}"/>
              </a:ext>
            </a:extLst>
          </p:cNvPr>
          <p:cNvSpPr>
            <a:spLocks/>
          </p:cNvSpPr>
          <p:nvPr/>
        </p:nvSpPr>
        <p:spPr>
          <a:xfrm>
            <a:off x="6066450" y="5474196"/>
            <a:ext cx="5220675" cy="69249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200"/>
              </a:spcBef>
              <a:buClr>
                <a:srgbClr val="879BAA"/>
              </a:buClr>
              <a:buSzTx/>
              <a:tabLst/>
              <a:defRPr/>
            </a:pPr>
            <a:r>
              <a:rPr lang="en-US" sz="1600" b="1" kern="1200">
                <a:solidFill>
                  <a:schemeClr val="tx1"/>
                </a:solidFill>
                <a:latin typeface="Arial"/>
                <a:cs typeface="Arial" pitchFamily="34" charset="0"/>
              </a:rPr>
              <a:t>[Traditional] Disadvantages</a:t>
            </a:r>
            <a:endParaRPr lang="en-US" sz="1600" b="1" kern="1200" dirty="0">
              <a:solidFill>
                <a:schemeClr val="tx1"/>
              </a:solidFill>
              <a:latin typeface="Arial"/>
              <a:cs typeface="Arial" pitchFamily="34" charset="0"/>
            </a:endParaRPr>
          </a:p>
          <a:p>
            <a:pPr marL="144000" marR="0" lvl="0" indent="-144000" algn="l" defTabSz="914400" rtl="0" eaLnBrk="1" fontAlgn="auto" latinLnBrk="0" hangingPunct="1">
              <a:spcBef>
                <a:spcPts val="2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Arial"/>
                <a:cs typeface="Arial" pitchFamily="34" charset="0"/>
              </a:rPr>
              <a:t>May </a:t>
            </a:r>
            <a:r>
              <a:rPr lang="en-US" sz="1200" b="1" kern="1200" dirty="0">
                <a:solidFill>
                  <a:schemeClr val="tx1"/>
                </a:solidFill>
                <a:latin typeface="Arial"/>
                <a:cs typeface="Arial" pitchFamily="34" charset="0"/>
              </a:rPr>
              <a:t>fail to find an initial solution </a:t>
            </a:r>
            <a:r>
              <a:rPr lang="en-US" sz="1200" kern="1200" dirty="0">
                <a:solidFill>
                  <a:schemeClr val="tx1"/>
                </a:solidFill>
                <a:latin typeface="Arial"/>
                <a:cs typeface="Arial" pitchFamily="34" charset="0"/>
              </a:rPr>
              <a:t>easily</a:t>
            </a:r>
          </a:p>
          <a:p>
            <a:pPr marL="144000" marR="0" lvl="0" indent="-144000" algn="l" defTabSz="914400" rtl="0" eaLnBrk="1" fontAlgn="auto" latinLnBrk="0" hangingPunct="1">
              <a:spcBef>
                <a:spcPts val="2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Arial"/>
                <a:cs typeface="Arial" pitchFamily="34" charset="0"/>
              </a:rPr>
              <a:t>Often </a:t>
            </a:r>
            <a:r>
              <a:rPr lang="en-US" sz="1200" b="1" kern="1200" dirty="0">
                <a:solidFill>
                  <a:schemeClr val="tx1"/>
                </a:solidFill>
                <a:latin typeface="Arial"/>
                <a:cs typeface="Arial" pitchFamily="34" charset="0"/>
              </a:rPr>
              <a:t>difficult to find reason </a:t>
            </a:r>
            <a:r>
              <a:rPr lang="en-US" sz="1200" kern="1200" dirty="0">
                <a:solidFill>
                  <a:schemeClr val="tx1"/>
                </a:solidFill>
                <a:latin typeface="Arial"/>
                <a:cs typeface="Arial" pitchFamily="34" charset="0"/>
              </a:rPr>
              <a:t>for failure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E1E23B6-58AD-AF1D-BADC-0E7DE6495952}"/>
              </a:ext>
            </a:extLst>
          </p:cNvPr>
          <p:cNvSpPr>
            <a:spLocks/>
          </p:cNvSpPr>
          <p:nvPr/>
        </p:nvSpPr>
        <p:spPr>
          <a:xfrm>
            <a:off x="2303470" y="5377363"/>
            <a:ext cx="3363690" cy="6070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t" anchorCtr="0">
            <a:spAutoFit/>
          </a:bodyPr>
          <a:lstStyle/>
          <a:p>
            <a:pPr algn="ctr"/>
            <a:r>
              <a:rPr lang="en-GB" sz="1000" b="1" i="1" dirty="0">
                <a:solidFill>
                  <a:schemeClr val="accent3"/>
                </a:solidFill>
              </a:rPr>
              <a:t>f(x) = 0</a:t>
            </a:r>
          </a:p>
          <a:p>
            <a:pPr algn="ctr"/>
            <a:r>
              <a:rPr lang="en-GB" sz="1000" dirty="0">
                <a:solidFill>
                  <a:schemeClr val="tx1"/>
                </a:solidFill>
              </a:rPr>
              <a:t>One large set of equations (10</a:t>
            </a:r>
            <a:r>
              <a:rPr lang="en-GB" sz="1000" baseline="30000" dirty="0">
                <a:solidFill>
                  <a:schemeClr val="tx1"/>
                </a:solidFill>
              </a:rPr>
              <a:t>3</a:t>
            </a:r>
            <a:r>
              <a:rPr lang="en-GB" sz="1000" dirty="0">
                <a:solidFill>
                  <a:schemeClr val="tx1"/>
                </a:solidFill>
              </a:rPr>
              <a:t>-10</a:t>
            </a:r>
            <a:r>
              <a:rPr lang="en-GB" sz="1000" baseline="30000" dirty="0">
                <a:solidFill>
                  <a:schemeClr val="tx1"/>
                </a:solidFill>
              </a:rPr>
              <a:t>6</a:t>
            </a:r>
            <a:r>
              <a:rPr lang="en-GB" sz="1000" dirty="0">
                <a:solidFill>
                  <a:schemeClr val="tx1"/>
                </a:solidFill>
              </a:rPr>
              <a:t> variables)</a:t>
            </a:r>
          </a:p>
          <a:p>
            <a:pPr algn="ctr"/>
            <a:r>
              <a:rPr lang="en-GB" sz="1000" dirty="0">
                <a:solidFill>
                  <a:schemeClr val="tx1"/>
                </a:solidFill>
              </a:rPr>
              <a:t>Solved simultaneously</a:t>
            </a:r>
          </a:p>
        </p:txBody>
      </p: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id="{44D71F34-621E-83C8-1F9A-CB9D1D4E9B12}"/>
              </a:ext>
            </a:extLst>
          </p:cNvPr>
          <p:cNvSpPr/>
          <p:nvPr/>
        </p:nvSpPr>
        <p:spPr>
          <a:xfrm flipV="1">
            <a:off x="3058429" y="5311085"/>
            <a:ext cx="76883" cy="66278"/>
          </a:xfrm>
          <a:prstGeom prst="triangle">
            <a:avLst/>
          </a:prstGeom>
          <a:solidFill>
            <a:srgbClr val="00A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831A3304-266D-AD00-EF72-0C2B256637B3}"/>
              </a:ext>
            </a:extLst>
          </p:cNvPr>
          <p:cNvSpPr/>
          <p:nvPr/>
        </p:nvSpPr>
        <p:spPr>
          <a:xfrm flipV="1">
            <a:off x="3465622" y="5311085"/>
            <a:ext cx="76883" cy="66278"/>
          </a:xfrm>
          <a:prstGeom prst="triangle">
            <a:avLst/>
          </a:prstGeom>
          <a:solidFill>
            <a:srgbClr val="00A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8" name="Gleichschenkliges Dreieck 17">
            <a:extLst>
              <a:ext uri="{FF2B5EF4-FFF2-40B4-BE49-F238E27FC236}">
                <a16:creationId xmlns:a16="http://schemas.microsoft.com/office/drawing/2014/main" id="{8A970E67-098A-CAC9-950D-264F0E3C50A6}"/>
              </a:ext>
            </a:extLst>
          </p:cNvPr>
          <p:cNvSpPr/>
          <p:nvPr/>
        </p:nvSpPr>
        <p:spPr>
          <a:xfrm flipV="1">
            <a:off x="3998465" y="5311085"/>
            <a:ext cx="76883" cy="66278"/>
          </a:xfrm>
          <a:prstGeom prst="triangle">
            <a:avLst/>
          </a:prstGeom>
          <a:solidFill>
            <a:srgbClr val="00A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D3264447-F28B-E7A8-B9ED-0E49FF1B938D}"/>
              </a:ext>
            </a:extLst>
          </p:cNvPr>
          <p:cNvSpPr/>
          <p:nvPr/>
        </p:nvSpPr>
        <p:spPr>
          <a:xfrm flipV="1">
            <a:off x="4369940" y="5311085"/>
            <a:ext cx="76883" cy="66278"/>
          </a:xfrm>
          <a:prstGeom prst="triangle">
            <a:avLst/>
          </a:prstGeom>
          <a:solidFill>
            <a:srgbClr val="00A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0" name="Gleichschenkliges Dreieck 19">
            <a:extLst>
              <a:ext uri="{FF2B5EF4-FFF2-40B4-BE49-F238E27FC236}">
                <a16:creationId xmlns:a16="http://schemas.microsoft.com/office/drawing/2014/main" id="{319DA610-62BE-7B5B-C142-7EAB9BEE2CFD}"/>
              </a:ext>
            </a:extLst>
          </p:cNvPr>
          <p:cNvSpPr/>
          <p:nvPr/>
        </p:nvSpPr>
        <p:spPr>
          <a:xfrm flipV="1">
            <a:off x="4824759" y="5311085"/>
            <a:ext cx="76883" cy="66278"/>
          </a:xfrm>
          <a:prstGeom prst="triangle">
            <a:avLst/>
          </a:prstGeom>
          <a:solidFill>
            <a:srgbClr val="00A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352DCA6-0C47-E0C7-276D-DC7C16D5B848}"/>
              </a:ext>
            </a:extLst>
          </p:cNvPr>
          <p:cNvSpPr>
            <a:spLocks/>
          </p:cNvSpPr>
          <p:nvPr/>
        </p:nvSpPr>
        <p:spPr>
          <a:xfrm>
            <a:off x="11203775" y="1507738"/>
            <a:ext cx="583413" cy="583413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/>
            <a:endParaRPr lang="en-US" sz="2000" b="1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101AE7F-6AFC-C570-CA68-1784AD7A4333}"/>
              </a:ext>
            </a:extLst>
          </p:cNvPr>
          <p:cNvSpPr>
            <a:spLocks/>
          </p:cNvSpPr>
          <p:nvPr/>
        </p:nvSpPr>
        <p:spPr>
          <a:xfrm>
            <a:off x="11203775" y="2647233"/>
            <a:ext cx="583413" cy="583413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/>
            <a:endParaRPr lang="en-US" sz="2000" b="1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17A3A214-6ABC-F2CD-25FB-040E5B4882D9}"/>
              </a:ext>
            </a:extLst>
          </p:cNvPr>
          <p:cNvSpPr>
            <a:spLocks/>
          </p:cNvSpPr>
          <p:nvPr/>
        </p:nvSpPr>
        <p:spPr>
          <a:xfrm>
            <a:off x="11203775" y="4344838"/>
            <a:ext cx="583413" cy="583413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/>
            <a:endParaRPr lang="en-US" sz="2000" b="1" dirty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D9DE1BBB-DC0B-8E9A-EA6B-5AAF1FF4F93F}"/>
              </a:ext>
            </a:extLst>
          </p:cNvPr>
          <p:cNvSpPr>
            <a:spLocks/>
          </p:cNvSpPr>
          <p:nvPr/>
        </p:nvSpPr>
        <p:spPr>
          <a:xfrm>
            <a:off x="11203775" y="5528738"/>
            <a:ext cx="583413" cy="583413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/>
            <a:endParaRPr lang="en-US" sz="2000" b="1" dirty="0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5AFE1CAF-A28A-69C6-0351-CE48CE6CA2CA}"/>
              </a:ext>
            </a:extLst>
          </p:cNvPr>
          <p:cNvSpPr>
            <a:spLocks/>
          </p:cNvSpPr>
          <p:nvPr/>
        </p:nvSpPr>
        <p:spPr bwMode="gray">
          <a:xfrm>
            <a:off x="11332047" y="1641953"/>
            <a:ext cx="326868" cy="314982"/>
          </a:xfrm>
          <a:custGeom>
            <a:avLst/>
            <a:gdLst>
              <a:gd name="connsiteX0" fmla="*/ 0 w 377094"/>
              <a:gd name="connsiteY0" fmla="*/ 130269 h 363382"/>
              <a:gd name="connsiteX1" fmla="*/ 61706 w 377094"/>
              <a:gd name="connsiteY1" fmla="*/ 130269 h 363382"/>
              <a:gd name="connsiteX2" fmla="*/ 61706 w 377094"/>
              <a:gd name="connsiteY2" fmla="*/ 308532 h 363382"/>
              <a:gd name="connsiteX3" fmla="*/ 0 w 377094"/>
              <a:gd name="connsiteY3" fmla="*/ 308532 h 363382"/>
              <a:gd name="connsiteX4" fmla="*/ 0 w 377094"/>
              <a:gd name="connsiteY4" fmla="*/ 130269 h 363382"/>
              <a:gd name="connsiteX5" fmla="*/ 0 w 377094"/>
              <a:gd name="connsiteY5" fmla="*/ 130269 h 363382"/>
              <a:gd name="connsiteX6" fmla="*/ 195061 w 377094"/>
              <a:gd name="connsiteY6" fmla="*/ 121219 h 363382"/>
              <a:gd name="connsiteX7" fmla="*/ 206099 w 377094"/>
              <a:gd name="connsiteY7" fmla="*/ 49228 h 363382"/>
              <a:gd name="connsiteX8" fmla="*/ 187313 w 377094"/>
              <a:gd name="connsiteY8" fmla="*/ 9667 h 363382"/>
              <a:gd name="connsiteX9" fmla="*/ 170927 w 377094"/>
              <a:gd name="connsiteY9" fmla="*/ 0 h 363382"/>
              <a:gd name="connsiteX10" fmla="*/ 89131 w 377094"/>
              <a:gd name="connsiteY10" fmla="*/ 151249 h 363382"/>
              <a:gd name="connsiteX11" fmla="*/ 89131 w 377094"/>
              <a:gd name="connsiteY11" fmla="*/ 310452 h 363382"/>
              <a:gd name="connsiteX12" fmla="*/ 143570 w 377094"/>
              <a:gd name="connsiteY12" fmla="*/ 363382 h 363382"/>
              <a:gd name="connsiteX13" fmla="*/ 247374 w 377094"/>
              <a:gd name="connsiteY13" fmla="*/ 363382 h 363382"/>
              <a:gd name="connsiteX14" fmla="*/ 297356 w 377094"/>
              <a:gd name="connsiteY14" fmla="*/ 338700 h 363382"/>
              <a:gd name="connsiteX15" fmla="*/ 377095 w 377094"/>
              <a:gd name="connsiteY15" fmla="*/ 234484 h 363382"/>
              <a:gd name="connsiteX16" fmla="*/ 331295 w 377094"/>
              <a:gd name="connsiteY16" fmla="*/ 121219 h 363382"/>
              <a:gd name="connsiteX17" fmla="*/ 195061 w 377094"/>
              <a:gd name="connsiteY17" fmla="*/ 121219 h 36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7094" h="363382">
                <a:moveTo>
                  <a:pt x="0" y="130269"/>
                </a:moveTo>
                <a:lnTo>
                  <a:pt x="61706" y="130269"/>
                </a:lnTo>
                <a:lnTo>
                  <a:pt x="61706" y="308532"/>
                </a:lnTo>
                <a:lnTo>
                  <a:pt x="0" y="308532"/>
                </a:lnTo>
                <a:lnTo>
                  <a:pt x="0" y="130269"/>
                </a:lnTo>
                <a:lnTo>
                  <a:pt x="0" y="130269"/>
                </a:lnTo>
                <a:close/>
                <a:moveTo>
                  <a:pt x="195061" y="121219"/>
                </a:moveTo>
                <a:lnTo>
                  <a:pt x="206099" y="49228"/>
                </a:lnTo>
                <a:cubicBezTo>
                  <a:pt x="208499" y="33459"/>
                  <a:pt x="201094" y="17758"/>
                  <a:pt x="187313" y="9667"/>
                </a:cubicBezTo>
                <a:lnTo>
                  <a:pt x="170927" y="0"/>
                </a:lnTo>
                <a:lnTo>
                  <a:pt x="89131" y="151249"/>
                </a:lnTo>
                <a:lnTo>
                  <a:pt x="89131" y="310452"/>
                </a:lnTo>
                <a:lnTo>
                  <a:pt x="143570" y="363382"/>
                </a:lnTo>
                <a:lnTo>
                  <a:pt x="247374" y="363382"/>
                </a:lnTo>
                <a:cubicBezTo>
                  <a:pt x="266983" y="363382"/>
                  <a:pt x="285426" y="354263"/>
                  <a:pt x="297356" y="338700"/>
                </a:cubicBezTo>
                <a:lnTo>
                  <a:pt x="377095" y="234484"/>
                </a:lnTo>
                <a:lnTo>
                  <a:pt x="331295" y="121219"/>
                </a:lnTo>
                <a:lnTo>
                  <a:pt x="195061" y="121219"/>
                </a:lnTo>
                <a:close/>
              </a:path>
            </a:pathLst>
          </a:custGeom>
          <a:solidFill>
            <a:srgbClr val="00C1B6"/>
          </a:solidFill>
          <a:ln w="679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0EDFFE5F-7239-F382-3627-0797822ADB0A}"/>
              </a:ext>
            </a:extLst>
          </p:cNvPr>
          <p:cNvSpPr>
            <a:spLocks/>
          </p:cNvSpPr>
          <p:nvPr/>
        </p:nvSpPr>
        <p:spPr bwMode="gray">
          <a:xfrm flipV="1">
            <a:off x="11332047" y="2781448"/>
            <a:ext cx="326868" cy="314982"/>
          </a:xfrm>
          <a:custGeom>
            <a:avLst/>
            <a:gdLst>
              <a:gd name="connsiteX0" fmla="*/ 0 w 377094"/>
              <a:gd name="connsiteY0" fmla="*/ 130269 h 363382"/>
              <a:gd name="connsiteX1" fmla="*/ 61706 w 377094"/>
              <a:gd name="connsiteY1" fmla="*/ 130269 h 363382"/>
              <a:gd name="connsiteX2" fmla="*/ 61706 w 377094"/>
              <a:gd name="connsiteY2" fmla="*/ 308532 h 363382"/>
              <a:gd name="connsiteX3" fmla="*/ 0 w 377094"/>
              <a:gd name="connsiteY3" fmla="*/ 308532 h 363382"/>
              <a:gd name="connsiteX4" fmla="*/ 0 w 377094"/>
              <a:gd name="connsiteY4" fmla="*/ 130269 h 363382"/>
              <a:gd name="connsiteX5" fmla="*/ 0 w 377094"/>
              <a:gd name="connsiteY5" fmla="*/ 130269 h 363382"/>
              <a:gd name="connsiteX6" fmla="*/ 195061 w 377094"/>
              <a:gd name="connsiteY6" fmla="*/ 121219 h 363382"/>
              <a:gd name="connsiteX7" fmla="*/ 206099 w 377094"/>
              <a:gd name="connsiteY7" fmla="*/ 49228 h 363382"/>
              <a:gd name="connsiteX8" fmla="*/ 187313 w 377094"/>
              <a:gd name="connsiteY8" fmla="*/ 9667 h 363382"/>
              <a:gd name="connsiteX9" fmla="*/ 170927 w 377094"/>
              <a:gd name="connsiteY9" fmla="*/ 0 h 363382"/>
              <a:gd name="connsiteX10" fmla="*/ 89131 w 377094"/>
              <a:gd name="connsiteY10" fmla="*/ 151249 h 363382"/>
              <a:gd name="connsiteX11" fmla="*/ 89131 w 377094"/>
              <a:gd name="connsiteY11" fmla="*/ 310452 h 363382"/>
              <a:gd name="connsiteX12" fmla="*/ 143570 w 377094"/>
              <a:gd name="connsiteY12" fmla="*/ 363382 h 363382"/>
              <a:gd name="connsiteX13" fmla="*/ 247374 w 377094"/>
              <a:gd name="connsiteY13" fmla="*/ 363382 h 363382"/>
              <a:gd name="connsiteX14" fmla="*/ 297356 w 377094"/>
              <a:gd name="connsiteY14" fmla="*/ 338700 h 363382"/>
              <a:gd name="connsiteX15" fmla="*/ 377095 w 377094"/>
              <a:gd name="connsiteY15" fmla="*/ 234484 h 363382"/>
              <a:gd name="connsiteX16" fmla="*/ 331295 w 377094"/>
              <a:gd name="connsiteY16" fmla="*/ 121219 h 363382"/>
              <a:gd name="connsiteX17" fmla="*/ 195061 w 377094"/>
              <a:gd name="connsiteY17" fmla="*/ 121219 h 36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7094" h="363382">
                <a:moveTo>
                  <a:pt x="0" y="130269"/>
                </a:moveTo>
                <a:lnTo>
                  <a:pt x="61706" y="130269"/>
                </a:lnTo>
                <a:lnTo>
                  <a:pt x="61706" y="308532"/>
                </a:lnTo>
                <a:lnTo>
                  <a:pt x="0" y="308532"/>
                </a:lnTo>
                <a:lnTo>
                  <a:pt x="0" y="130269"/>
                </a:lnTo>
                <a:lnTo>
                  <a:pt x="0" y="130269"/>
                </a:lnTo>
                <a:close/>
                <a:moveTo>
                  <a:pt x="195061" y="121219"/>
                </a:moveTo>
                <a:lnTo>
                  <a:pt x="206099" y="49228"/>
                </a:lnTo>
                <a:cubicBezTo>
                  <a:pt x="208499" y="33459"/>
                  <a:pt x="201094" y="17758"/>
                  <a:pt x="187313" y="9667"/>
                </a:cubicBezTo>
                <a:lnTo>
                  <a:pt x="170927" y="0"/>
                </a:lnTo>
                <a:lnTo>
                  <a:pt x="89131" y="151249"/>
                </a:lnTo>
                <a:lnTo>
                  <a:pt x="89131" y="310452"/>
                </a:lnTo>
                <a:lnTo>
                  <a:pt x="143570" y="363382"/>
                </a:lnTo>
                <a:lnTo>
                  <a:pt x="247374" y="363382"/>
                </a:lnTo>
                <a:cubicBezTo>
                  <a:pt x="266983" y="363382"/>
                  <a:pt x="285426" y="354263"/>
                  <a:pt x="297356" y="338700"/>
                </a:cubicBezTo>
                <a:lnTo>
                  <a:pt x="377095" y="234484"/>
                </a:lnTo>
                <a:lnTo>
                  <a:pt x="331295" y="121219"/>
                </a:lnTo>
                <a:lnTo>
                  <a:pt x="195061" y="121219"/>
                </a:lnTo>
                <a:close/>
              </a:path>
            </a:pathLst>
          </a:custGeom>
          <a:solidFill>
            <a:srgbClr val="EF0137"/>
          </a:solidFill>
          <a:ln w="679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E82444FB-2B51-E2A0-9CD3-057CB4FF426C}"/>
              </a:ext>
            </a:extLst>
          </p:cNvPr>
          <p:cNvSpPr>
            <a:spLocks/>
          </p:cNvSpPr>
          <p:nvPr/>
        </p:nvSpPr>
        <p:spPr bwMode="gray">
          <a:xfrm flipV="1">
            <a:off x="11332047" y="5662954"/>
            <a:ext cx="326868" cy="314982"/>
          </a:xfrm>
          <a:custGeom>
            <a:avLst/>
            <a:gdLst>
              <a:gd name="connsiteX0" fmla="*/ 0 w 377094"/>
              <a:gd name="connsiteY0" fmla="*/ 130269 h 363382"/>
              <a:gd name="connsiteX1" fmla="*/ 61706 w 377094"/>
              <a:gd name="connsiteY1" fmla="*/ 130269 h 363382"/>
              <a:gd name="connsiteX2" fmla="*/ 61706 w 377094"/>
              <a:gd name="connsiteY2" fmla="*/ 308532 h 363382"/>
              <a:gd name="connsiteX3" fmla="*/ 0 w 377094"/>
              <a:gd name="connsiteY3" fmla="*/ 308532 h 363382"/>
              <a:gd name="connsiteX4" fmla="*/ 0 w 377094"/>
              <a:gd name="connsiteY4" fmla="*/ 130269 h 363382"/>
              <a:gd name="connsiteX5" fmla="*/ 0 w 377094"/>
              <a:gd name="connsiteY5" fmla="*/ 130269 h 363382"/>
              <a:gd name="connsiteX6" fmla="*/ 195061 w 377094"/>
              <a:gd name="connsiteY6" fmla="*/ 121219 h 363382"/>
              <a:gd name="connsiteX7" fmla="*/ 206099 w 377094"/>
              <a:gd name="connsiteY7" fmla="*/ 49228 h 363382"/>
              <a:gd name="connsiteX8" fmla="*/ 187313 w 377094"/>
              <a:gd name="connsiteY8" fmla="*/ 9667 h 363382"/>
              <a:gd name="connsiteX9" fmla="*/ 170927 w 377094"/>
              <a:gd name="connsiteY9" fmla="*/ 0 h 363382"/>
              <a:gd name="connsiteX10" fmla="*/ 89131 w 377094"/>
              <a:gd name="connsiteY10" fmla="*/ 151249 h 363382"/>
              <a:gd name="connsiteX11" fmla="*/ 89131 w 377094"/>
              <a:gd name="connsiteY11" fmla="*/ 310452 h 363382"/>
              <a:gd name="connsiteX12" fmla="*/ 143570 w 377094"/>
              <a:gd name="connsiteY12" fmla="*/ 363382 h 363382"/>
              <a:gd name="connsiteX13" fmla="*/ 247374 w 377094"/>
              <a:gd name="connsiteY13" fmla="*/ 363382 h 363382"/>
              <a:gd name="connsiteX14" fmla="*/ 297356 w 377094"/>
              <a:gd name="connsiteY14" fmla="*/ 338700 h 363382"/>
              <a:gd name="connsiteX15" fmla="*/ 377095 w 377094"/>
              <a:gd name="connsiteY15" fmla="*/ 234484 h 363382"/>
              <a:gd name="connsiteX16" fmla="*/ 331295 w 377094"/>
              <a:gd name="connsiteY16" fmla="*/ 121219 h 363382"/>
              <a:gd name="connsiteX17" fmla="*/ 195061 w 377094"/>
              <a:gd name="connsiteY17" fmla="*/ 121219 h 36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7094" h="363382">
                <a:moveTo>
                  <a:pt x="0" y="130269"/>
                </a:moveTo>
                <a:lnTo>
                  <a:pt x="61706" y="130269"/>
                </a:lnTo>
                <a:lnTo>
                  <a:pt x="61706" y="308532"/>
                </a:lnTo>
                <a:lnTo>
                  <a:pt x="0" y="308532"/>
                </a:lnTo>
                <a:lnTo>
                  <a:pt x="0" y="130269"/>
                </a:lnTo>
                <a:lnTo>
                  <a:pt x="0" y="130269"/>
                </a:lnTo>
                <a:close/>
                <a:moveTo>
                  <a:pt x="195061" y="121219"/>
                </a:moveTo>
                <a:lnTo>
                  <a:pt x="206099" y="49228"/>
                </a:lnTo>
                <a:cubicBezTo>
                  <a:pt x="208499" y="33459"/>
                  <a:pt x="201094" y="17758"/>
                  <a:pt x="187313" y="9667"/>
                </a:cubicBezTo>
                <a:lnTo>
                  <a:pt x="170927" y="0"/>
                </a:lnTo>
                <a:lnTo>
                  <a:pt x="89131" y="151249"/>
                </a:lnTo>
                <a:lnTo>
                  <a:pt x="89131" y="310452"/>
                </a:lnTo>
                <a:lnTo>
                  <a:pt x="143570" y="363382"/>
                </a:lnTo>
                <a:lnTo>
                  <a:pt x="247374" y="363382"/>
                </a:lnTo>
                <a:cubicBezTo>
                  <a:pt x="266983" y="363382"/>
                  <a:pt x="285426" y="354263"/>
                  <a:pt x="297356" y="338700"/>
                </a:cubicBezTo>
                <a:lnTo>
                  <a:pt x="377095" y="234484"/>
                </a:lnTo>
                <a:lnTo>
                  <a:pt x="331295" y="121219"/>
                </a:lnTo>
                <a:lnTo>
                  <a:pt x="195061" y="121219"/>
                </a:lnTo>
                <a:close/>
              </a:path>
            </a:pathLst>
          </a:custGeom>
          <a:solidFill>
            <a:srgbClr val="EF0137"/>
          </a:solidFill>
          <a:ln w="679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ihandform: Form 31">
            <a:extLst>
              <a:ext uri="{FF2B5EF4-FFF2-40B4-BE49-F238E27FC236}">
                <a16:creationId xmlns:a16="http://schemas.microsoft.com/office/drawing/2014/main" id="{01082885-8E49-DAB5-A0A5-E3B75862B877}"/>
              </a:ext>
            </a:extLst>
          </p:cNvPr>
          <p:cNvSpPr>
            <a:spLocks/>
          </p:cNvSpPr>
          <p:nvPr/>
        </p:nvSpPr>
        <p:spPr bwMode="gray">
          <a:xfrm>
            <a:off x="11332047" y="4479053"/>
            <a:ext cx="326868" cy="314982"/>
          </a:xfrm>
          <a:custGeom>
            <a:avLst/>
            <a:gdLst>
              <a:gd name="connsiteX0" fmla="*/ 0 w 377094"/>
              <a:gd name="connsiteY0" fmla="*/ 130269 h 363382"/>
              <a:gd name="connsiteX1" fmla="*/ 61706 w 377094"/>
              <a:gd name="connsiteY1" fmla="*/ 130269 h 363382"/>
              <a:gd name="connsiteX2" fmla="*/ 61706 w 377094"/>
              <a:gd name="connsiteY2" fmla="*/ 308532 h 363382"/>
              <a:gd name="connsiteX3" fmla="*/ 0 w 377094"/>
              <a:gd name="connsiteY3" fmla="*/ 308532 h 363382"/>
              <a:gd name="connsiteX4" fmla="*/ 0 w 377094"/>
              <a:gd name="connsiteY4" fmla="*/ 130269 h 363382"/>
              <a:gd name="connsiteX5" fmla="*/ 0 w 377094"/>
              <a:gd name="connsiteY5" fmla="*/ 130269 h 363382"/>
              <a:gd name="connsiteX6" fmla="*/ 195061 w 377094"/>
              <a:gd name="connsiteY6" fmla="*/ 121219 h 363382"/>
              <a:gd name="connsiteX7" fmla="*/ 206099 w 377094"/>
              <a:gd name="connsiteY7" fmla="*/ 49228 h 363382"/>
              <a:gd name="connsiteX8" fmla="*/ 187313 w 377094"/>
              <a:gd name="connsiteY8" fmla="*/ 9667 h 363382"/>
              <a:gd name="connsiteX9" fmla="*/ 170927 w 377094"/>
              <a:gd name="connsiteY9" fmla="*/ 0 h 363382"/>
              <a:gd name="connsiteX10" fmla="*/ 89131 w 377094"/>
              <a:gd name="connsiteY10" fmla="*/ 151249 h 363382"/>
              <a:gd name="connsiteX11" fmla="*/ 89131 w 377094"/>
              <a:gd name="connsiteY11" fmla="*/ 310452 h 363382"/>
              <a:gd name="connsiteX12" fmla="*/ 143570 w 377094"/>
              <a:gd name="connsiteY12" fmla="*/ 363382 h 363382"/>
              <a:gd name="connsiteX13" fmla="*/ 247374 w 377094"/>
              <a:gd name="connsiteY13" fmla="*/ 363382 h 363382"/>
              <a:gd name="connsiteX14" fmla="*/ 297356 w 377094"/>
              <a:gd name="connsiteY14" fmla="*/ 338700 h 363382"/>
              <a:gd name="connsiteX15" fmla="*/ 377095 w 377094"/>
              <a:gd name="connsiteY15" fmla="*/ 234484 h 363382"/>
              <a:gd name="connsiteX16" fmla="*/ 331295 w 377094"/>
              <a:gd name="connsiteY16" fmla="*/ 121219 h 363382"/>
              <a:gd name="connsiteX17" fmla="*/ 195061 w 377094"/>
              <a:gd name="connsiteY17" fmla="*/ 121219 h 36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7094" h="363382">
                <a:moveTo>
                  <a:pt x="0" y="130269"/>
                </a:moveTo>
                <a:lnTo>
                  <a:pt x="61706" y="130269"/>
                </a:lnTo>
                <a:lnTo>
                  <a:pt x="61706" y="308532"/>
                </a:lnTo>
                <a:lnTo>
                  <a:pt x="0" y="308532"/>
                </a:lnTo>
                <a:lnTo>
                  <a:pt x="0" y="130269"/>
                </a:lnTo>
                <a:lnTo>
                  <a:pt x="0" y="130269"/>
                </a:lnTo>
                <a:close/>
                <a:moveTo>
                  <a:pt x="195061" y="121219"/>
                </a:moveTo>
                <a:lnTo>
                  <a:pt x="206099" y="49228"/>
                </a:lnTo>
                <a:cubicBezTo>
                  <a:pt x="208499" y="33459"/>
                  <a:pt x="201094" y="17758"/>
                  <a:pt x="187313" y="9667"/>
                </a:cubicBezTo>
                <a:lnTo>
                  <a:pt x="170927" y="0"/>
                </a:lnTo>
                <a:lnTo>
                  <a:pt x="89131" y="151249"/>
                </a:lnTo>
                <a:lnTo>
                  <a:pt x="89131" y="310452"/>
                </a:lnTo>
                <a:lnTo>
                  <a:pt x="143570" y="363382"/>
                </a:lnTo>
                <a:lnTo>
                  <a:pt x="247374" y="363382"/>
                </a:lnTo>
                <a:cubicBezTo>
                  <a:pt x="266983" y="363382"/>
                  <a:pt x="285426" y="354263"/>
                  <a:pt x="297356" y="338700"/>
                </a:cubicBezTo>
                <a:lnTo>
                  <a:pt x="377095" y="234484"/>
                </a:lnTo>
                <a:lnTo>
                  <a:pt x="331295" y="121219"/>
                </a:lnTo>
                <a:lnTo>
                  <a:pt x="195061" y="121219"/>
                </a:lnTo>
                <a:close/>
              </a:path>
            </a:pathLst>
          </a:custGeom>
          <a:solidFill>
            <a:srgbClr val="00C1B6"/>
          </a:solidFill>
          <a:ln w="679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87C15E5D-C274-D885-EC6E-211D3A05CE9F}"/>
              </a:ext>
            </a:extLst>
          </p:cNvPr>
          <p:cNvCxnSpPr>
            <a:cxnSpLocks/>
          </p:cNvCxnSpPr>
          <p:nvPr/>
        </p:nvCxnSpPr>
        <p:spPr>
          <a:xfrm>
            <a:off x="6066451" y="2236044"/>
            <a:ext cx="5720737" cy="0"/>
          </a:xfrm>
          <a:prstGeom prst="line">
            <a:avLst/>
          </a:prstGeom>
          <a:ln w="12700">
            <a:solidFill>
              <a:srgbClr val="66667E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AAF2E759-BC9A-9138-66EE-0247EE8BFA63}"/>
              </a:ext>
            </a:extLst>
          </p:cNvPr>
          <p:cNvCxnSpPr>
            <a:cxnSpLocks/>
          </p:cNvCxnSpPr>
          <p:nvPr/>
        </p:nvCxnSpPr>
        <p:spPr>
          <a:xfrm>
            <a:off x="6066451" y="5388573"/>
            <a:ext cx="5720737" cy="0"/>
          </a:xfrm>
          <a:prstGeom prst="line">
            <a:avLst/>
          </a:prstGeom>
          <a:ln w="12700">
            <a:solidFill>
              <a:srgbClr val="66667E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29615-A6D1-AD95-3EB2-4DC5B59E8E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4" name="Rechteck 52">
            <a:extLst>
              <a:ext uri="{FF2B5EF4-FFF2-40B4-BE49-F238E27FC236}">
                <a16:creationId xmlns:a16="http://schemas.microsoft.com/office/drawing/2014/main" id="{4D2767F8-0334-56CB-E55E-306F6A0070BD}"/>
              </a:ext>
            </a:extLst>
          </p:cNvPr>
          <p:cNvSpPr>
            <a:spLocks/>
          </p:cNvSpPr>
          <p:nvPr/>
        </p:nvSpPr>
        <p:spPr>
          <a:xfrm>
            <a:off x="6066450" y="5528738"/>
            <a:ext cx="5720737" cy="567811"/>
          </a:xfrm>
          <a:prstGeom prst="rect">
            <a:avLst/>
          </a:prstGeom>
          <a:solidFill>
            <a:srgbClr val="33335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 anchorCtr="0">
            <a:spAutoFit/>
          </a:bodyPr>
          <a:lstStyle/>
          <a:p>
            <a:pPr marL="144000" marR="0" lvl="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tabLst/>
              <a:defRPr/>
            </a:pPr>
            <a:r>
              <a:rPr lang="en-US" b="1" kern="1200" dirty="0">
                <a:solidFill>
                  <a:srgbClr val="00C1B6"/>
                </a:solidFill>
                <a:latin typeface="Arial"/>
                <a:cs typeface="Arial" pitchFamily="34" charset="0"/>
              </a:rPr>
              <a:t> 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C1B6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Deployed Process Digital Twins for operations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90ED777D-2775-F315-3026-93656A0CDEAF}"/>
              </a:ext>
            </a:extLst>
          </p:cNvPr>
          <p:cNvSpPr/>
          <p:nvPr/>
        </p:nvSpPr>
        <p:spPr>
          <a:xfrm>
            <a:off x="5775294" y="5592778"/>
            <a:ext cx="722376" cy="35072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22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7DB5AB5F-B31A-79BC-DF9C-72830BEAA68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7" imgH="348" progId="TCLayout.ActiveDocument.1">
                  <p:embed/>
                </p:oleObj>
              </mc:Choice>
              <mc:Fallback>
                <p:oleObj name="think-cell Folie" r:id="rId4" imgW="347" imgH="34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DB5AB5F-B31A-79BC-DF9C-72830BEAA6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F53A886-85CE-FAA7-99E1-B7A6091FC723}"/>
              </a:ext>
            </a:extLst>
          </p:cNvPr>
          <p:cNvCxnSpPr>
            <a:cxnSpLocks/>
          </p:cNvCxnSpPr>
          <p:nvPr/>
        </p:nvCxnSpPr>
        <p:spPr>
          <a:xfrm>
            <a:off x="9622593" y="0"/>
            <a:ext cx="0" cy="5731399"/>
          </a:xfrm>
          <a:prstGeom prst="line">
            <a:avLst/>
          </a:prstGeom>
          <a:ln w="12700">
            <a:solidFill>
              <a:srgbClr val="66667E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319F8D4-1F59-A188-AA9A-B5A15DE3D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</p:spPr>
        <p:txBody>
          <a:bodyPr vert="horz"/>
          <a:lstStyle/>
          <a:p>
            <a:r>
              <a:rPr lang="en-US" sz="2800" dirty="0"/>
              <a:t>Deployed Digital Twins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FA24BF-8384-469C-B893-F9E3ED675D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9216000" cy="547200"/>
          </a:xfrm>
        </p:spPr>
        <p:txBody>
          <a:bodyPr/>
          <a:lstStyle/>
          <a:p>
            <a:r>
              <a:rPr lang="it-IT"/>
              <a:t>Unrestricted | © Siemens 2024</a:t>
            </a:r>
            <a:endParaRPr lang="en-GB"/>
          </a:p>
        </p:txBody>
      </p:sp>
      <p:sp>
        <p:nvSpPr>
          <p:cNvPr id="7" name="Rechteck 34">
            <a:extLst>
              <a:ext uri="{FF2B5EF4-FFF2-40B4-BE49-F238E27FC236}">
                <a16:creationId xmlns:a16="http://schemas.microsoft.com/office/drawing/2014/main" id="{52C6A55A-CA28-99FC-8766-68A6FB88AE53}"/>
              </a:ext>
            </a:extLst>
          </p:cNvPr>
          <p:cNvSpPr>
            <a:spLocks/>
          </p:cNvSpPr>
          <p:nvPr/>
        </p:nvSpPr>
        <p:spPr bwMode="gray">
          <a:xfrm>
            <a:off x="10187124" y="3430001"/>
            <a:ext cx="1617316" cy="369332"/>
          </a:xfrm>
          <a:prstGeom prst="rect">
            <a:avLst/>
          </a:prstGeom>
          <a:noFill/>
          <a:ln w="31750">
            <a:noFill/>
          </a:ln>
          <a:effectLst/>
        </p:spPr>
        <p:txBody>
          <a:bodyPr wrap="square" lIns="0" tIns="0" rIns="0" bIns="0" anchor="t">
            <a:spAutoFit/>
          </a:bodyPr>
          <a:lstStyle/>
          <a:p>
            <a:pPr lvl="0" algn="l" fontAlgn="base">
              <a:spcAft>
                <a:spcPts val="600"/>
              </a:spcAft>
              <a:buClr>
                <a:schemeClr val="accent2"/>
              </a:buClr>
              <a:tabLst>
                <a:tab pos="2419350" algn="l"/>
              </a:tabLst>
              <a:defRPr/>
            </a:pPr>
            <a:r>
              <a:rPr lang="en-US" altLang="en-US" sz="1200" b="1">
                <a:solidFill>
                  <a:schemeClr val="tx1"/>
                </a:solidFill>
                <a:latin typeface="+mn-lt"/>
                <a:ea typeface="ＭＳ Ｐゴシック" charset="-128"/>
              </a:rPr>
              <a:t>Bespoke for each asset</a:t>
            </a:r>
          </a:p>
        </p:txBody>
      </p:sp>
      <p:sp>
        <p:nvSpPr>
          <p:cNvPr id="8" name="Rechteck 35">
            <a:extLst>
              <a:ext uri="{FF2B5EF4-FFF2-40B4-BE49-F238E27FC236}">
                <a16:creationId xmlns:a16="http://schemas.microsoft.com/office/drawing/2014/main" id="{0AB6D72E-F4DC-E4BF-9C9E-1DB0B133388C}"/>
              </a:ext>
            </a:extLst>
          </p:cNvPr>
          <p:cNvSpPr>
            <a:spLocks/>
          </p:cNvSpPr>
          <p:nvPr/>
        </p:nvSpPr>
        <p:spPr bwMode="gray">
          <a:xfrm>
            <a:off x="10187124" y="4363345"/>
            <a:ext cx="1617316" cy="369332"/>
          </a:xfrm>
          <a:prstGeom prst="rect">
            <a:avLst/>
          </a:prstGeom>
          <a:noFill/>
          <a:ln w="31750">
            <a:noFill/>
          </a:ln>
          <a:effectLst/>
        </p:spPr>
        <p:txBody>
          <a:bodyPr wrap="square" lIns="0" tIns="0" rIns="0" bIns="0" anchor="t">
            <a:spAutoFit/>
          </a:bodyPr>
          <a:lstStyle/>
          <a:p>
            <a:pPr lvl="0" algn="l" fontAlgn="base">
              <a:spcAft>
                <a:spcPts val="600"/>
              </a:spcAft>
              <a:buClr>
                <a:schemeClr val="accent2"/>
              </a:buClr>
              <a:tabLst>
                <a:tab pos="2419350" algn="l"/>
              </a:tabLst>
              <a:defRPr/>
            </a:pPr>
            <a:r>
              <a:rPr lang="en-US" altLang="en-US" sz="1200" b="1">
                <a:solidFill>
                  <a:schemeClr val="tx1"/>
                </a:solidFill>
                <a:latin typeface="+mn-lt"/>
                <a:ea typeface="ＭＳ Ｐゴシック" charset="-128"/>
              </a:rPr>
              <a:t>Scenario analysis, field planning</a:t>
            </a:r>
          </a:p>
        </p:txBody>
      </p:sp>
      <p:sp>
        <p:nvSpPr>
          <p:cNvPr id="9" name="Rechteck 36">
            <a:extLst>
              <a:ext uri="{FF2B5EF4-FFF2-40B4-BE49-F238E27FC236}">
                <a16:creationId xmlns:a16="http://schemas.microsoft.com/office/drawing/2014/main" id="{F53E0AB2-47A1-BCB0-B3EB-C78511040145}"/>
              </a:ext>
            </a:extLst>
          </p:cNvPr>
          <p:cNvSpPr>
            <a:spLocks/>
          </p:cNvSpPr>
          <p:nvPr/>
        </p:nvSpPr>
        <p:spPr bwMode="gray">
          <a:xfrm>
            <a:off x="10187124" y="5389022"/>
            <a:ext cx="1617316" cy="184666"/>
          </a:xfrm>
          <a:prstGeom prst="rect">
            <a:avLst/>
          </a:prstGeom>
          <a:noFill/>
          <a:ln w="31750">
            <a:noFill/>
          </a:ln>
          <a:effectLst/>
        </p:spPr>
        <p:txBody>
          <a:bodyPr wrap="square" lIns="0" tIns="0" rIns="0" bIns="0" anchor="t">
            <a:spAutoFit/>
          </a:bodyPr>
          <a:lstStyle/>
          <a:p>
            <a:pPr lvl="0" algn="l" fontAlgn="base">
              <a:spcAft>
                <a:spcPts val="600"/>
              </a:spcAft>
              <a:buClr>
                <a:schemeClr val="accent2"/>
              </a:buClr>
              <a:tabLst>
                <a:tab pos="2419350" algn="l"/>
              </a:tabLst>
              <a:defRPr/>
            </a:pPr>
            <a:r>
              <a:rPr lang="en-US" altLang="en-US" sz="1200" b="1">
                <a:solidFill>
                  <a:schemeClr val="tx1"/>
                </a:solidFill>
                <a:latin typeface="+mn-lt"/>
                <a:ea typeface="ＭＳ Ｐゴシック" charset="-128"/>
              </a:rPr>
              <a:t>Soft-sensing</a:t>
            </a:r>
          </a:p>
        </p:txBody>
      </p:sp>
      <p:sp>
        <p:nvSpPr>
          <p:cNvPr id="10" name="Rechteck 41">
            <a:extLst>
              <a:ext uri="{FF2B5EF4-FFF2-40B4-BE49-F238E27FC236}">
                <a16:creationId xmlns:a16="http://schemas.microsoft.com/office/drawing/2014/main" id="{2269462C-E069-A032-5FA9-4B8C4AED7129}"/>
              </a:ext>
            </a:extLst>
          </p:cNvPr>
          <p:cNvSpPr>
            <a:spLocks/>
          </p:cNvSpPr>
          <p:nvPr/>
        </p:nvSpPr>
        <p:spPr bwMode="gray">
          <a:xfrm>
            <a:off x="10187124" y="2496656"/>
            <a:ext cx="1617316" cy="369332"/>
          </a:xfrm>
          <a:prstGeom prst="rect">
            <a:avLst/>
          </a:prstGeom>
          <a:noFill/>
          <a:ln w="31750">
            <a:noFill/>
          </a:ln>
          <a:effectLst/>
        </p:spPr>
        <p:txBody>
          <a:bodyPr wrap="square" lIns="0" tIns="0" rIns="0" bIns="0" anchor="t">
            <a:spAutoFit/>
          </a:bodyPr>
          <a:lstStyle/>
          <a:p>
            <a:pPr lvl="0" algn="l" fontAlgn="base">
              <a:spcAft>
                <a:spcPts val="600"/>
              </a:spcAft>
              <a:buClr>
                <a:schemeClr val="accent2"/>
              </a:buClr>
              <a:tabLst>
                <a:tab pos="2419350" algn="l"/>
              </a:tabLst>
              <a:defRPr/>
            </a:pPr>
            <a:r>
              <a:rPr lang="en-US" altLang="en-US" sz="1200" b="1">
                <a:solidFill>
                  <a:schemeClr val="tx1"/>
                </a:solidFill>
                <a:latin typeface="+mn-lt"/>
                <a:ea typeface="ＭＳ Ｐゴシック" charset="-128"/>
              </a:rPr>
              <a:t>True integrated asset modelling</a:t>
            </a:r>
          </a:p>
        </p:txBody>
      </p:sp>
      <p:sp>
        <p:nvSpPr>
          <p:cNvPr id="21" name="Rechteck 38">
            <a:extLst>
              <a:ext uri="{FF2B5EF4-FFF2-40B4-BE49-F238E27FC236}">
                <a16:creationId xmlns:a16="http://schemas.microsoft.com/office/drawing/2014/main" id="{33FF554B-764D-BF57-E87E-359CAC213CCB}"/>
              </a:ext>
            </a:extLst>
          </p:cNvPr>
          <p:cNvSpPr>
            <a:spLocks/>
          </p:cNvSpPr>
          <p:nvPr/>
        </p:nvSpPr>
        <p:spPr bwMode="gray">
          <a:xfrm>
            <a:off x="10187124" y="1563312"/>
            <a:ext cx="1617316" cy="369332"/>
          </a:xfrm>
          <a:prstGeom prst="rect">
            <a:avLst/>
          </a:prstGeom>
          <a:noFill/>
          <a:ln w="31750">
            <a:noFill/>
          </a:ln>
          <a:effectLst/>
        </p:spPr>
        <p:txBody>
          <a:bodyPr wrap="square" lIns="0" tIns="0" rIns="0" bIns="0" anchor="t">
            <a:spAutoFit/>
          </a:bodyPr>
          <a:lstStyle/>
          <a:p>
            <a:pPr lvl="0" algn="l" fontAlgn="base">
              <a:spcAft>
                <a:spcPts val="600"/>
              </a:spcAft>
              <a:buClr>
                <a:schemeClr val="accent2"/>
              </a:buClr>
              <a:tabLst>
                <a:tab pos="2419350" algn="l"/>
              </a:tabLst>
              <a:defRPr/>
            </a:pPr>
            <a:r>
              <a:rPr lang="en-US" altLang="en-US" sz="1200" b="1" dirty="0">
                <a:solidFill>
                  <a:schemeClr val="tx1"/>
                </a:solidFill>
                <a:latin typeface="+mn-lt"/>
                <a:ea typeface="ＭＳ Ｐゴシック" charset="-128"/>
              </a:rPr>
              <a:t>Real-Time</a:t>
            </a:r>
            <a:br>
              <a:rPr lang="en-US" altLang="en-US" sz="1200" b="1" dirty="0">
                <a:solidFill>
                  <a:schemeClr val="tx1"/>
                </a:solidFill>
                <a:latin typeface="+mn-lt"/>
                <a:ea typeface="ＭＳ Ｐゴシック" charset="-128"/>
              </a:rPr>
            </a:br>
            <a:r>
              <a:rPr lang="en-US" altLang="en-US" sz="1200" b="1" dirty="0" err="1">
                <a:solidFill>
                  <a:schemeClr val="tx1"/>
                </a:solidFill>
                <a:latin typeface="+mn-lt"/>
                <a:ea typeface="ＭＳ Ｐゴシック" charset="-128"/>
              </a:rPr>
              <a:t>Optimisation</a:t>
            </a:r>
            <a:endParaRPr lang="en-US" altLang="en-US" sz="1200" b="1" dirty="0">
              <a:solidFill>
                <a:schemeClr val="tx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0563D4-404B-9157-6D48-3541B4346DCC}"/>
              </a:ext>
            </a:extLst>
          </p:cNvPr>
          <p:cNvSpPr txBox="1"/>
          <p:nvPr/>
        </p:nvSpPr>
        <p:spPr>
          <a:xfrm>
            <a:off x="387559" y="1424704"/>
            <a:ext cx="5037811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00C1B6"/>
                </a:solidFill>
                <a:latin typeface="Arial" panose="020B0604020202020204" pitchFamily="34" charset="0"/>
              </a:rPr>
              <a:t>Real-Time </a:t>
            </a:r>
            <a:r>
              <a:rPr lang="en-US" sz="2400" b="1" dirty="0" err="1">
                <a:solidFill>
                  <a:srgbClr val="00C1B6"/>
                </a:solidFill>
                <a:latin typeface="Arial" panose="020B0604020202020204" pitchFamily="34" charset="0"/>
              </a:rPr>
              <a:t>Optimisation</a:t>
            </a:r>
            <a:r>
              <a:rPr lang="en-US" sz="2400" b="1" dirty="0">
                <a:solidFill>
                  <a:srgbClr val="00C1B6"/>
                </a:solidFill>
                <a:latin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(RTO) solution that is deployed in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the</a:t>
            </a:r>
            <a:r>
              <a:rPr lang="en-US" sz="2400" b="1" dirty="0">
                <a:solidFill>
                  <a:srgbClr val="00C1B6"/>
                </a:solidFill>
                <a:latin typeface="Arial" panose="020B0604020202020204" pitchFamily="34" charset="0"/>
              </a:rPr>
              <a:t> control room 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and meets the</a:t>
            </a:r>
            <a:r>
              <a:rPr lang="en-US" sz="2400" b="1" dirty="0">
                <a:solidFill>
                  <a:srgbClr val="00C1B6"/>
                </a:solidFill>
                <a:latin typeface="Arial" panose="020B0604020202020204" pitchFamily="34" charset="0"/>
              </a:rPr>
              <a:t> operator needs</a:t>
            </a:r>
            <a:r>
              <a:rPr lang="en-US" sz="2400" dirty="0">
                <a:solidFill>
                  <a:srgbClr val="00C1B6"/>
                </a:solidFill>
                <a:latin typeface="Arial" panose="020B0604020202020204" pitchFamily="34" charset="0"/>
              </a:rPr>
              <a:t>.</a:t>
            </a:r>
            <a:endParaRPr lang="en-GB" sz="2400" dirty="0">
              <a:solidFill>
                <a:srgbClr val="00C1B6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4D00DA8-63E8-6800-484F-5FAC0B2300A1}"/>
              </a:ext>
            </a:extLst>
          </p:cNvPr>
          <p:cNvGrpSpPr/>
          <p:nvPr/>
        </p:nvGrpSpPr>
        <p:grpSpPr>
          <a:xfrm>
            <a:off x="411163" y="3114675"/>
            <a:ext cx="5014212" cy="2692400"/>
            <a:chOff x="411163" y="3719513"/>
            <a:chExt cx="3887787" cy="208756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BA579F1-914F-7241-B129-02FF0A132F4E}"/>
                </a:ext>
              </a:extLst>
            </p:cNvPr>
            <p:cNvSpPr>
              <a:spLocks/>
            </p:cNvSpPr>
            <p:nvPr/>
          </p:nvSpPr>
          <p:spPr>
            <a:xfrm>
              <a:off x="411163" y="3719513"/>
              <a:ext cx="3887787" cy="20875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GB"/>
            </a:p>
          </p:txBody>
        </p:sp>
        <p:pic>
          <p:nvPicPr>
            <p:cNvPr id="29" name="Picture 28">
              <a:hlinkClick r:id="rId6"/>
              <a:extLst>
                <a:ext uri="{FF2B5EF4-FFF2-40B4-BE49-F238E27FC236}">
                  <a16:creationId xmlns:a16="http://schemas.microsoft.com/office/drawing/2014/main" id="{6A035645-2224-A09F-4996-B8E3F7E7A3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314"/>
            <a:stretch/>
          </p:blipFill>
          <p:spPr>
            <a:xfrm>
              <a:off x="411163" y="3880162"/>
              <a:ext cx="3887787" cy="176626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770901D-B65A-744E-3A68-1E658075896E}"/>
              </a:ext>
            </a:extLst>
          </p:cNvPr>
          <p:cNvGrpSpPr>
            <a:grpSpLocks/>
          </p:cNvGrpSpPr>
          <p:nvPr/>
        </p:nvGrpSpPr>
        <p:grpSpPr>
          <a:xfrm>
            <a:off x="9305875" y="1431259"/>
            <a:ext cx="633438" cy="633438"/>
            <a:chOff x="9305875" y="1412209"/>
            <a:chExt cx="633438" cy="633438"/>
          </a:xfrm>
        </p:grpSpPr>
        <p:sp>
          <p:nvSpPr>
            <p:cNvPr id="33" name="Freihandform: Form 93">
              <a:extLst>
                <a:ext uri="{FF2B5EF4-FFF2-40B4-BE49-F238E27FC236}">
                  <a16:creationId xmlns:a16="http://schemas.microsoft.com/office/drawing/2014/main" id="{9BD6C4F9-E85C-2AC8-6146-39E27E170AEF}"/>
                </a:ext>
              </a:extLst>
            </p:cNvPr>
            <p:cNvSpPr/>
            <p:nvPr/>
          </p:nvSpPr>
          <p:spPr bwMode="gray">
            <a:xfrm>
              <a:off x="9305875" y="1412209"/>
              <a:ext cx="633438" cy="633438"/>
            </a:xfrm>
            <a:custGeom>
              <a:avLst/>
              <a:gdLst>
                <a:gd name="connsiteX0" fmla="*/ 0 w 1028440"/>
                <a:gd name="connsiteY0" fmla="*/ 0 h 1028440"/>
                <a:gd name="connsiteX1" fmla="*/ 1028440 w 1028440"/>
                <a:gd name="connsiteY1" fmla="*/ 0 h 1028440"/>
                <a:gd name="connsiteX2" fmla="*/ 1028440 w 1028440"/>
                <a:gd name="connsiteY2" fmla="*/ 1028440 h 1028440"/>
                <a:gd name="connsiteX3" fmla="*/ 0 w 1028440"/>
                <a:gd name="connsiteY3" fmla="*/ 1028440 h 1028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440" h="1028440">
                  <a:moveTo>
                    <a:pt x="0" y="0"/>
                  </a:moveTo>
                  <a:lnTo>
                    <a:pt x="1028440" y="0"/>
                  </a:lnTo>
                  <a:lnTo>
                    <a:pt x="1028440" y="1028440"/>
                  </a:lnTo>
                  <a:lnTo>
                    <a:pt x="0" y="1028440"/>
                  </a:lnTo>
                  <a:close/>
                </a:path>
              </a:pathLst>
            </a:custGeom>
            <a:solidFill>
              <a:srgbClr val="333353"/>
            </a:solidFill>
            <a:ln w="6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ihandform: Form 94">
              <a:extLst>
                <a:ext uri="{FF2B5EF4-FFF2-40B4-BE49-F238E27FC236}">
                  <a16:creationId xmlns:a16="http://schemas.microsoft.com/office/drawing/2014/main" id="{74582C01-0543-1332-8E68-B89ED72D482E}"/>
                </a:ext>
              </a:extLst>
            </p:cNvPr>
            <p:cNvSpPr/>
            <p:nvPr/>
          </p:nvSpPr>
          <p:spPr bwMode="gray">
            <a:xfrm>
              <a:off x="9436785" y="1602451"/>
              <a:ext cx="354725" cy="227873"/>
            </a:xfrm>
            <a:custGeom>
              <a:avLst/>
              <a:gdLst>
                <a:gd name="connsiteX0" fmla="*/ 575926 w 575926"/>
                <a:gd name="connsiteY0" fmla="*/ 287620 h 369972"/>
                <a:gd name="connsiteX1" fmla="*/ 574624 w 575926"/>
                <a:gd name="connsiteY1" fmla="*/ 315045 h 369972"/>
                <a:gd name="connsiteX2" fmla="*/ 491869 w 575926"/>
                <a:gd name="connsiteY2" fmla="*/ 315045 h 369972"/>
                <a:gd name="connsiteX3" fmla="*/ 441818 w 575926"/>
                <a:gd name="connsiteY3" fmla="*/ 146244 h 369972"/>
                <a:gd name="connsiteX4" fmla="*/ 500096 w 575926"/>
                <a:gd name="connsiteY4" fmla="*/ 87966 h 369972"/>
                <a:gd name="connsiteX5" fmla="*/ 575858 w 575926"/>
                <a:gd name="connsiteY5" fmla="*/ 287620 h 369972"/>
                <a:gd name="connsiteX6" fmla="*/ 287963 w 575926"/>
                <a:gd name="connsiteY6" fmla="*/ 0 h 369972"/>
                <a:gd name="connsiteX7" fmla="*/ 287963 w 575926"/>
                <a:gd name="connsiteY7" fmla="*/ 54919 h 369972"/>
                <a:gd name="connsiteX8" fmla="*/ 432562 w 575926"/>
                <a:gd name="connsiteY8" fmla="*/ 116694 h 369972"/>
                <a:gd name="connsiteX9" fmla="*/ 471300 w 575926"/>
                <a:gd name="connsiteY9" fmla="*/ 77956 h 369972"/>
                <a:gd name="connsiteX10" fmla="*/ 287895 w 575926"/>
                <a:gd name="connsiteY10" fmla="*/ 0 h 369972"/>
                <a:gd name="connsiteX11" fmla="*/ 260538 w 575926"/>
                <a:gd name="connsiteY11" fmla="*/ 41206 h 369972"/>
                <a:gd name="connsiteX12" fmla="*/ 260538 w 575926"/>
                <a:gd name="connsiteY12" fmla="*/ 13713 h 369972"/>
                <a:gd name="connsiteX13" fmla="*/ 0 w 575926"/>
                <a:gd name="connsiteY13" fmla="*/ 287620 h 369972"/>
                <a:gd name="connsiteX14" fmla="*/ 1371 w 575926"/>
                <a:gd name="connsiteY14" fmla="*/ 315045 h 369972"/>
                <a:gd name="connsiteX15" fmla="*/ 29002 w 575926"/>
                <a:gd name="connsiteY15" fmla="*/ 315045 h 369972"/>
                <a:gd name="connsiteX16" fmla="*/ 246277 w 575926"/>
                <a:gd name="connsiteY16" fmla="*/ 42372 h 369972"/>
                <a:gd name="connsiteX17" fmla="*/ 260538 w 575926"/>
                <a:gd name="connsiteY17" fmla="*/ 41206 h 369972"/>
                <a:gd name="connsiteX18" fmla="*/ 212887 w 575926"/>
                <a:gd name="connsiteY18" fmla="*/ 287963 h 369972"/>
                <a:gd name="connsiteX19" fmla="*/ 212750 w 575926"/>
                <a:gd name="connsiteY19" fmla="*/ 355840 h 369972"/>
                <a:gd name="connsiteX20" fmla="*/ 280627 w 575926"/>
                <a:gd name="connsiteY20" fmla="*/ 355977 h 369972"/>
                <a:gd name="connsiteX21" fmla="*/ 290089 w 575926"/>
                <a:gd name="connsiteY21" fmla="*/ 342676 h 369972"/>
                <a:gd name="connsiteX22" fmla="*/ 368113 w 575926"/>
                <a:gd name="connsiteY22" fmla="*/ 200683 h 369972"/>
                <a:gd name="connsiteX23" fmla="*/ 226120 w 575926"/>
                <a:gd name="connsiteY23" fmla="*/ 278707 h 369972"/>
                <a:gd name="connsiteX24" fmla="*/ 212956 w 575926"/>
                <a:gd name="connsiteY24" fmla="*/ 287963 h 3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5926" h="369972">
                  <a:moveTo>
                    <a:pt x="575926" y="287620"/>
                  </a:moveTo>
                  <a:cubicBezTo>
                    <a:pt x="575926" y="296876"/>
                    <a:pt x="575446" y="305995"/>
                    <a:pt x="574624" y="315045"/>
                  </a:cubicBezTo>
                  <a:lnTo>
                    <a:pt x="491869" y="315045"/>
                  </a:lnTo>
                  <a:cubicBezTo>
                    <a:pt x="499685" y="254230"/>
                    <a:pt x="481516" y="193004"/>
                    <a:pt x="441818" y="146244"/>
                  </a:cubicBezTo>
                  <a:lnTo>
                    <a:pt x="500096" y="87966"/>
                  </a:lnTo>
                  <a:cubicBezTo>
                    <a:pt x="548981" y="142953"/>
                    <a:pt x="575926" y="214053"/>
                    <a:pt x="575858" y="287620"/>
                  </a:cubicBezTo>
                  <a:close/>
                  <a:moveTo>
                    <a:pt x="287963" y="0"/>
                  </a:moveTo>
                  <a:lnTo>
                    <a:pt x="287963" y="54919"/>
                  </a:lnTo>
                  <a:cubicBezTo>
                    <a:pt x="341922" y="58073"/>
                    <a:pt x="393070" y="79944"/>
                    <a:pt x="432562" y="116694"/>
                  </a:cubicBezTo>
                  <a:lnTo>
                    <a:pt x="471300" y="77956"/>
                  </a:lnTo>
                  <a:cubicBezTo>
                    <a:pt x="421455" y="30853"/>
                    <a:pt x="356389" y="3222"/>
                    <a:pt x="287895" y="0"/>
                  </a:cubicBezTo>
                  <a:close/>
                  <a:moveTo>
                    <a:pt x="260538" y="41206"/>
                  </a:moveTo>
                  <a:lnTo>
                    <a:pt x="260538" y="13713"/>
                  </a:lnTo>
                  <a:cubicBezTo>
                    <a:pt x="114637" y="21186"/>
                    <a:pt x="206" y="141582"/>
                    <a:pt x="0" y="287620"/>
                  </a:cubicBezTo>
                  <a:cubicBezTo>
                    <a:pt x="0" y="296876"/>
                    <a:pt x="480" y="305995"/>
                    <a:pt x="1371" y="315045"/>
                  </a:cubicBezTo>
                  <a:lnTo>
                    <a:pt x="29002" y="315045"/>
                  </a:lnTo>
                  <a:cubicBezTo>
                    <a:pt x="13713" y="179771"/>
                    <a:pt x="111003" y="57661"/>
                    <a:pt x="246277" y="42372"/>
                  </a:cubicBezTo>
                  <a:cubicBezTo>
                    <a:pt x="251008" y="41823"/>
                    <a:pt x="255807" y="41412"/>
                    <a:pt x="260538" y="41206"/>
                  </a:cubicBezTo>
                  <a:close/>
                  <a:moveTo>
                    <a:pt x="212887" y="287963"/>
                  </a:moveTo>
                  <a:cubicBezTo>
                    <a:pt x="194101" y="306681"/>
                    <a:pt x="194032" y="337054"/>
                    <a:pt x="212750" y="355840"/>
                  </a:cubicBezTo>
                  <a:cubicBezTo>
                    <a:pt x="231468" y="374626"/>
                    <a:pt x="261841" y="374695"/>
                    <a:pt x="280627" y="355977"/>
                  </a:cubicBezTo>
                  <a:cubicBezTo>
                    <a:pt x="284535" y="352138"/>
                    <a:pt x="287689" y="347613"/>
                    <a:pt x="290089" y="342676"/>
                  </a:cubicBezTo>
                  <a:lnTo>
                    <a:pt x="368113" y="200683"/>
                  </a:lnTo>
                  <a:lnTo>
                    <a:pt x="226120" y="278707"/>
                  </a:lnTo>
                  <a:cubicBezTo>
                    <a:pt x="221252" y="281038"/>
                    <a:pt x="216795" y="284192"/>
                    <a:pt x="212956" y="287963"/>
                  </a:cubicBezTo>
                  <a:close/>
                </a:path>
              </a:pathLst>
            </a:custGeom>
            <a:solidFill>
              <a:schemeClr val="tx1"/>
            </a:solidFill>
            <a:ln w="6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602CD9D-D805-C556-C9BF-4B03AA35D2C7}"/>
              </a:ext>
            </a:extLst>
          </p:cNvPr>
          <p:cNvGrpSpPr>
            <a:grpSpLocks/>
          </p:cNvGrpSpPr>
          <p:nvPr/>
        </p:nvGrpSpPr>
        <p:grpSpPr>
          <a:xfrm>
            <a:off x="9305875" y="2364603"/>
            <a:ext cx="633438" cy="633438"/>
            <a:chOff x="9305875" y="2333647"/>
            <a:chExt cx="633438" cy="633438"/>
          </a:xfrm>
        </p:grpSpPr>
        <p:sp>
          <p:nvSpPr>
            <p:cNvPr id="16" name="Freihandform: Form 61">
              <a:extLst>
                <a:ext uri="{FF2B5EF4-FFF2-40B4-BE49-F238E27FC236}">
                  <a16:creationId xmlns:a16="http://schemas.microsoft.com/office/drawing/2014/main" id="{69A4C790-7135-DD78-B03C-DA5966F32252}"/>
                </a:ext>
              </a:extLst>
            </p:cNvPr>
            <p:cNvSpPr>
              <a:spLocks/>
            </p:cNvSpPr>
            <p:nvPr/>
          </p:nvSpPr>
          <p:spPr>
            <a:xfrm>
              <a:off x="9305875" y="2333647"/>
              <a:ext cx="633438" cy="633438"/>
            </a:xfrm>
            <a:custGeom>
              <a:avLst/>
              <a:gdLst>
                <a:gd name="connsiteX0" fmla="*/ 0 w 1078735"/>
                <a:gd name="connsiteY0" fmla="*/ 0 h 1078735"/>
                <a:gd name="connsiteX1" fmla="*/ 1078736 w 1078735"/>
                <a:gd name="connsiteY1" fmla="*/ 0 h 1078735"/>
                <a:gd name="connsiteX2" fmla="*/ 1078736 w 1078735"/>
                <a:gd name="connsiteY2" fmla="*/ 1078736 h 1078735"/>
                <a:gd name="connsiteX3" fmla="*/ 0 w 1078735"/>
                <a:gd name="connsiteY3" fmla="*/ 1078736 h 107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735" h="1078735">
                  <a:moveTo>
                    <a:pt x="0" y="0"/>
                  </a:moveTo>
                  <a:lnTo>
                    <a:pt x="1078736" y="0"/>
                  </a:lnTo>
                  <a:lnTo>
                    <a:pt x="1078736" y="1078736"/>
                  </a:lnTo>
                  <a:lnTo>
                    <a:pt x="0" y="1078736"/>
                  </a:lnTo>
                  <a:close/>
                </a:path>
              </a:pathLst>
            </a:custGeom>
            <a:solidFill>
              <a:srgbClr val="333353"/>
            </a:solidFill>
            <a:ln w="6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ihandform: Form 153">
              <a:extLst>
                <a:ext uri="{FF2B5EF4-FFF2-40B4-BE49-F238E27FC236}">
                  <a16:creationId xmlns:a16="http://schemas.microsoft.com/office/drawing/2014/main" id="{7AC7B158-4CE7-9634-0D48-D89FC077C755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2561" y="2557462"/>
              <a:ext cx="380063" cy="185808"/>
            </a:xfrm>
            <a:custGeom>
              <a:avLst/>
              <a:gdLst>
                <a:gd name="connsiteX0" fmla="*/ 391904 w 617064"/>
                <a:gd name="connsiteY0" fmla="*/ 219401 h 301675"/>
                <a:gd name="connsiteX1" fmla="*/ 363382 w 617064"/>
                <a:gd name="connsiteY1" fmla="*/ 219401 h 301675"/>
                <a:gd name="connsiteX2" fmla="*/ 363382 w 617064"/>
                <a:gd name="connsiteY2" fmla="*/ 261155 h 301675"/>
                <a:gd name="connsiteX3" fmla="*/ 308601 w 617064"/>
                <a:gd name="connsiteY3" fmla="*/ 189507 h 301675"/>
                <a:gd name="connsiteX4" fmla="*/ 255053 w 617064"/>
                <a:gd name="connsiteY4" fmla="*/ 259853 h 301675"/>
                <a:gd name="connsiteX5" fmla="*/ 253888 w 617064"/>
                <a:gd name="connsiteY5" fmla="*/ 261018 h 301675"/>
                <a:gd name="connsiteX6" fmla="*/ 253682 w 617064"/>
                <a:gd name="connsiteY6" fmla="*/ 260812 h 301675"/>
                <a:gd name="connsiteX7" fmla="*/ 253682 w 617064"/>
                <a:gd name="connsiteY7" fmla="*/ 219401 h 301675"/>
                <a:gd name="connsiteX8" fmla="*/ 225571 w 617064"/>
                <a:gd name="connsiteY8" fmla="*/ 219401 h 301675"/>
                <a:gd name="connsiteX9" fmla="*/ 278296 w 617064"/>
                <a:gd name="connsiteY9" fmla="*/ 149809 h 301675"/>
                <a:gd name="connsiteX10" fmla="*/ 240106 w 617064"/>
                <a:gd name="connsiteY10" fmla="*/ 99964 h 301675"/>
                <a:gd name="connsiteX11" fmla="*/ 240106 w 617064"/>
                <a:gd name="connsiteY11" fmla="*/ 99964 h 301675"/>
                <a:gd name="connsiteX12" fmla="*/ 239969 w 617064"/>
                <a:gd name="connsiteY12" fmla="*/ 99622 h 301675"/>
                <a:gd name="connsiteX13" fmla="*/ 239969 w 617064"/>
                <a:gd name="connsiteY13" fmla="*/ 68563 h 301675"/>
                <a:gd name="connsiteX14" fmla="*/ 277267 w 617064"/>
                <a:gd name="connsiteY14" fmla="*/ 68563 h 301675"/>
                <a:gd name="connsiteX15" fmla="*/ 277473 w 617064"/>
                <a:gd name="connsiteY15" fmla="*/ 68837 h 301675"/>
                <a:gd name="connsiteX16" fmla="*/ 308601 w 617064"/>
                <a:gd name="connsiteY16" fmla="*/ 109769 h 301675"/>
                <a:gd name="connsiteX17" fmla="*/ 339797 w 617064"/>
                <a:gd name="connsiteY17" fmla="*/ 68563 h 301675"/>
                <a:gd name="connsiteX18" fmla="*/ 377095 w 617064"/>
                <a:gd name="connsiteY18" fmla="*/ 68563 h 301675"/>
                <a:gd name="connsiteX19" fmla="*/ 377095 w 617064"/>
                <a:gd name="connsiteY19" fmla="*/ 99622 h 301675"/>
                <a:gd name="connsiteX20" fmla="*/ 338974 w 617064"/>
                <a:gd name="connsiteY20" fmla="*/ 149741 h 301675"/>
                <a:gd name="connsiteX21" fmla="*/ 391904 w 617064"/>
                <a:gd name="connsiteY21" fmla="*/ 219401 h 301675"/>
                <a:gd name="connsiteX22" fmla="*/ 187725 w 617064"/>
                <a:gd name="connsiteY22" fmla="*/ 246826 h 301675"/>
                <a:gd name="connsiteX23" fmla="*/ 150838 w 617064"/>
                <a:gd name="connsiteY23" fmla="*/ 253682 h 301675"/>
                <a:gd name="connsiteX24" fmla="*/ 89131 w 617064"/>
                <a:gd name="connsiteY24" fmla="*/ 233113 h 301675"/>
                <a:gd name="connsiteX25" fmla="*/ 89131 w 617064"/>
                <a:gd name="connsiteY25" fmla="*/ 260538 h 301675"/>
                <a:gd name="connsiteX26" fmla="*/ 47308 w 617064"/>
                <a:gd name="connsiteY26" fmla="*/ 260538 h 301675"/>
                <a:gd name="connsiteX27" fmla="*/ 150838 w 617064"/>
                <a:gd name="connsiteY27" fmla="*/ 301676 h 301675"/>
                <a:gd name="connsiteX28" fmla="*/ 226257 w 617064"/>
                <a:gd name="connsiteY28" fmla="*/ 281518 h 301675"/>
                <a:gd name="connsiteX29" fmla="*/ 226257 w 617064"/>
                <a:gd name="connsiteY29" fmla="*/ 246826 h 301675"/>
                <a:gd name="connsiteX30" fmla="*/ 187725 w 617064"/>
                <a:gd name="connsiteY30" fmla="*/ 246826 h 301675"/>
                <a:gd name="connsiteX31" fmla="*/ 150838 w 617064"/>
                <a:gd name="connsiteY31" fmla="*/ 0 h 301675"/>
                <a:gd name="connsiteX32" fmla="*/ 75419 w 617064"/>
                <a:gd name="connsiteY32" fmla="*/ 20157 h 301675"/>
                <a:gd name="connsiteX33" fmla="*/ 75419 w 617064"/>
                <a:gd name="connsiteY33" fmla="*/ 54850 h 301675"/>
                <a:gd name="connsiteX34" fmla="*/ 113951 w 617064"/>
                <a:gd name="connsiteY34" fmla="*/ 54850 h 301675"/>
                <a:gd name="connsiteX35" fmla="*/ 150838 w 617064"/>
                <a:gd name="connsiteY35" fmla="*/ 47994 h 301675"/>
                <a:gd name="connsiteX36" fmla="*/ 212544 w 617064"/>
                <a:gd name="connsiteY36" fmla="*/ 68563 h 301675"/>
                <a:gd name="connsiteX37" fmla="*/ 212544 w 617064"/>
                <a:gd name="connsiteY37" fmla="*/ 41138 h 301675"/>
                <a:gd name="connsiteX38" fmla="*/ 254367 w 617064"/>
                <a:gd name="connsiteY38" fmla="*/ 41138 h 301675"/>
                <a:gd name="connsiteX39" fmla="*/ 150838 w 617064"/>
                <a:gd name="connsiteY39" fmla="*/ 0 h 301675"/>
                <a:gd name="connsiteX40" fmla="*/ 74253 w 617064"/>
                <a:gd name="connsiteY40" fmla="*/ 82275 h 301675"/>
                <a:gd name="connsiteX41" fmla="*/ 47994 w 617064"/>
                <a:gd name="connsiteY41" fmla="*/ 82275 h 301675"/>
                <a:gd name="connsiteX42" fmla="*/ 47994 w 617064"/>
                <a:gd name="connsiteY42" fmla="*/ 40452 h 301675"/>
                <a:gd name="connsiteX43" fmla="*/ 0 w 617064"/>
                <a:gd name="connsiteY43" fmla="*/ 150838 h 301675"/>
                <a:gd name="connsiteX44" fmla="*/ 24408 w 617064"/>
                <a:gd name="connsiteY44" fmla="*/ 233113 h 301675"/>
                <a:gd name="connsiteX45" fmla="*/ 61706 w 617064"/>
                <a:gd name="connsiteY45" fmla="*/ 233113 h 301675"/>
                <a:gd name="connsiteX46" fmla="*/ 61706 w 617064"/>
                <a:gd name="connsiteY46" fmla="*/ 202054 h 301675"/>
                <a:gd name="connsiteX47" fmla="*/ 47994 w 617064"/>
                <a:gd name="connsiteY47" fmla="*/ 150838 h 301675"/>
                <a:gd name="connsiteX48" fmla="*/ 74253 w 617064"/>
                <a:gd name="connsiteY48" fmla="*/ 82275 h 301675"/>
                <a:gd name="connsiteX49" fmla="*/ 466226 w 617064"/>
                <a:gd name="connsiteY49" fmla="*/ 0 h 301675"/>
                <a:gd name="connsiteX50" fmla="*/ 362697 w 617064"/>
                <a:gd name="connsiteY50" fmla="*/ 41138 h 301675"/>
                <a:gd name="connsiteX51" fmla="*/ 404520 w 617064"/>
                <a:gd name="connsiteY51" fmla="*/ 41138 h 301675"/>
                <a:gd name="connsiteX52" fmla="*/ 404520 w 617064"/>
                <a:gd name="connsiteY52" fmla="*/ 68563 h 301675"/>
                <a:gd name="connsiteX53" fmla="*/ 466226 w 617064"/>
                <a:gd name="connsiteY53" fmla="*/ 47994 h 301675"/>
                <a:gd name="connsiteX54" fmla="*/ 503113 w 617064"/>
                <a:gd name="connsiteY54" fmla="*/ 54850 h 301675"/>
                <a:gd name="connsiteX55" fmla="*/ 541645 w 617064"/>
                <a:gd name="connsiteY55" fmla="*/ 54850 h 301675"/>
                <a:gd name="connsiteX56" fmla="*/ 541645 w 617064"/>
                <a:gd name="connsiteY56" fmla="*/ 20157 h 301675"/>
                <a:gd name="connsiteX57" fmla="*/ 466226 w 617064"/>
                <a:gd name="connsiteY57" fmla="*/ 0 h 301675"/>
                <a:gd name="connsiteX58" fmla="*/ 569070 w 617064"/>
                <a:gd name="connsiteY58" fmla="*/ 40452 h 301675"/>
                <a:gd name="connsiteX59" fmla="*/ 569070 w 617064"/>
                <a:gd name="connsiteY59" fmla="*/ 82275 h 301675"/>
                <a:gd name="connsiteX60" fmla="*/ 542811 w 617064"/>
                <a:gd name="connsiteY60" fmla="*/ 82275 h 301675"/>
                <a:gd name="connsiteX61" fmla="*/ 569070 w 617064"/>
                <a:gd name="connsiteY61" fmla="*/ 150838 h 301675"/>
                <a:gd name="connsiteX62" fmla="*/ 555358 w 617064"/>
                <a:gd name="connsiteY62" fmla="*/ 202054 h 301675"/>
                <a:gd name="connsiteX63" fmla="*/ 555358 w 617064"/>
                <a:gd name="connsiteY63" fmla="*/ 233113 h 301675"/>
                <a:gd name="connsiteX64" fmla="*/ 592656 w 617064"/>
                <a:gd name="connsiteY64" fmla="*/ 233113 h 301675"/>
                <a:gd name="connsiteX65" fmla="*/ 617064 w 617064"/>
                <a:gd name="connsiteY65" fmla="*/ 150838 h 301675"/>
                <a:gd name="connsiteX66" fmla="*/ 569070 w 617064"/>
                <a:gd name="connsiteY66" fmla="*/ 40452 h 301675"/>
                <a:gd name="connsiteX67" fmla="*/ 527933 w 617064"/>
                <a:gd name="connsiteY67" fmla="*/ 260538 h 301675"/>
                <a:gd name="connsiteX68" fmla="*/ 527933 w 617064"/>
                <a:gd name="connsiteY68" fmla="*/ 233113 h 301675"/>
                <a:gd name="connsiteX69" fmla="*/ 466226 w 617064"/>
                <a:gd name="connsiteY69" fmla="*/ 253682 h 301675"/>
                <a:gd name="connsiteX70" fmla="*/ 429339 w 617064"/>
                <a:gd name="connsiteY70" fmla="*/ 246826 h 301675"/>
                <a:gd name="connsiteX71" fmla="*/ 390807 w 617064"/>
                <a:gd name="connsiteY71" fmla="*/ 246826 h 301675"/>
                <a:gd name="connsiteX72" fmla="*/ 390807 w 617064"/>
                <a:gd name="connsiteY72" fmla="*/ 281518 h 301675"/>
                <a:gd name="connsiteX73" fmla="*/ 466226 w 617064"/>
                <a:gd name="connsiteY73" fmla="*/ 301676 h 301675"/>
                <a:gd name="connsiteX74" fmla="*/ 569756 w 617064"/>
                <a:gd name="connsiteY74" fmla="*/ 260538 h 301675"/>
                <a:gd name="connsiteX75" fmla="*/ 527933 w 617064"/>
                <a:gd name="connsiteY75" fmla="*/ 260538 h 30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617064" h="301675">
                  <a:moveTo>
                    <a:pt x="391904" y="219401"/>
                  </a:moveTo>
                  <a:lnTo>
                    <a:pt x="363382" y="219401"/>
                  </a:lnTo>
                  <a:lnTo>
                    <a:pt x="363382" y="261155"/>
                  </a:lnTo>
                  <a:lnTo>
                    <a:pt x="308601" y="189507"/>
                  </a:lnTo>
                  <a:lnTo>
                    <a:pt x="255053" y="259853"/>
                  </a:lnTo>
                  <a:cubicBezTo>
                    <a:pt x="254710" y="260264"/>
                    <a:pt x="254299" y="260675"/>
                    <a:pt x="253888" y="261018"/>
                  </a:cubicBezTo>
                  <a:lnTo>
                    <a:pt x="253682" y="260812"/>
                  </a:lnTo>
                  <a:lnTo>
                    <a:pt x="253682" y="219401"/>
                  </a:lnTo>
                  <a:lnTo>
                    <a:pt x="225571" y="219401"/>
                  </a:lnTo>
                  <a:lnTo>
                    <a:pt x="278296" y="149809"/>
                  </a:lnTo>
                  <a:lnTo>
                    <a:pt x="240106" y="99964"/>
                  </a:lnTo>
                  <a:lnTo>
                    <a:pt x="240106" y="99964"/>
                  </a:lnTo>
                  <a:cubicBezTo>
                    <a:pt x="240106" y="99964"/>
                    <a:pt x="240038" y="99690"/>
                    <a:pt x="239969" y="99622"/>
                  </a:cubicBezTo>
                  <a:lnTo>
                    <a:pt x="239969" y="68563"/>
                  </a:lnTo>
                  <a:lnTo>
                    <a:pt x="277267" y="68563"/>
                  </a:lnTo>
                  <a:cubicBezTo>
                    <a:pt x="277267" y="68563"/>
                    <a:pt x="277405" y="68768"/>
                    <a:pt x="277473" y="68837"/>
                  </a:cubicBezTo>
                  <a:lnTo>
                    <a:pt x="308601" y="109769"/>
                  </a:lnTo>
                  <a:lnTo>
                    <a:pt x="339797" y="68563"/>
                  </a:lnTo>
                  <a:lnTo>
                    <a:pt x="377095" y="68563"/>
                  </a:lnTo>
                  <a:lnTo>
                    <a:pt x="377095" y="99622"/>
                  </a:lnTo>
                  <a:lnTo>
                    <a:pt x="338974" y="149741"/>
                  </a:lnTo>
                  <a:lnTo>
                    <a:pt x="391904" y="219401"/>
                  </a:lnTo>
                  <a:close/>
                  <a:moveTo>
                    <a:pt x="187725" y="246826"/>
                  </a:moveTo>
                  <a:cubicBezTo>
                    <a:pt x="176275" y="251282"/>
                    <a:pt x="163865" y="253682"/>
                    <a:pt x="150838" y="253682"/>
                  </a:cubicBezTo>
                  <a:cubicBezTo>
                    <a:pt x="127664" y="253682"/>
                    <a:pt x="106341" y="246003"/>
                    <a:pt x="89131" y="233113"/>
                  </a:cubicBezTo>
                  <a:lnTo>
                    <a:pt x="89131" y="260538"/>
                  </a:lnTo>
                  <a:lnTo>
                    <a:pt x="47308" y="260538"/>
                  </a:lnTo>
                  <a:cubicBezTo>
                    <a:pt x="74322" y="286043"/>
                    <a:pt x="110729" y="301676"/>
                    <a:pt x="150838" y="301676"/>
                  </a:cubicBezTo>
                  <a:cubicBezTo>
                    <a:pt x="178331" y="301676"/>
                    <a:pt x="204111" y="294340"/>
                    <a:pt x="226257" y="281518"/>
                  </a:cubicBezTo>
                  <a:lnTo>
                    <a:pt x="226257" y="246826"/>
                  </a:lnTo>
                  <a:lnTo>
                    <a:pt x="187725" y="246826"/>
                  </a:lnTo>
                  <a:close/>
                  <a:moveTo>
                    <a:pt x="150838" y="0"/>
                  </a:moveTo>
                  <a:cubicBezTo>
                    <a:pt x="123344" y="0"/>
                    <a:pt x="97565" y="7336"/>
                    <a:pt x="75419" y="20157"/>
                  </a:cubicBezTo>
                  <a:lnTo>
                    <a:pt x="75419" y="54850"/>
                  </a:lnTo>
                  <a:lnTo>
                    <a:pt x="113951" y="54850"/>
                  </a:lnTo>
                  <a:cubicBezTo>
                    <a:pt x="125401" y="50394"/>
                    <a:pt x="137811" y="47994"/>
                    <a:pt x="150838" y="47994"/>
                  </a:cubicBezTo>
                  <a:cubicBezTo>
                    <a:pt x="174012" y="47994"/>
                    <a:pt x="195335" y="55673"/>
                    <a:pt x="212544" y="68563"/>
                  </a:cubicBezTo>
                  <a:lnTo>
                    <a:pt x="212544" y="41138"/>
                  </a:lnTo>
                  <a:lnTo>
                    <a:pt x="254367" y="41138"/>
                  </a:lnTo>
                  <a:cubicBezTo>
                    <a:pt x="227354" y="15632"/>
                    <a:pt x="190947" y="0"/>
                    <a:pt x="150838" y="0"/>
                  </a:cubicBezTo>
                  <a:close/>
                  <a:moveTo>
                    <a:pt x="74253" y="82275"/>
                  </a:moveTo>
                  <a:lnTo>
                    <a:pt x="47994" y="82275"/>
                  </a:lnTo>
                  <a:lnTo>
                    <a:pt x="47994" y="40452"/>
                  </a:lnTo>
                  <a:cubicBezTo>
                    <a:pt x="18443" y="68014"/>
                    <a:pt x="0" y="107301"/>
                    <a:pt x="0" y="150838"/>
                  </a:cubicBezTo>
                  <a:cubicBezTo>
                    <a:pt x="0" y="181211"/>
                    <a:pt x="8982" y="209459"/>
                    <a:pt x="24408" y="233113"/>
                  </a:cubicBezTo>
                  <a:lnTo>
                    <a:pt x="61706" y="233113"/>
                  </a:lnTo>
                  <a:lnTo>
                    <a:pt x="61706" y="202054"/>
                  </a:lnTo>
                  <a:cubicBezTo>
                    <a:pt x="52999" y="186970"/>
                    <a:pt x="47994" y="169487"/>
                    <a:pt x="47994" y="150838"/>
                  </a:cubicBezTo>
                  <a:cubicBezTo>
                    <a:pt x="47994" y="124510"/>
                    <a:pt x="57935" y="100513"/>
                    <a:pt x="74253" y="82275"/>
                  </a:cubicBezTo>
                  <a:close/>
                  <a:moveTo>
                    <a:pt x="466226" y="0"/>
                  </a:moveTo>
                  <a:cubicBezTo>
                    <a:pt x="426117" y="0"/>
                    <a:pt x="389710" y="15632"/>
                    <a:pt x="362697" y="41138"/>
                  </a:cubicBezTo>
                  <a:lnTo>
                    <a:pt x="404520" y="41138"/>
                  </a:lnTo>
                  <a:lnTo>
                    <a:pt x="404520" y="68563"/>
                  </a:lnTo>
                  <a:cubicBezTo>
                    <a:pt x="421729" y="55673"/>
                    <a:pt x="443052" y="47994"/>
                    <a:pt x="466226" y="47994"/>
                  </a:cubicBezTo>
                  <a:cubicBezTo>
                    <a:pt x="479253" y="47994"/>
                    <a:pt x="491663" y="50394"/>
                    <a:pt x="503113" y="54850"/>
                  </a:cubicBezTo>
                  <a:lnTo>
                    <a:pt x="541645" y="54850"/>
                  </a:lnTo>
                  <a:lnTo>
                    <a:pt x="541645" y="20157"/>
                  </a:lnTo>
                  <a:cubicBezTo>
                    <a:pt x="519499" y="7336"/>
                    <a:pt x="493720" y="0"/>
                    <a:pt x="466226" y="0"/>
                  </a:cubicBezTo>
                  <a:close/>
                  <a:moveTo>
                    <a:pt x="569070" y="40452"/>
                  </a:moveTo>
                  <a:lnTo>
                    <a:pt x="569070" y="82275"/>
                  </a:lnTo>
                  <a:lnTo>
                    <a:pt x="542811" y="82275"/>
                  </a:lnTo>
                  <a:cubicBezTo>
                    <a:pt x="559129" y="100513"/>
                    <a:pt x="569070" y="124510"/>
                    <a:pt x="569070" y="150838"/>
                  </a:cubicBezTo>
                  <a:cubicBezTo>
                    <a:pt x="569070" y="169487"/>
                    <a:pt x="564065" y="186970"/>
                    <a:pt x="555358" y="202054"/>
                  </a:cubicBezTo>
                  <a:lnTo>
                    <a:pt x="555358" y="233113"/>
                  </a:lnTo>
                  <a:lnTo>
                    <a:pt x="592656" y="233113"/>
                  </a:lnTo>
                  <a:cubicBezTo>
                    <a:pt x="608082" y="209459"/>
                    <a:pt x="617064" y="181211"/>
                    <a:pt x="617064" y="150838"/>
                  </a:cubicBezTo>
                  <a:cubicBezTo>
                    <a:pt x="617064" y="107301"/>
                    <a:pt x="598621" y="68014"/>
                    <a:pt x="569070" y="40452"/>
                  </a:cubicBezTo>
                  <a:close/>
                  <a:moveTo>
                    <a:pt x="527933" y="260538"/>
                  </a:moveTo>
                  <a:lnTo>
                    <a:pt x="527933" y="233113"/>
                  </a:lnTo>
                  <a:cubicBezTo>
                    <a:pt x="510723" y="246003"/>
                    <a:pt x="489400" y="253682"/>
                    <a:pt x="466226" y="253682"/>
                  </a:cubicBezTo>
                  <a:cubicBezTo>
                    <a:pt x="453199" y="253682"/>
                    <a:pt x="440789" y="251282"/>
                    <a:pt x="429339" y="246826"/>
                  </a:cubicBezTo>
                  <a:lnTo>
                    <a:pt x="390807" y="246826"/>
                  </a:lnTo>
                  <a:lnTo>
                    <a:pt x="390807" y="281518"/>
                  </a:lnTo>
                  <a:cubicBezTo>
                    <a:pt x="412953" y="294340"/>
                    <a:pt x="438733" y="301676"/>
                    <a:pt x="466226" y="301676"/>
                  </a:cubicBezTo>
                  <a:cubicBezTo>
                    <a:pt x="506335" y="301676"/>
                    <a:pt x="542742" y="286043"/>
                    <a:pt x="569756" y="260538"/>
                  </a:cubicBezTo>
                  <a:lnTo>
                    <a:pt x="527933" y="260538"/>
                  </a:lnTo>
                  <a:close/>
                </a:path>
              </a:pathLst>
            </a:custGeom>
            <a:solidFill>
              <a:schemeClr val="tx1"/>
            </a:solidFill>
            <a:ln w="6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34614BC-5D97-3FF2-30BE-DFF3D58155B2}"/>
              </a:ext>
            </a:extLst>
          </p:cNvPr>
          <p:cNvGrpSpPr>
            <a:grpSpLocks/>
          </p:cNvGrpSpPr>
          <p:nvPr/>
        </p:nvGrpSpPr>
        <p:grpSpPr>
          <a:xfrm>
            <a:off x="9305875" y="5164636"/>
            <a:ext cx="633438" cy="633438"/>
            <a:chOff x="9305875" y="5097961"/>
            <a:chExt cx="633438" cy="633438"/>
          </a:xfrm>
        </p:grpSpPr>
        <p:sp>
          <p:nvSpPr>
            <p:cNvPr id="13" name="Freihandform: Form 52">
              <a:extLst>
                <a:ext uri="{FF2B5EF4-FFF2-40B4-BE49-F238E27FC236}">
                  <a16:creationId xmlns:a16="http://schemas.microsoft.com/office/drawing/2014/main" id="{4870CA76-2C55-9BF0-561B-6F8F7265E7DF}"/>
                </a:ext>
              </a:extLst>
            </p:cNvPr>
            <p:cNvSpPr>
              <a:spLocks/>
            </p:cNvSpPr>
            <p:nvPr/>
          </p:nvSpPr>
          <p:spPr>
            <a:xfrm>
              <a:off x="9305875" y="5097961"/>
              <a:ext cx="633438" cy="633438"/>
            </a:xfrm>
            <a:custGeom>
              <a:avLst/>
              <a:gdLst>
                <a:gd name="connsiteX0" fmla="*/ 0 w 988584"/>
                <a:gd name="connsiteY0" fmla="*/ 0 h 988584"/>
                <a:gd name="connsiteX1" fmla="*/ 988584 w 988584"/>
                <a:gd name="connsiteY1" fmla="*/ 0 h 988584"/>
                <a:gd name="connsiteX2" fmla="*/ 988584 w 988584"/>
                <a:gd name="connsiteY2" fmla="*/ 988584 h 988584"/>
                <a:gd name="connsiteX3" fmla="*/ 0 w 988584"/>
                <a:gd name="connsiteY3" fmla="*/ 988584 h 98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8584" h="988584">
                  <a:moveTo>
                    <a:pt x="0" y="0"/>
                  </a:moveTo>
                  <a:lnTo>
                    <a:pt x="988584" y="0"/>
                  </a:lnTo>
                  <a:lnTo>
                    <a:pt x="988584" y="988584"/>
                  </a:lnTo>
                  <a:lnTo>
                    <a:pt x="0" y="988584"/>
                  </a:lnTo>
                  <a:close/>
                </a:path>
              </a:pathLst>
            </a:custGeom>
            <a:solidFill>
              <a:srgbClr val="333353"/>
            </a:solidFill>
            <a:ln w="6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ihandform: Form 153">
              <a:extLst>
                <a:ext uri="{FF2B5EF4-FFF2-40B4-BE49-F238E27FC236}">
                  <a16:creationId xmlns:a16="http://schemas.microsoft.com/office/drawing/2014/main" id="{C0E82E4C-638F-8FDF-072F-B13206211939}"/>
                </a:ext>
              </a:extLst>
            </p:cNvPr>
            <p:cNvSpPr>
              <a:spLocks/>
            </p:cNvSpPr>
            <p:nvPr/>
          </p:nvSpPr>
          <p:spPr bwMode="gray">
            <a:xfrm>
              <a:off x="9432561" y="5279694"/>
              <a:ext cx="380063" cy="269971"/>
            </a:xfrm>
            <a:custGeom>
              <a:avLst/>
              <a:gdLst>
                <a:gd name="connsiteX0" fmla="*/ 164550 w 617064"/>
                <a:gd name="connsiteY0" fmla="*/ 281176 h 438321"/>
                <a:gd name="connsiteX1" fmla="*/ 137125 w 617064"/>
                <a:gd name="connsiteY1" fmla="*/ 281176 h 438321"/>
                <a:gd name="connsiteX2" fmla="*/ 137125 w 617064"/>
                <a:gd name="connsiteY2" fmla="*/ 253750 h 438321"/>
                <a:gd name="connsiteX3" fmla="*/ 109700 w 617064"/>
                <a:gd name="connsiteY3" fmla="*/ 253750 h 438321"/>
                <a:gd name="connsiteX4" fmla="*/ 109700 w 617064"/>
                <a:gd name="connsiteY4" fmla="*/ 301744 h 438321"/>
                <a:gd name="connsiteX5" fmla="*/ 82275 w 617064"/>
                <a:gd name="connsiteY5" fmla="*/ 301744 h 438321"/>
                <a:gd name="connsiteX6" fmla="*/ 82275 w 617064"/>
                <a:gd name="connsiteY6" fmla="*/ 253750 h 438321"/>
                <a:gd name="connsiteX7" fmla="*/ 0 w 617064"/>
                <a:gd name="connsiteY7" fmla="*/ 253750 h 438321"/>
                <a:gd name="connsiteX8" fmla="*/ 0 w 617064"/>
                <a:gd name="connsiteY8" fmla="*/ 164619 h 438321"/>
                <a:gd name="connsiteX9" fmla="*/ 27425 w 617064"/>
                <a:gd name="connsiteY9" fmla="*/ 164619 h 438321"/>
                <a:gd name="connsiteX10" fmla="*/ 27425 w 617064"/>
                <a:gd name="connsiteY10" fmla="*/ 226325 h 438321"/>
                <a:gd name="connsiteX11" fmla="*/ 54850 w 617064"/>
                <a:gd name="connsiteY11" fmla="*/ 226325 h 438321"/>
                <a:gd name="connsiteX12" fmla="*/ 54850 w 617064"/>
                <a:gd name="connsiteY12" fmla="*/ 137194 h 438321"/>
                <a:gd name="connsiteX13" fmla="*/ 82275 w 617064"/>
                <a:gd name="connsiteY13" fmla="*/ 137194 h 438321"/>
                <a:gd name="connsiteX14" fmla="*/ 82275 w 617064"/>
                <a:gd name="connsiteY14" fmla="*/ 226325 h 438321"/>
                <a:gd name="connsiteX15" fmla="*/ 109700 w 617064"/>
                <a:gd name="connsiteY15" fmla="*/ 226325 h 438321"/>
                <a:gd name="connsiteX16" fmla="*/ 109700 w 617064"/>
                <a:gd name="connsiteY16" fmla="*/ 164619 h 438321"/>
                <a:gd name="connsiteX17" fmla="*/ 137125 w 617064"/>
                <a:gd name="connsiteY17" fmla="*/ 164619 h 438321"/>
                <a:gd name="connsiteX18" fmla="*/ 137125 w 617064"/>
                <a:gd name="connsiteY18" fmla="*/ 226325 h 438321"/>
                <a:gd name="connsiteX19" fmla="*/ 164550 w 617064"/>
                <a:gd name="connsiteY19" fmla="*/ 226325 h 438321"/>
                <a:gd name="connsiteX20" fmla="*/ 164550 w 617064"/>
                <a:gd name="connsiteY20" fmla="*/ 198900 h 438321"/>
                <a:gd name="connsiteX21" fmla="*/ 191975 w 617064"/>
                <a:gd name="connsiteY21" fmla="*/ 198900 h 438321"/>
                <a:gd name="connsiteX22" fmla="*/ 191975 w 617064"/>
                <a:gd name="connsiteY22" fmla="*/ 226325 h 438321"/>
                <a:gd name="connsiteX23" fmla="*/ 219401 w 617064"/>
                <a:gd name="connsiteY23" fmla="*/ 226325 h 438321"/>
                <a:gd name="connsiteX24" fmla="*/ 219401 w 617064"/>
                <a:gd name="connsiteY24" fmla="*/ 178331 h 438321"/>
                <a:gd name="connsiteX25" fmla="*/ 246826 w 617064"/>
                <a:gd name="connsiteY25" fmla="*/ 178331 h 438321"/>
                <a:gd name="connsiteX26" fmla="*/ 246826 w 617064"/>
                <a:gd name="connsiteY26" fmla="*/ 226325 h 438321"/>
                <a:gd name="connsiteX27" fmla="*/ 274251 w 617064"/>
                <a:gd name="connsiteY27" fmla="*/ 226325 h 438321"/>
                <a:gd name="connsiteX28" fmla="*/ 274251 w 617064"/>
                <a:gd name="connsiteY28" fmla="*/ 150906 h 438321"/>
                <a:gd name="connsiteX29" fmla="*/ 301676 w 617064"/>
                <a:gd name="connsiteY29" fmla="*/ 150906 h 438321"/>
                <a:gd name="connsiteX30" fmla="*/ 301676 w 617064"/>
                <a:gd name="connsiteY30" fmla="*/ 226325 h 438321"/>
                <a:gd name="connsiteX31" fmla="*/ 329101 w 617064"/>
                <a:gd name="connsiteY31" fmla="*/ 226325 h 438321"/>
                <a:gd name="connsiteX32" fmla="*/ 329101 w 617064"/>
                <a:gd name="connsiteY32" fmla="*/ 116625 h 438321"/>
                <a:gd name="connsiteX33" fmla="*/ 356526 w 617064"/>
                <a:gd name="connsiteY33" fmla="*/ 116625 h 438321"/>
                <a:gd name="connsiteX34" fmla="*/ 356526 w 617064"/>
                <a:gd name="connsiteY34" fmla="*/ 226325 h 438321"/>
                <a:gd name="connsiteX35" fmla="*/ 383951 w 617064"/>
                <a:gd name="connsiteY35" fmla="*/ 226325 h 438321"/>
                <a:gd name="connsiteX36" fmla="*/ 383951 w 617064"/>
                <a:gd name="connsiteY36" fmla="*/ 164619 h 438321"/>
                <a:gd name="connsiteX37" fmla="*/ 411376 w 617064"/>
                <a:gd name="connsiteY37" fmla="*/ 164619 h 438321"/>
                <a:gd name="connsiteX38" fmla="*/ 411376 w 617064"/>
                <a:gd name="connsiteY38" fmla="*/ 226325 h 438321"/>
                <a:gd name="connsiteX39" fmla="*/ 438801 w 617064"/>
                <a:gd name="connsiteY39" fmla="*/ 226325 h 438321"/>
                <a:gd name="connsiteX40" fmla="*/ 438801 w 617064"/>
                <a:gd name="connsiteY40" fmla="*/ 198900 h 438321"/>
                <a:gd name="connsiteX41" fmla="*/ 466226 w 617064"/>
                <a:gd name="connsiteY41" fmla="*/ 198900 h 438321"/>
                <a:gd name="connsiteX42" fmla="*/ 466226 w 617064"/>
                <a:gd name="connsiteY42" fmla="*/ 253750 h 438321"/>
                <a:gd name="connsiteX43" fmla="*/ 164550 w 617064"/>
                <a:gd name="connsiteY43" fmla="*/ 253750 h 438321"/>
                <a:gd name="connsiteX44" fmla="*/ 164550 w 617064"/>
                <a:gd name="connsiteY44" fmla="*/ 281176 h 438321"/>
                <a:gd name="connsiteX45" fmla="*/ 617064 w 617064"/>
                <a:gd name="connsiteY45" fmla="*/ 399583 h 438321"/>
                <a:gd name="connsiteX46" fmla="*/ 531086 w 617064"/>
                <a:gd name="connsiteY46" fmla="*/ 313606 h 438321"/>
                <a:gd name="connsiteX47" fmla="*/ 570921 w 617064"/>
                <a:gd name="connsiteY47" fmla="*/ 195404 h 438321"/>
                <a:gd name="connsiteX48" fmla="*/ 375518 w 617064"/>
                <a:gd name="connsiteY48" fmla="*/ 0 h 438321"/>
                <a:gd name="connsiteX49" fmla="*/ 196706 w 617064"/>
                <a:gd name="connsiteY49" fmla="*/ 116557 h 438321"/>
                <a:gd name="connsiteX50" fmla="*/ 242986 w 617064"/>
                <a:gd name="connsiteY50" fmla="*/ 116557 h 438321"/>
                <a:gd name="connsiteX51" fmla="*/ 375518 w 617064"/>
                <a:gd name="connsiteY51" fmla="*/ 41138 h 438321"/>
                <a:gd name="connsiteX52" fmla="*/ 529784 w 617064"/>
                <a:gd name="connsiteY52" fmla="*/ 195404 h 438321"/>
                <a:gd name="connsiteX53" fmla="*/ 375518 w 617064"/>
                <a:gd name="connsiteY53" fmla="*/ 349670 h 438321"/>
                <a:gd name="connsiteX54" fmla="*/ 263829 w 617064"/>
                <a:gd name="connsiteY54" fmla="*/ 301676 h 438321"/>
                <a:gd name="connsiteX55" fmla="*/ 211584 w 617064"/>
                <a:gd name="connsiteY55" fmla="*/ 301676 h 438321"/>
                <a:gd name="connsiteX56" fmla="*/ 375518 w 617064"/>
                <a:gd name="connsiteY56" fmla="*/ 390807 h 438321"/>
                <a:gd name="connsiteX57" fmla="*/ 492143 w 617064"/>
                <a:gd name="connsiteY57" fmla="*/ 352206 h 438321"/>
                <a:gd name="connsiteX58" fmla="*/ 578258 w 617064"/>
                <a:gd name="connsiteY58" fmla="*/ 438321 h 438321"/>
                <a:gd name="connsiteX59" fmla="*/ 617064 w 617064"/>
                <a:gd name="connsiteY59" fmla="*/ 399515 h 438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617064" h="438321">
                  <a:moveTo>
                    <a:pt x="164550" y="281176"/>
                  </a:moveTo>
                  <a:lnTo>
                    <a:pt x="137125" y="281176"/>
                  </a:lnTo>
                  <a:lnTo>
                    <a:pt x="137125" y="253750"/>
                  </a:lnTo>
                  <a:lnTo>
                    <a:pt x="109700" y="253750"/>
                  </a:lnTo>
                  <a:lnTo>
                    <a:pt x="109700" y="301744"/>
                  </a:lnTo>
                  <a:lnTo>
                    <a:pt x="82275" y="301744"/>
                  </a:lnTo>
                  <a:lnTo>
                    <a:pt x="82275" y="253750"/>
                  </a:lnTo>
                  <a:lnTo>
                    <a:pt x="0" y="253750"/>
                  </a:lnTo>
                  <a:lnTo>
                    <a:pt x="0" y="164619"/>
                  </a:lnTo>
                  <a:lnTo>
                    <a:pt x="27425" y="164619"/>
                  </a:lnTo>
                  <a:lnTo>
                    <a:pt x="27425" y="226325"/>
                  </a:lnTo>
                  <a:lnTo>
                    <a:pt x="54850" y="226325"/>
                  </a:lnTo>
                  <a:lnTo>
                    <a:pt x="54850" y="137194"/>
                  </a:lnTo>
                  <a:lnTo>
                    <a:pt x="82275" y="137194"/>
                  </a:lnTo>
                  <a:lnTo>
                    <a:pt x="82275" y="226325"/>
                  </a:lnTo>
                  <a:lnTo>
                    <a:pt x="109700" y="226325"/>
                  </a:lnTo>
                  <a:lnTo>
                    <a:pt x="109700" y="164619"/>
                  </a:lnTo>
                  <a:lnTo>
                    <a:pt x="137125" y="164619"/>
                  </a:lnTo>
                  <a:lnTo>
                    <a:pt x="137125" y="226325"/>
                  </a:lnTo>
                  <a:lnTo>
                    <a:pt x="164550" y="226325"/>
                  </a:lnTo>
                  <a:lnTo>
                    <a:pt x="164550" y="198900"/>
                  </a:lnTo>
                  <a:lnTo>
                    <a:pt x="191975" y="198900"/>
                  </a:lnTo>
                  <a:lnTo>
                    <a:pt x="191975" y="226325"/>
                  </a:lnTo>
                  <a:lnTo>
                    <a:pt x="219401" y="226325"/>
                  </a:lnTo>
                  <a:lnTo>
                    <a:pt x="219401" y="178331"/>
                  </a:lnTo>
                  <a:lnTo>
                    <a:pt x="246826" y="178331"/>
                  </a:lnTo>
                  <a:lnTo>
                    <a:pt x="246826" y="226325"/>
                  </a:lnTo>
                  <a:lnTo>
                    <a:pt x="274251" y="226325"/>
                  </a:lnTo>
                  <a:lnTo>
                    <a:pt x="274251" y="150906"/>
                  </a:lnTo>
                  <a:lnTo>
                    <a:pt x="301676" y="150906"/>
                  </a:lnTo>
                  <a:lnTo>
                    <a:pt x="301676" y="226325"/>
                  </a:lnTo>
                  <a:lnTo>
                    <a:pt x="329101" y="226325"/>
                  </a:lnTo>
                  <a:lnTo>
                    <a:pt x="329101" y="116625"/>
                  </a:lnTo>
                  <a:lnTo>
                    <a:pt x="356526" y="116625"/>
                  </a:lnTo>
                  <a:lnTo>
                    <a:pt x="356526" y="226325"/>
                  </a:lnTo>
                  <a:lnTo>
                    <a:pt x="383951" y="226325"/>
                  </a:lnTo>
                  <a:lnTo>
                    <a:pt x="383951" y="164619"/>
                  </a:lnTo>
                  <a:lnTo>
                    <a:pt x="411376" y="164619"/>
                  </a:lnTo>
                  <a:lnTo>
                    <a:pt x="411376" y="226325"/>
                  </a:lnTo>
                  <a:lnTo>
                    <a:pt x="438801" y="226325"/>
                  </a:lnTo>
                  <a:lnTo>
                    <a:pt x="438801" y="198900"/>
                  </a:lnTo>
                  <a:lnTo>
                    <a:pt x="466226" y="198900"/>
                  </a:lnTo>
                  <a:lnTo>
                    <a:pt x="466226" y="253750"/>
                  </a:lnTo>
                  <a:lnTo>
                    <a:pt x="164550" y="253750"/>
                  </a:lnTo>
                  <a:lnTo>
                    <a:pt x="164550" y="281176"/>
                  </a:lnTo>
                  <a:close/>
                  <a:moveTo>
                    <a:pt x="617064" y="399583"/>
                  </a:moveTo>
                  <a:lnTo>
                    <a:pt x="531086" y="313606"/>
                  </a:lnTo>
                  <a:cubicBezTo>
                    <a:pt x="556043" y="280764"/>
                    <a:pt x="570921" y="239832"/>
                    <a:pt x="570921" y="195404"/>
                  </a:cubicBezTo>
                  <a:cubicBezTo>
                    <a:pt x="570921" y="87486"/>
                    <a:pt x="483435" y="0"/>
                    <a:pt x="375518" y="0"/>
                  </a:cubicBezTo>
                  <a:cubicBezTo>
                    <a:pt x="295642" y="0"/>
                    <a:pt x="227011" y="47925"/>
                    <a:pt x="196706" y="116557"/>
                  </a:cubicBezTo>
                  <a:lnTo>
                    <a:pt x="242986" y="116557"/>
                  </a:lnTo>
                  <a:cubicBezTo>
                    <a:pt x="269931" y="71442"/>
                    <a:pt x="319228" y="41138"/>
                    <a:pt x="375518" y="41138"/>
                  </a:cubicBezTo>
                  <a:cubicBezTo>
                    <a:pt x="460604" y="41138"/>
                    <a:pt x="529784" y="110317"/>
                    <a:pt x="529784" y="195404"/>
                  </a:cubicBezTo>
                  <a:cubicBezTo>
                    <a:pt x="529784" y="280490"/>
                    <a:pt x="460604" y="349670"/>
                    <a:pt x="375518" y="349670"/>
                  </a:cubicBezTo>
                  <a:cubicBezTo>
                    <a:pt x="331638" y="349670"/>
                    <a:pt x="292008" y="331226"/>
                    <a:pt x="263829" y="301676"/>
                  </a:cubicBezTo>
                  <a:lnTo>
                    <a:pt x="211584" y="301676"/>
                  </a:lnTo>
                  <a:cubicBezTo>
                    <a:pt x="246414" y="355292"/>
                    <a:pt x="306818" y="390807"/>
                    <a:pt x="375518" y="390807"/>
                  </a:cubicBezTo>
                  <a:cubicBezTo>
                    <a:pt x="419261" y="390807"/>
                    <a:pt x="459576" y="376478"/>
                    <a:pt x="492143" y="352206"/>
                  </a:cubicBezTo>
                  <a:lnTo>
                    <a:pt x="578258" y="438321"/>
                  </a:lnTo>
                  <a:lnTo>
                    <a:pt x="617064" y="399515"/>
                  </a:lnTo>
                  <a:close/>
                </a:path>
              </a:pathLst>
            </a:custGeom>
            <a:solidFill>
              <a:schemeClr val="tx1"/>
            </a:solidFill>
            <a:ln w="6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E2F6A2-53E4-5198-53F1-A99727117BFC}"/>
              </a:ext>
            </a:extLst>
          </p:cNvPr>
          <p:cNvGrpSpPr>
            <a:grpSpLocks/>
          </p:cNvGrpSpPr>
          <p:nvPr/>
        </p:nvGrpSpPr>
        <p:grpSpPr>
          <a:xfrm>
            <a:off x="9305875" y="4231292"/>
            <a:ext cx="633438" cy="633438"/>
            <a:chOff x="9305875" y="4176523"/>
            <a:chExt cx="633438" cy="633438"/>
          </a:xfrm>
        </p:grpSpPr>
        <p:sp>
          <p:nvSpPr>
            <p:cNvPr id="12" name="Freihandform: Form 49">
              <a:extLst>
                <a:ext uri="{FF2B5EF4-FFF2-40B4-BE49-F238E27FC236}">
                  <a16:creationId xmlns:a16="http://schemas.microsoft.com/office/drawing/2014/main" id="{EDFAB8FF-3ECE-80EB-F431-E87A15AC0788}"/>
                </a:ext>
              </a:extLst>
            </p:cNvPr>
            <p:cNvSpPr>
              <a:spLocks/>
            </p:cNvSpPr>
            <p:nvPr/>
          </p:nvSpPr>
          <p:spPr>
            <a:xfrm>
              <a:off x="9305875" y="4176523"/>
              <a:ext cx="633438" cy="633438"/>
            </a:xfrm>
            <a:custGeom>
              <a:avLst/>
              <a:gdLst>
                <a:gd name="connsiteX0" fmla="*/ 0 w 988584"/>
                <a:gd name="connsiteY0" fmla="*/ 0 h 988584"/>
                <a:gd name="connsiteX1" fmla="*/ 988584 w 988584"/>
                <a:gd name="connsiteY1" fmla="*/ 0 h 988584"/>
                <a:gd name="connsiteX2" fmla="*/ 988584 w 988584"/>
                <a:gd name="connsiteY2" fmla="*/ 988584 h 988584"/>
                <a:gd name="connsiteX3" fmla="*/ 0 w 988584"/>
                <a:gd name="connsiteY3" fmla="*/ 988584 h 98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8584" h="988584">
                  <a:moveTo>
                    <a:pt x="0" y="0"/>
                  </a:moveTo>
                  <a:lnTo>
                    <a:pt x="988584" y="0"/>
                  </a:lnTo>
                  <a:lnTo>
                    <a:pt x="988584" y="988584"/>
                  </a:lnTo>
                  <a:lnTo>
                    <a:pt x="0" y="988584"/>
                  </a:lnTo>
                  <a:close/>
                </a:path>
              </a:pathLst>
            </a:custGeom>
            <a:solidFill>
              <a:srgbClr val="333353"/>
            </a:solidFill>
            <a:ln w="6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3E1DA16-8DD5-C80C-0423-1EAC7B3E45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79223" y="4390195"/>
              <a:ext cx="286740" cy="206094"/>
            </a:xfrm>
            <a:custGeom>
              <a:avLst/>
              <a:gdLst>
                <a:gd name="connsiteX0" fmla="*/ 110400 w 307200"/>
                <a:gd name="connsiteY0" fmla="*/ 110400 h 220800"/>
                <a:gd name="connsiteX1" fmla="*/ 86400 w 307200"/>
                <a:gd name="connsiteY1" fmla="*/ 134400 h 220800"/>
                <a:gd name="connsiteX2" fmla="*/ 62400 w 307200"/>
                <a:gd name="connsiteY2" fmla="*/ 110400 h 220800"/>
                <a:gd name="connsiteX3" fmla="*/ 86400 w 307200"/>
                <a:gd name="connsiteY3" fmla="*/ 86400 h 220800"/>
                <a:gd name="connsiteX4" fmla="*/ 110400 w 307200"/>
                <a:gd name="connsiteY4" fmla="*/ 110400 h 220800"/>
                <a:gd name="connsiteX5" fmla="*/ 307200 w 307200"/>
                <a:gd name="connsiteY5" fmla="*/ 0 h 220800"/>
                <a:gd name="connsiteX6" fmla="*/ 307200 w 307200"/>
                <a:gd name="connsiteY6" fmla="*/ 220800 h 220800"/>
                <a:gd name="connsiteX7" fmla="*/ 0 w 307200"/>
                <a:gd name="connsiteY7" fmla="*/ 220800 h 220800"/>
                <a:gd name="connsiteX8" fmla="*/ 0 w 307200"/>
                <a:gd name="connsiteY8" fmla="*/ 0 h 220800"/>
                <a:gd name="connsiteX9" fmla="*/ 128845 w 307200"/>
                <a:gd name="connsiteY9" fmla="*/ 102523 h 220800"/>
                <a:gd name="connsiteX10" fmla="*/ 143483 w 307200"/>
                <a:gd name="connsiteY10" fmla="*/ 94071 h 220800"/>
                <a:gd name="connsiteX11" fmla="*/ 129083 w 307200"/>
                <a:gd name="connsiteY11" fmla="*/ 69129 h 220800"/>
                <a:gd name="connsiteX12" fmla="*/ 114428 w 307200"/>
                <a:gd name="connsiteY12" fmla="*/ 77590 h 220800"/>
                <a:gd name="connsiteX13" fmla="*/ 100800 w 307200"/>
                <a:gd name="connsiteY13" fmla="*/ 69720 h 220800"/>
                <a:gd name="connsiteX14" fmla="*/ 100800 w 307200"/>
                <a:gd name="connsiteY14" fmla="*/ 52800 h 220800"/>
                <a:gd name="connsiteX15" fmla="*/ 72000 w 307200"/>
                <a:gd name="connsiteY15" fmla="*/ 52800 h 220800"/>
                <a:gd name="connsiteX16" fmla="*/ 72000 w 307200"/>
                <a:gd name="connsiteY16" fmla="*/ 69720 h 220800"/>
                <a:gd name="connsiteX17" fmla="*/ 58372 w 307200"/>
                <a:gd name="connsiteY17" fmla="*/ 77590 h 220800"/>
                <a:gd name="connsiteX18" fmla="*/ 43717 w 307200"/>
                <a:gd name="connsiteY18" fmla="*/ 69129 h 220800"/>
                <a:gd name="connsiteX19" fmla="*/ 29317 w 307200"/>
                <a:gd name="connsiteY19" fmla="*/ 94071 h 220800"/>
                <a:gd name="connsiteX20" fmla="*/ 43955 w 307200"/>
                <a:gd name="connsiteY20" fmla="*/ 102523 h 220800"/>
                <a:gd name="connsiteX21" fmla="*/ 43955 w 307200"/>
                <a:gd name="connsiteY21" fmla="*/ 118277 h 220800"/>
                <a:gd name="connsiteX22" fmla="*/ 29317 w 307200"/>
                <a:gd name="connsiteY22" fmla="*/ 126729 h 220800"/>
                <a:gd name="connsiteX23" fmla="*/ 43717 w 307200"/>
                <a:gd name="connsiteY23" fmla="*/ 151671 h 220800"/>
                <a:gd name="connsiteX24" fmla="*/ 58372 w 307200"/>
                <a:gd name="connsiteY24" fmla="*/ 143210 h 220800"/>
                <a:gd name="connsiteX25" fmla="*/ 72000 w 307200"/>
                <a:gd name="connsiteY25" fmla="*/ 151080 h 220800"/>
                <a:gd name="connsiteX26" fmla="*/ 72000 w 307200"/>
                <a:gd name="connsiteY26" fmla="*/ 168000 h 220800"/>
                <a:gd name="connsiteX27" fmla="*/ 100800 w 307200"/>
                <a:gd name="connsiteY27" fmla="*/ 168000 h 220800"/>
                <a:gd name="connsiteX28" fmla="*/ 100800 w 307200"/>
                <a:gd name="connsiteY28" fmla="*/ 151080 h 220800"/>
                <a:gd name="connsiteX29" fmla="*/ 114428 w 307200"/>
                <a:gd name="connsiteY29" fmla="*/ 143210 h 220800"/>
                <a:gd name="connsiteX30" fmla="*/ 129083 w 307200"/>
                <a:gd name="connsiteY30" fmla="*/ 151671 h 220800"/>
                <a:gd name="connsiteX31" fmla="*/ 143483 w 307200"/>
                <a:gd name="connsiteY31" fmla="*/ 126729 h 220800"/>
                <a:gd name="connsiteX32" fmla="*/ 128845 w 307200"/>
                <a:gd name="connsiteY32" fmla="*/ 118277 h 220800"/>
                <a:gd name="connsiteX33" fmla="*/ 128845 w 307200"/>
                <a:gd name="connsiteY33" fmla="*/ 102523 h 220800"/>
                <a:gd name="connsiteX34" fmla="*/ 193200 w 307200"/>
                <a:gd name="connsiteY34" fmla="*/ 168000 h 220800"/>
                <a:gd name="connsiteX35" fmla="*/ 182400 w 307200"/>
                <a:gd name="connsiteY35" fmla="*/ 157200 h 220800"/>
                <a:gd name="connsiteX36" fmla="*/ 171600 w 307200"/>
                <a:gd name="connsiteY36" fmla="*/ 168000 h 220800"/>
                <a:gd name="connsiteX37" fmla="*/ 182400 w 307200"/>
                <a:gd name="connsiteY37" fmla="*/ 178800 h 220800"/>
                <a:gd name="connsiteX38" fmla="*/ 193200 w 307200"/>
                <a:gd name="connsiteY38" fmla="*/ 168000 h 220800"/>
                <a:gd name="connsiteX39" fmla="*/ 193200 w 307200"/>
                <a:gd name="connsiteY39" fmla="*/ 168000 h 220800"/>
                <a:gd name="connsiteX40" fmla="*/ 193200 w 307200"/>
                <a:gd name="connsiteY40" fmla="*/ 129600 h 220800"/>
                <a:gd name="connsiteX41" fmla="*/ 182400 w 307200"/>
                <a:gd name="connsiteY41" fmla="*/ 118800 h 220800"/>
                <a:gd name="connsiteX42" fmla="*/ 171600 w 307200"/>
                <a:gd name="connsiteY42" fmla="*/ 129600 h 220800"/>
                <a:gd name="connsiteX43" fmla="*/ 182400 w 307200"/>
                <a:gd name="connsiteY43" fmla="*/ 140400 h 220800"/>
                <a:gd name="connsiteX44" fmla="*/ 193200 w 307200"/>
                <a:gd name="connsiteY44" fmla="*/ 129600 h 220800"/>
                <a:gd name="connsiteX45" fmla="*/ 193200 w 307200"/>
                <a:gd name="connsiteY45" fmla="*/ 129600 h 220800"/>
                <a:gd name="connsiteX46" fmla="*/ 193200 w 307200"/>
                <a:gd name="connsiteY46" fmla="*/ 91200 h 220800"/>
                <a:gd name="connsiteX47" fmla="*/ 182400 w 307200"/>
                <a:gd name="connsiteY47" fmla="*/ 80400 h 220800"/>
                <a:gd name="connsiteX48" fmla="*/ 171600 w 307200"/>
                <a:gd name="connsiteY48" fmla="*/ 91200 h 220800"/>
                <a:gd name="connsiteX49" fmla="*/ 182400 w 307200"/>
                <a:gd name="connsiteY49" fmla="*/ 102000 h 220800"/>
                <a:gd name="connsiteX50" fmla="*/ 193200 w 307200"/>
                <a:gd name="connsiteY50" fmla="*/ 91200 h 220800"/>
                <a:gd name="connsiteX51" fmla="*/ 193200 w 307200"/>
                <a:gd name="connsiteY51" fmla="*/ 91200 h 220800"/>
                <a:gd name="connsiteX52" fmla="*/ 193200 w 307200"/>
                <a:gd name="connsiteY52" fmla="*/ 52800 h 220800"/>
                <a:gd name="connsiteX53" fmla="*/ 182400 w 307200"/>
                <a:gd name="connsiteY53" fmla="*/ 42000 h 220800"/>
                <a:gd name="connsiteX54" fmla="*/ 171600 w 307200"/>
                <a:gd name="connsiteY54" fmla="*/ 52800 h 220800"/>
                <a:gd name="connsiteX55" fmla="*/ 182400 w 307200"/>
                <a:gd name="connsiteY55" fmla="*/ 63600 h 220800"/>
                <a:gd name="connsiteX56" fmla="*/ 193200 w 307200"/>
                <a:gd name="connsiteY56" fmla="*/ 52800 h 220800"/>
                <a:gd name="connsiteX57" fmla="*/ 193200 w 307200"/>
                <a:gd name="connsiteY57" fmla="*/ 52800 h 220800"/>
                <a:gd name="connsiteX58" fmla="*/ 278400 w 307200"/>
                <a:gd name="connsiteY58" fmla="*/ 158400 h 220800"/>
                <a:gd name="connsiteX59" fmla="*/ 211200 w 307200"/>
                <a:gd name="connsiteY59" fmla="*/ 158400 h 220800"/>
                <a:gd name="connsiteX60" fmla="*/ 211200 w 307200"/>
                <a:gd name="connsiteY60" fmla="*/ 177600 h 220800"/>
                <a:gd name="connsiteX61" fmla="*/ 278400 w 307200"/>
                <a:gd name="connsiteY61" fmla="*/ 177600 h 220800"/>
                <a:gd name="connsiteX62" fmla="*/ 278400 w 307200"/>
                <a:gd name="connsiteY62" fmla="*/ 120000 h 220800"/>
                <a:gd name="connsiteX63" fmla="*/ 211200 w 307200"/>
                <a:gd name="connsiteY63" fmla="*/ 120000 h 220800"/>
                <a:gd name="connsiteX64" fmla="*/ 211200 w 307200"/>
                <a:gd name="connsiteY64" fmla="*/ 139200 h 220800"/>
                <a:gd name="connsiteX65" fmla="*/ 278400 w 307200"/>
                <a:gd name="connsiteY65" fmla="*/ 139200 h 220800"/>
                <a:gd name="connsiteX66" fmla="*/ 278400 w 307200"/>
                <a:gd name="connsiteY66" fmla="*/ 81600 h 220800"/>
                <a:gd name="connsiteX67" fmla="*/ 211200 w 307200"/>
                <a:gd name="connsiteY67" fmla="*/ 81600 h 220800"/>
                <a:gd name="connsiteX68" fmla="*/ 211200 w 307200"/>
                <a:gd name="connsiteY68" fmla="*/ 100800 h 220800"/>
                <a:gd name="connsiteX69" fmla="*/ 278400 w 307200"/>
                <a:gd name="connsiteY69" fmla="*/ 100800 h 220800"/>
                <a:gd name="connsiteX70" fmla="*/ 278400 w 307200"/>
                <a:gd name="connsiteY70" fmla="*/ 43200 h 220800"/>
                <a:gd name="connsiteX71" fmla="*/ 211200 w 307200"/>
                <a:gd name="connsiteY71" fmla="*/ 43200 h 220800"/>
                <a:gd name="connsiteX72" fmla="*/ 211200 w 307200"/>
                <a:gd name="connsiteY72" fmla="*/ 62400 h 220800"/>
                <a:gd name="connsiteX73" fmla="*/ 278400 w 307200"/>
                <a:gd name="connsiteY73" fmla="*/ 62400 h 22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07200" h="220800">
                  <a:moveTo>
                    <a:pt x="110400" y="110400"/>
                  </a:moveTo>
                  <a:cubicBezTo>
                    <a:pt x="110400" y="123655"/>
                    <a:pt x="99655" y="134400"/>
                    <a:pt x="86400" y="134400"/>
                  </a:cubicBezTo>
                  <a:cubicBezTo>
                    <a:pt x="73145" y="134400"/>
                    <a:pt x="62400" y="123655"/>
                    <a:pt x="62400" y="110400"/>
                  </a:cubicBezTo>
                  <a:cubicBezTo>
                    <a:pt x="62400" y="97145"/>
                    <a:pt x="73145" y="86400"/>
                    <a:pt x="86400" y="86400"/>
                  </a:cubicBezTo>
                  <a:cubicBezTo>
                    <a:pt x="99648" y="86415"/>
                    <a:pt x="110385" y="97152"/>
                    <a:pt x="110400" y="110400"/>
                  </a:cubicBezTo>
                  <a:close/>
                  <a:moveTo>
                    <a:pt x="307200" y="0"/>
                  </a:moveTo>
                  <a:lnTo>
                    <a:pt x="307200" y="220800"/>
                  </a:lnTo>
                  <a:lnTo>
                    <a:pt x="0" y="220800"/>
                  </a:lnTo>
                  <a:lnTo>
                    <a:pt x="0" y="0"/>
                  </a:lnTo>
                  <a:close/>
                  <a:moveTo>
                    <a:pt x="128845" y="102523"/>
                  </a:moveTo>
                  <a:lnTo>
                    <a:pt x="143483" y="94071"/>
                  </a:lnTo>
                  <a:lnTo>
                    <a:pt x="129083" y="69129"/>
                  </a:lnTo>
                  <a:lnTo>
                    <a:pt x="114428" y="77590"/>
                  </a:lnTo>
                  <a:cubicBezTo>
                    <a:pt x="110406" y="74154"/>
                    <a:pt x="105786" y="71486"/>
                    <a:pt x="100800" y="69720"/>
                  </a:cubicBezTo>
                  <a:lnTo>
                    <a:pt x="100800" y="52800"/>
                  </a:lnTo>
                  <a:lnTo>
                    <a:pt x="72000" y="52800"/>
                  </a:lnTo>
                  <a:lnTo>
                    <a:pt x="72000" y="69720"/>
                  </a:lnTo>
                  <a:cubicBezTo>
                    <a:pt x="67014" y="71486"/>
                    <a:pt x="62394" y="74154"/>
                    <a:pt x="58372" y="77590"/>
                  </a:cubicBezTo>
                  <a:lnTo>
                    <a:pt x="43717" y="69129"/>
                  </a:lnTo>
                  <a:lnTo>
                    <a:pt x="29317" y="94071"/>
                  </a:lnTo>
                  <a:lnTo>
                    <a:pt x="43955" y="102523"/>
                  </a:lnTo>
                  <a:cubicBezTo>
                    <a:pt x="42948" y="107726"/>
                    <a:pt x="42948" y="113074"/>
                    <a:pt x="43955" y="118277"/>
                  </a:cubicBezTo>
                  <a:lnTo>
                    <a:pt x="29317" y="126729"/>
                  </a:lnTo>
                  <a:lnTo>
                    <a:pt x="43717" y="151671"/>
                  </a:lnTo>
                  <a:lnTo>
                    <a:pt x="58372" y="143210"/>
                  </a:lnTo>
                  <a:cubicBezTo>
                    <a:pt x="62394" y="146646"/>
                    <a:pt x="67014" y="149314"/>
                    <a:pt x="72000" y="151080"/>
                  </a:cubicBezTo>
                  <a:lnTo>
                    <a:pt x="72000" y="168000"/>
                  </a:lnTo>
                  <a:lnTo>
                    <a:pt x="100800" y="168000"/>
                  </a:lnTo>
                  <a:lnTo>
                    <a:pt x="100800" y="151080"/>
                  </a:lnTo>
                  <a:cubicBezTo>
                    <a:pt x="105786" y="149314"/>
                    <a:pt x="110406" y="146646"/>
                    <a:pt x="114428" y="143210"/>
                  </a:cubicBezTo>
                  <a:lnTo>
                    <a:pt x="129083" y="151671"/>
                  </a:lnTo>
                  <a:lnTo>
                    <a:pt x="143483" y="126729"/>
                  </a:lnTo>
                  <a:lnTo>
                    <a:pt x="128845" y="118277"/>
                  </a:lnTo>
                  <a:cubicBezTo>
                    <a:pt x="129852" y="113074"/>
                    <a:pt x="129852" y="107726"/>
                    <a:pt x="128845" y="102523"/>
                  </a:cubicBezTo>
                  <a:close/>
                  <a:moveTo>
                    <a:pt x="193200" y="168000"/>
                  </a:moveTo>
                  <a:cubicBezTo>
                    <a:pt x="193200" y="162036"/>
                    <a:pt x="188364" y="157200"/>
                    <a:pt x="182400" y="157200"/>
                  </a:cubicBezTo>
                  <a:cubicBezTo>
                    <a:pt x="176436" y="157200"/>
                    <a:pt x="171600" y="162036"/>
                    <a:pt x="171600" y="168000"/>
                  </a:cubicBezTo>
                  <a:cubicBezTo>
                    <a:pt x="171600" y="173964"/>
                    <a:pt x="176436" y="178800"/>
                    <a:pt x="182400" y="178800"/>
                  </a:cubicBezTo>
                  <a:cubicBezTo>
                    <a:pt x="188364" y="178800"/>
                    <a:pt x="193200" y="173965"/>
                    <a:pt x="193200" y="168000"/>
                  </a:cubicBezTo>
                  <a:cubicBezTo>
                    <a:pt x="193200" y="168000"/>
                    <a:pt x="193200" y="168000"/>
                    <a:pt x="193200" y="168000"/>
                  </a:cubicBezTo>
                  <a:close/>
                  <a:moveTo>
                    <a:pt x="193200" y="129600"/>
                  </a:moveTo>
                  <a:cubicBezTo>
                    <a:pt x="193200" y="123636"/>
                    <a:pt x="188364" y="118800"/>
                    <a:pt x="182400" y="118800"/>
                  </a:cubicBezTo>
                  <a:cubicBezTo>
                    <a:pt x="176436" y="118800"/>
                    <a:pt x="171600" y="123636"/>
                    <a:pt x="171600" y="129600"/>
                  </a:cubicBezTo>
                  <a:cubicBezTo>
                    <a:pt x="171600" y="135564"/>
                    <a:pt x="176436" y="140400"/>
                    <a:pt x="182400" y="140400"/>
                  </a:cubicBezTo>
                  <a:cubicBezTo>
                    <a:pt x="188364" y="140400"/>
                    <a:pt x="193200" y="135565"/>
                    <a:pt x="193200" y="129600"/>
                  </a:cubicBezTo>
                  <a:cubicBezTo>
                    <a:pt x="193200" y="129600"/>
                    <a:pt x="193200" y="129600"/>
                    <a:pt x="193200" y="129600"/>
                  </a:cubicBezTo>
                  <a:close/>
                  <a:moveTo>
                    <a:pt x="193200" y="91200"/>
                  </a:moveTo>
                  <a:cubicBezTo>
                    <a:pt x="193200" y="85236"/>
                    <a:pt x="188364" y="80400"/>
                    <a:pt x="182400" y="80400"/>
                  </a:cubicBezTo>
                  <a:cubicBezTo>
                    <a:pt x="176436" y="80400"/>
                    <a:pt x="171600" y="85236"/>
                    <a:pt x="171600" y="91200"/>
                  </a:cubicBezTo>
                  <a:cubicBezTo>
                    <a:pt x="171600" y="97164"/>
                    <a:pt x="176436" y="102000"/>
                    <a:pt x="182400" y="102000"/>
                  </a:cubicBezTo>
                  <a:cubicBezTo>
                    <a:pt x="188364" y="102000"/>
                    <a:pt x="193200" y="97165"/>
                    <a:pt x="193200" y="91200"/>
                  </a:cubicBezTo>
                  <a:cubicBezTo>
                    <a:pt x="193200" y="91200"/>
                    <a:pt x="193200" y="91200"/>
                    <a:pt x="193200" y="91200"/>
                  </a:cubicBezTo>
                  <a:close/>
                  <a:moveTo>
                    <a:pt x="193200" y="52800"/>
                  </a:moveTo>
                  <a:cubicBezTo>
                    <a:pt x="193200" y="46836"/>
                    <a:pt x="188364" y="42000"/>
                    <a:pt x="182400" y="42000"/>
                  </a:cubicBezTo>
                  <a:cubicBezTo>
                    <a:pt x="176436" y="42000"/>
                    <a:pt x="171600" y="46836"/>
                    <a:pt x="171600" y="52800"/>
                  </a:cubicBezTo>
                  <a:cubicBezTo>
                    <a:pt x="171600" y="58764"/>
                    <a:pt x="176436" y="63600"/>
                    <a:pt x="182400" y="63600"/>
                  </a:cubicBezTo>
                  <a:cubicBezTo>
                    <a:pt x="188364" y="63600"/>
                    <a:pt x="193200" y="58765"/>
                    <a:pt x="193200" y="52800"/>
                  </a:cubicBezTo>
                  <a:cubicBezTo>
                    <a:pt x="193200" y="52800"/>
                    <a:pt x="193200" y="52800"/>
                    <a:pt x="193200" y="52800"/>
                  </a:cubicBezTo>
                  <a:close/>
                  <a:moveTo>
                    <a:pt x="278400" y="158400"/>
                  </a:moveTo>
                  <a:lnTo>
                    <a:pt x="211200" y="158400"/>
                  </a:lnTo>
                  <a:lnTo>
                    <a:pt x="211200" y="177600"/>
                  </a:lnTo>
                  <a:lnTo>
                    <a:pt x="278400" y="177600"/>
                  </a:lnTo>
                  <a:close/>
                  <a:moveTo>
                    <a:pt x="278400" y="120000"/>
                  </a:moveTo>
                  <a:lnTo>
                    <a:pt x="211200" y="120000"/>
                  </a:lnTo>
                  <a:lnTo>
                    <a:pt x="211200" y="139200"/>
                  </a:lnTo>
                  <a:lnTo>
                    <a:pt x="278400" y="139200"/>
                  </a:lnTo>
                  <a:close/>
                  <a:moveTo>
                    <a:pt x="278400" y="81600"/>
                  </a:moveTo>
                  <a:lnTo>
                    <a:pt x="211200" y="81600"/>
                  </a:lnTo>
                  <a:lnTo>
                    <a:pt x="211200" y="100800"/>
                  </a:lnTo>
                  <a:lnTo>
                    <a:pt x="278400" y="100800"/>
                  </a:lnTo>
                  <a:close/>
                  <a:moveTo>
                    <a:pt x="278400" y="43200"/>
                  </a:moveTo>
                  <a:lnTo>
                    <a:pt x="211200" y="43200"/>
                  </a:lnTo>
                  <a:lnTo>
                    <a:pt x="211200" y="62400"/>
                  </a:lnTo>
                  <a:lnTo>
                    <a:pt x="278400" y="62400"/>
                  </a:lnTo>
                  <a:close/>
                </a:path>
              </a:pathLst>
            </a:custGeom>
            <a:solidFill>
              <a:schemeClr val="tx1"/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721197-8D52-F230-14AF-49A3E1D67EA3}"/>
              </a:ext>
            </a:extLst>
          </p:cNvPr>
          <p:cNvGrpSpPr>
            <a:grpSpLocks/>
          </p:cNvGrpSpPr>
          <p:nvPr/>
        </p:nvGrpSpPr>
        <p:grpSpPr>
          <a:xfrm>
            <a:off x="9305875" y="3297948"/>
            <a:ext cx="633438" cy="633438"/>
            <a:chOff x="9305875" y="3255085"/>
            <a:chExt cx="633438" cy="633438"/>
          </a:xfrm>
        </p:grpSpPr>
        <p:sp>
          <p:nvSpPr>
            <p:cNvPr id="11" name="Freihandform: Form 46">
              <a:extLst>
                <a:ext uri="{FF2B5EF4-FFF2-40B4-BE49-F238E27FC236}">
                  <a16:creationId xmlns:a16="http://schemas.microsoft.com/office/drawing/2014/main" id="{27B5E2C8-4DF1-043C-37CE-A477E859A182}"/>
                </a:ext>
              </a:extLst>
            </p:cNvPr>
            <p:cNvSpPr>
              <a:spLocks/>
            </p:cNvSpPr>
            <p:nvPr/>
          </p:nvSpPr>
          <p:spPr>
            <a:xfrm>
              <a:off x="9305875" y="3255085"/>
              <a:ext cx="633438" cy="633438"/>
            </a:xfrm>
            <a:custGeom>
              <a:avLst/>
              <a:gdLst>
                <a:gd name="connsiteX0" fmla="*/ 0 w 1484999"/>
                <a:gd name="connsiteY0" fmla="*/ 0 h 1484999"/>
                <a:gd name="connsiteX1" fmla="*/ 1484999 w 1484999"/>
                <a:gd name="connsiteY1" fmla="*/ 0 h 1484999"/>
                <a:gd name="connsiteX2" fmla="*/ 1484999 w 1484999"/>
                <a:gd name="connsiteY2" fmla="*/ 1484999 h 1484999"/>
                <a:gd name="connsiteX3" fmla="*/ 0 w 1484999"/>
                <a:gd name="connsiteY3" fmla="*/ 1484999 h 148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4999" h="1484999">
                  <a:moveTo>
                    <a:pt x="0" y="0"/>
                  </a:moveTo>
                  <a:lnTo>
                    <a:pt x="1484999" y="0"/>
                  </a:lnTo>
                  <a:lnTo>
                    <a:pt x="1484999" y="1484999"/>
                  </a:lnTo>
                  <a:lnTo>
                    <a:pt x="0" y="1484999"/>
                  </a:lnTo>
                  <a:close/>
                </a:path>
              </a:pathLst>
            </a:custGeom>
            <a:solidFill>
              <a:srgbClr val="333353"/>
            </a:solidFill>
            <a:ln w="6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CFEC339-38D4-FA97-FB2F-5D9642F946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64234" y="3430115"/>
              <a:ext cx="316718" cy="283379"/>
            </a:xfrm>
            <a:custGeom>
              <a:avLst/>
              <a:gdLst>
                <a:gd name="connsiteX0" fmla="*/ 225600 w 364800"/>
                <a:gd name="connsiteY0" fmla="*/ 220800 h 326400"/>
                <a:gd name="connsiteX1" fmla="*/ 248775 w 364800"/>
                <a:gd name="connsiteY1" fmla="*/ 220800 h 326400"/>
                <a:gd name="connsiteX2" fmla="*/ 278400 w 364800"/>
                <a:gd name="connsiteY2" fmla="*/ 191175 h 326400"/>
                <a:gd name="connsiteX3" fmla="*/ 278400 w 364800"/>
                <a:gd name="connsiteY3" fmla="*/ 220800 h 326400"/>
                <a:gd name="connsiteX4" fmla="*/ 297600 w 364800"/>
                <a:gd name="connsiteY4" fmla="*/ 220800 h 326400"/>
                <a:gd name="connsiteX5" fmla="*/ 297600 w 364800"/>
                <a:gd name="connsiteY5" fmla="*/ 191175 h 326400"/>
                <a:gd name="connsiteX6" fmla="*/ 327226 w 364800"/>
                <a:gd name="connsiteY6" fmla="*/ 220800 h 326400"/>
                <a:gd name="connsiteX7" fmla="*/ 350400 w 364800"/>
                <a:gd name="connsiteY7" fmla="*/ 220800 h 326400"/>
                <a:gd name="connsiteX8" fmla="*/ 336533 w 364800"/>
                <a:gd name="connsiteY8" fmla="*/ 96000 h 326400"/>
                <a:gd name="connsiteX9" fmla="*/ 355200 w 364800"/>
                <a:gd name="connsiteY9" fmla="*/ 96000 h 326400"/>
                <a:gd name="connsiteX10" fmla="*/ 355200 w 364800"/>
                <a:gd name="connsiteY10" fmla="*/ 76800 h 326400"/>
                <a:gd name="connsiteX11" fmla="*/ 334402 w 364800"/>
                <a:gd name="connsiteY11" fmla="*/ 76800 h 326400"/>
                <a:gd name="connsiteX12" fmla="*/ 328531 w 364800"/>
                <a:gd name="connsiteY12" fmla="*/ 24000 h 326400"/>
                <a:gd name="connsiteX13" fmla="*/ 297600 w 364800"/>
                <a:gd name="connsiteY13" fmla="*/ 24000 h 326400"/>
                <a:gd name="connsiteX14" fmla="*/ 297600 w 364800"/>
                <a:gd name="connsiteY14" fmla="*/ 0 h 326400"/>
                <a:gd name="connsiteX15" fmla="*/ 278400 w 364800"/>
                <a:gd name="connsiteY15" fmla="*/ 0 h 326400"/>
                <a:gd name="connsiteX16" fmla="*/ 278400 w 364800"/>
                <a:gd name="connsiteY16" fmla="*/ 24000 h 326400"/>
                <a:gd name="connsiteX17" fmla="*/ 247466 w 364800"/>
                <a:gd name="connsiteY17" fmla="*/ 24000 h 326400"/>
                <a:gd name="connsiteX18" fmla="*/ 241600 w 364800"/>
                <a:gd name="connsiteY18" fmla="*/ 76800 h 326400"/>
                <a:gd name="connsiteX19" fmla="*/ 220800 w 364800"/>
                <a:gd name="connsiteY19" fmla="*/ 76800 h 326400"/>
                <a:gd name="connsiteX20" fmla="*/ 220800 w 364800"/>
                <a:gd name="connsiteY20" fmla="*/ 96000 h 326400"/>
                <a:gd name="connsiteX21" fmla="*/ 239466 w 364800"/>
                <a:gd name="connsiteY21" fmla="*/ 96000 h 326400"/>
                <a:gd name="connsiteX22" fmla="*/ 328171 w 364800"/>
                <a:gd name="connsiteY22" fmla="*/ 194594 h 326400"/>
                <a:gd name="connsiteX23" fmla="*/ 301575 w 364800"/>
                <a:gd name="connsiteY23" fmla="*/ 168000 h 326400"/>
                <a:gd name="connsiteX24" fmla="*/ 322853 w 364800"/>
                <a:gd name="connsiteY24" fmla="*/ 146724 h 326400"/>
                <a:gd name="connsiteX25" fmla="*/ 297600 w 364800"/>
                <a:gd name="connsiteY25" fmla="*/ 43200 h 326400"/>
                <a:gd name="connsiteX26" fmla="*/ 311349 w 364800"/>
                <a:gd name="connsiteY26" fmla="*/ 43200 h 326400"/>
                <a:gd name="connsiteX27" fmla="*/ 315082 w 364800"/>
                <a:gd name="connsiteY27" fmla="*/ 76800 h 326400"/>
                <a:gd name="connsiteX28" fmla="*/ 297600 w 364800"/>
                <a:gd name="connsiteY28" fmla="*/ 76800 h 326400"/>
                <a:gd name="connsiteX29" fmla="*/ 297600 w 364800"/>
                <a:gd name="connsiteY29" fmla="*/ 96000 h 326400"/>
                <a:gd name="connsiteX30" fmla="*/ 317213 w 364800"/>
                <a:gd name="connsiteY30" fmla="*/ 96000 h 326400"/>
                <a:gd name="connsiteX31" fmla="*/ 320136 w 364800"/>
                <a:gd name="connsiteY31" fmla="*/ 122289 h 326400"/>
                <a:gd name="connsiteX32" fmla="*/ 297600 w 364800"/>
                <a:gd name="connsiteY32" fmla="*/ 144825 h 326400"/>
                <a:gd name="connsiteX33" fmla="*/ 264651 w 364800"/>
                <a:gd name="connsiteY33" fmla="*/ 43200 h 326400"/>
                <a:gd name="connsiteX34" fmla="*/ 278400 w 364800"/>
                <a:gd name="connsiteY34" fmla="*/ 43200 h 326400"/>
                <a:gd name="connsiteX35" fmla="*/ 278400 w 364800"/>
                <a:gd name="connsiteY35" fmla="*/ 76800 h 326400"/>
                <a:gd name="connsiteX36" fmla="*/ 260918 w 364800"/>
                <a:gd name="connsiteY36" fmla="*/ 76800 h 326400"/>
                <a:gd name="connsiteX37" fmla="*/ 258785 w 364800"/>
                <a:gd name="connsiteY37" fmla="*/ 96000 h 326400"/>
                <a:gd name="connsiteX38" fmla="*/ 278400 w 364800"/>
                <a:gd name="connsiteY38" fmla="*/ 96000 h 326400"/>
                <a:gd name="connsiteX39" fmla="*/ 278400 w 364800"/>
                <a:gd name="connsiteY39" fmla="*/ 144825 h 326400"/>
                <a:gd name="connsiteX40" fmla="*/ 255864 w 364800"/>
                <a:gd name="connsiteY40" fmla="*/ 122289 h 326400"/>
                <a:gd name="connsiteX41" fmla="*/ 253149 w 364800"/>
                <a:gd name="connsiteY41" fmla="*/ 146724 h 326400"/>
                <a:gd name="connsiteX42" fmla="*/ 274425 w 364800"/>
                <a:gd name="connsiteY42" fmla="*/ 168000 h 326400"/>
                <a:gd name="connsiteX43" fmla="*/ 247830 w 364800"/>
                <a:gd name="connsiteY43" fmla="*/ 194594 h 326400"/>
                <a:gd name="connsiteX44" fmla="*/ 364800 w 364800"/>
                <a:gd name="connsiteY44" fmla="*/ 240000 h 326400"/>
                <a:gd name="connsiteX45" fmla="*/ 364800 w 364800"/>
                <a:gd name="connsiteY45" fmla="*/ 283200 h 326400"/>
                <a:gd name="connsiteX46" fmla="*/ 331200 w 364800"/>
                <a:gd name="connsiteY46" fmla="*/ 283200 h 326400"/>
                <a:gd name="connsiteX47" fmla="*/ 331200 w 364800"/>
                <a:gd name="connsiteY47" fmla="*/ 326400 h 326400"/>
                <a:gd name="connsiteX48" fmla="*/ 307200 w 364800"/>
                <a:gd name="connsiteY48" fmla="*/ 326400 h 326400"/>
                <a:gd name="connsiteX49" fmla="*/ 307200 w 364800"/>
                <a:gd name="connsiteY49" fmla="*/ 283200 h 326400"/>
                <a:gd name="connsiteX50" fmla="*/ 96000 w 364800"/>
                <a:gd name="connsiteY50" fmla="*/ 283200 h 326400"/>
                <a:gd name="connsiteX51" fmla="*/ 96000 w 364800"/>
                <a:gd name="connsiteY51" fmla="*/ 326400 h 326400"/>
                <a:gd name="connsiteX52" fmla="*/ 72000 w 364800"/>
                <a:gd name="connsiteY52" fmla="*/ 326400 h 326400"/>
                <a:gd name="connsiteX53" fmla="*/ 72000 w 364800"/>
                <a:gd name="connsiteY53" fmla="*/ 283200 h 326400"/>
                <a:gd name="connsiteX54" fmla="*/ 38400 w 364800"/>
                <a:gd name="connsiteY54" fmla="*/ 283200 h 326400"/>
                <a:gd name="connsiteX55" fmla="*/ 38400 w 364800"/>
                <a:gd name="connsiteY55" fmla="*/ 240000 h 326400"/>
                <a:gd name="connsiteX56" fmla="*/ 72000 w 364800"/>
                <a:gd name="connsiteY56" fmla="*/ 220800 h 326400"/>
                <a:gd name="connsiteX57" fmla="*/ 115200 w 364800"/>
                <a:gd name="connsiteY57" fmla="*/ 220800 h 326400"/>
                <a:gd name="connsiteX58" fmla="*/ 108533 w 364800"/>
                <a:gd name="connsiteY58" fmla="*/ 100800 h 326400"/>
                <a:gd name="connsiteX59" fmla="*/ 134400 w 364800"/>
                <a:gd name="connsiteY59" fmla="*/ 100800 h 326400"/>
                <a:gd name="connsiteX60" fmla="*/ 134400 w 364800"/>
                <a:gd name="connsiteY60" fmla="*/ 110400 h 326400"/>
                <a:gd name="connsiteX61" fmla="*/ 187200 w 364800"/>
                <a:gd name="connsiteY61" fmla="*/ 110400 h 326400"/>
                <a:gd name="connsiteX62" fmla="*/ 187200 w 364800"/>
                <a:gd name="connsiteY62" fmla="*/ 72000 h 326400"/>
                <a:gd name="connsiteX63" fmla="*/ 134400 w 364800"/>
                <a:gd name="connsiteY63" fmla="*/ 72000 h 326400"/>
                <a:gd name="connsiteX64" fmla="*/ 134400 w 364800"/>
                <a:gd name="connsiteY64" fmla="*/ 81600 h 326400"/>
                <a:gd name="connsiteX65" fmla="*/ 107467 w 364800"/>
                <a:gd name="connsiteY65" fmla="*/ 81600 h 326400"/>
                <a:gd name="connsiteX66" fmla="*/ 103466 w 364800"/>
                <a:gd name="connsiteY66" fmla="*/ 9600 h 326400"/>
                <a:gd name="connsiteX67" fmla="*/ 83734 w 364800"/>
                <a:gd name="connsiteY67" fmla="*/ 9600 h 326400"/>
                <a:gd name="connsiteX68" fmla="*/ 83077 w 364800"/>
                <a:gd name="connsiteY68" fmla="*/ 21415 h 326400"/>
                <a:gd name="connsiteX69" fmla="*/ 0 w 364800"/>
                <a:gd name="connsiteY69" fmla="*/ 76800 h 326400"/>
                <a:gd name="connsiteX70" fmla="*/ 0 w 364800"/>
                <a:gd name="connsiteY70" fmla="*/ 144000 h 326400"/>
                <a:gd name="connsiteX71" fmla="*/ 19200 w 364800"/>
                <a:gd name="connsiteY71" fmla="*/ 144000 h 326400"/>
                <a:gd name="connsiteX72" fmla="*/ 19200 w 364800"/>
                <a:gd name="connsiteY72" fmla="*/ 100800 h 326400"/>
                <a:gd name="connsiteX73" fmla="*/ 78667 w 364800"/>
                <a:gd name="connsiteY73" fmla="*/ 100800 h 326400"/>
                <a:gd name="connsiteX74" fmla="*/ 27413 w 364800"/>
                <a:gd name="connsiteY74" fmla="*/ 81600 h 326400"/>
                <a:gd name="connsiteX75" fmla="*/ 81745 w 364800"/>
                <a:gd name="connsiteY75" fmla="*/ 45379 h 326400"/>
                <a:gd name="connsiteX76" fmla="*/ 79733 w 364800"/>
                <a:gd name="connsiteY76" fmla="*/ 81600 h 32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64800" h="326400">
                  <a:moveTo>
                    <a:pt x="225600" y="220800"/>
                  </a:moveTo>
                  <a:lnTo>
                    <a:pt x="248775" y="220800"/>
                  </a:lnTo>
                  <a:lnTo>
                    <a:pt x="278400" y="191175"/>
                  </a:lnTo>
                  <a:lnTo>
                    <a:pt x="278400" y="220800"/>
                  </a:lnTo>
                  <a:lnTo>
                    <a:pt x="297600" y="220800"/>
                  </a:lnTo>
                  <a:lnTo>
                    <a:pt x="297600" y="191175"/>
                  </a:lnTo>
                  <a:lnTo>
                    <a:pt x="327226" y="220800"/>
                  </a:lnTo>
                  <a:lnTo>
                    <a:pt x="350400" y="220800"/>
                  </a:lnTo>
                  <a:lnTo>
                    <a:pt x="336533" y="96000"/>
                  </a:lnTo>
                  <a:lnTo>
                    <a:pt x="355200" y="96000"/>
                  </a:lnTo>
                  <a:lnTo>
                    <a:pt x="355200" y="76800"/>
                  </a:lnTo>
                  <a:lnTo>
                    <a:pt x="334402" y="76800"/>
                  </a:lnTo>
                  <a:lnTo>
                    <a:pt x="328531" y="24000"/>
                  </a:lnTo>
                  <a:lnTo>
                    <a:pt x="297600" y="24000"/>
                  </a:lnTo>
                  <a:lnTo>
                    <a:pt x="297600" y="0"/>
                  </a:lnTo>
                  <a:lnTo>
                    <a:pt x="278400" y="0"/>
                  </a:lnTo>
                  <a:lnTo>
                    <a:pt x="278400" y="24000"/>
                  </a:lnTo>
                  <a:lnTo>
                    <a:pt x="247466" y="24000"/>
                  </a:lnTo>
                  <a:lnTo>
                    <a:pt x="241600" y="76800"/>
                  </a:lnTo>
                  <a:lnTo>
                    <a:pt x="220800" y="76800"/>
                  </a:lnTo>
                  <a:lnTo>
                    <a:pt x="220800" y="96000"/>
                  </a:lnTo>
                  <a:lnTo>
                    <a:pt x="239466" y="96000"/>
                  </a:lnTo>
                  <a:close/>
                  <a:moveTo>
                    <a:pt x="328171" y="194594"/>
                  </a:moveTo>
                  <a:lnTo>
                    <a:pt x="301575" y="168000"/>
                  </a:lnTo>
                  <a:lnTo>
                    <a:pt x="322853" y="146724"/>
                  </a:lnTo>
                  <a:close/>
                  <a:moveTo>
                    <a:pt x="297600" y="43200"/>
                  </a:moveTo>
                  <a:lnTo>
                    <a:pt x="311349" y="43200"/>
                  </a:lnTo>
                  <a:lnTo>
                    <a:pt x="315082" y="76800"/>
                  </a:lnTo>
                  <a:lnTo>
                    <a:pt x="297600" y="76800"/>
                  </a:lnTo>
                  <a:close/>
                  <a:moveTo>
                    <a:pt x="297600" y="96000"/>
                  </a:moveTo>
                  <a:lnTo>
                    <a:pt x="317213" y="96000"/>
                  </a:lnTo>
                  <a:lnTo>
                    <a:pt x="320136" y="122289"/>
                  </a:lnTo>
                  <a:lnTo>
                    <a:pt x="297600" y="144825"/>
                  </a:lnTo>
                  <a:close/>
                  <a:moveTo>
                    <a:pt x="264651" y="43200"/>
                  </a:moveTo>
                  <a:lnTo>
                    <a:pt x="278400" y="43200"/>
                  </a:lnTo>
                  <a:lnTo>
                    <a:pt x="278400" y="76800"/>
                  </a:lnTo>
                  <a:lnTo>
                    <a:pt x="260918" y="76800"/>
                  </a:lnTo>
                  <a:close/>
                  <a:moveTo>
                    <a:pt x="258785" y="96000"/>
                  </a:moveTo>
                  <a:lnTo>
                    <a:pt x="278400" y="96000"/>
                  </a:lnTo>
                  <a:lnTo>
                    <a:pt x="278400" y="144825"/>
                  </a:lnTo>
                  <a:lnTo>
                    <a:pt x="255864" y="122289"/>
                  </a:lnTo>
                  <a:close/>
                  <a:moveTo>
                    <a:pt x="253149" y="146724"/>
                  </a:moveTo>
                  <a:lnTo>
                    <a:pt x="274425" y="168000"/>
                  </a:lnTo>
                  <a:lnTo>
                    <a:pt x="247830" y="194594"/>
                  </a:lnTo>
                  <a:close/>
                  <a:moveTo>
                    <a:pt x="364800" y="240000"/>
                  </a:moveTo>
                  <a:lnTo>
                    <a:pt x="364800" y="283200"/>
                  </a:lnTo>
                  <a:lnTo>
                    <a:pt x="331200" y="283200"/>
                  </a:lnTo>
                  <a:lnTo>
                    <a:pt x="331200" y="326400"/>
                  </a:lnTo>
                  <a:lnTo>
                    <a:pt x="307200" y="326400"/>
                  </a:lnTo>
                  <a:lnTo>
                    <a:pt x="307200" y="283200"/>
                  </a:lnTo>
                  <a:lnTo>
                    <a:pt x="96000" y="283200"/>
                  </a:lnTo>
                  <a:lnTo>
                    <a:pt x="96000" y="326400"/>
                  </a:lnTo>
                  <a:lnTo>
                    <a:pt x="72000" y="326400"/>
                  </a:lnTo>
                  <a:lnTo>
                    <a:pt x="72000" y="283200"/>
                  </a:lnTo>
                  <a:lnTo>
                    <a:pt x="38400" y="283200"/>
                  </a:lnTo>
                  <a:lnTo>
                    <a:pt x="38400" y="240000"/>
                  </a:lnTo>
                  <a:close/>
                  <a:moveTo>
                    <a:pt x="72000" y="220800"/>
                  </a:moveTo>
                  <a:lnTo>
                    <a:pt x="115200" y="220800"/>
                  </a:lnTo>
                  <a:lnTo>
                    <a:pt x="108533" y="100800"/>
                  </a:lnTo>
                  <a:lnTo>
                    <a:pt x="134400" y="100800"/>
                  </a:lnTo>
                  <a:lnTo>
                    <a:pt x="134400" y="110400"/>
                  </a:lnTo>
                  <a:lnTo>
                    <a:pt x="187200" y="110400"/>
                  </a:lnTo>
                  <a:lnTo>
                    <a:pt x="187200" y="72000"/>
                  </a:lnTo>
                  <a:lnTo>
                    <a:pt x="134400" y="72000"/>
                  </a:lnTo>
                  <a:lnTo>
                    <a:pt x="134400" y="81600"/>
                  </a:lnTo>
                  <a:lnTo>
                    <a:pt x="107467" y="81600"/>
                  </a:lnTo>
                  <a:lnTo>
                    <a:pt x="103466" y="9600"/>
                  </a:lnTo>
                  <a:lnTo>
                    <a:pt x="83734" y="9600"/>
                  </a:lnTo>
                  <a:lnTo>
                    <a:pt x="83077" y="21415"/>
                  </a:lnTo>
                  <a:lnTo>
                    <a:pt x="0" y="76800"/>
                  </a:lnTo>
                  <a:lnTo>
                    <a:pt x="0" y="144000"/>
                  </a:lnTo>
                  <a:lnTo>
                    <a:pt x="19200" y="144000"/>
                  </a:lnTo>
                  <a:lnTo>
                    <a:pt x="19200" y="100800"/>
                  </a:lnTo>
                  <a:lnTo>
                    <a:pt x="78667" y="100800"/>
                  </a:lnTo>
                  <a:close/>
                  <a:moveTo>
                    <a:pt x="27413" y="81600"/>
                  </a:moveTo>
                  <a:lnTo>
                    <a:pt x="81745" y="45379"/>
                  </a:lnTo>
                  <a:lnTo>
                    <a:pt x="79733" y="81600"/>
                  </a:lnTo>
                  <a:close/>
                </a:path>
              </a:pathLst>
            </a:custGeom>
            <a:solidFill>
              <a:schemeClr val="tx1"/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D817B40D-7FC8-3F07-7878-1CD22A95F3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80097" y="1428750"/>
            <a:ext cx="3146500" cy="44000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161F8-BC83-CF7A-210C-72B8000469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89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2EA7B-717D-ED37-D3B2-A92C5FAC6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394ADCE-1E55-6E08-A178-9E9C4B813333}"/>
              </a:ext>
            </a:extLst>
          </p:cNvPr>
          <p:cNvSpPr/>
          <p:nvPr/>
        </p:nvSpPr>
        <p:spPr>
          <a:xfrm>
            <a:off x="4566918" y="2117795"/>
            <a:ext cx="7213920" cy="4193005"/>
          </a:xfrm>
          <a:prstGeom prst="rect">
            <a:avLst/>
          </a:prstGeom>
          <a:solidFill>
            <a:srgbClr val="EB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GB"/>
          </a:p>
        </p:txBody>
      </p:sp>
      <p:sp>
        <p:nvSpPr>
          <p:cNvPr id="4" name="Footer" descr="Footer with copyright, author and department information, and date">
            <a:extLst>
              <a:ext uri="{FF2B5EF4-FFF2-40B4-BE49-F238E27FC236}">
                <a16:creationId xmlns:a16="http://schemas.microsoft.com/office/drawing/2014/main" id="{01EAE7AF-7CEB-591C-8C90-CDDF9DDB987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Unrestricted | © Siemens 2024</a:t>
            </a:r>
          </a:p>
        </p:txBody>
      </p:sp>
      <p:sp>
        <p:nvSpPr>
          <p:cNvPr id="125" name="Rectangle 35">
            <a:extLst>
              <a:ext uri="{FF2B5EF4-FFF2-40B4-BE49-F238E27FC236}">
                <a16:creationId xmlns:a16="http://schemas.microsoft.com/office/drawing/2014/main" id="{A1D005A8-99C7-55F4-0910-4BEED2FCFA69}"/>
              </a:ext>
            </a:extLst>
          </p:cNvPr>
          <p:cNvSpPr/>
          <p:nvPr/>
        </p:nvSpPr>
        <p:spPr bwMode="auto">
          <a:xfrm>
            <a:off x="527570" y="1967046"/>
            <a:ext cx="2915270" cy="276999"/>
          </a:xfrm>
          <a:prstGeom prst="rect">
            <a:avLst/>
          </a:prstGeom>
          <a:noFill/>
          <a:ln w="317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numCol="1" spcCol="72000" rtlCol="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anose="020B0604020202020204" pitchFamily="34" charset="0"/>
              </a:rPr>
              <a:t>Real-time information</a:t>
            </a:r>
          </a:p>
        </p:txBody>
      </p:sp>
      <p:sp>
        <p:nvSpPr>
          <p:cNvPr id="126" name="Rectangle 35">
            <a:extLst>
              <a:ext uri="{FF2B5EF4-FFF2-40B4-BE49-F238E27FC236}">
                <a16:creationId xmlns:a16="http://schemas.microsoft.com/office/drawing/2014/main" id="{E46AB1E6-B6AA-358E-964A-4CAB431EFEF2}"/>
              </a:ext>
            </a:extLst>
          </p:cNvPr>
          <p:cNvSpPr/>
          <p:nvPr/>
        </p:nvSpPr>
        <p:spPr bwMode="auto">
          <a:xfrm>
            <a:off x="407988" y="2302837"/>
            <a:ext cx="3852213" cy="709219"/>
          </a:xfrm>
          <a:prstGeom prst="rect">
            <a:avLst/>
          </a:prstGeom>
          <a:noFill/>
          <a:ln w="317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108000" tIns="54000" rIns="72000" bIns="54000" numCol="1" spcCol="72000" rtlCol="0" anchor="t" anchorCtr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anose="020B0604020202020204" pitchFamily="34" charset="0"/>
              </a:rPr>
              <a:t>Utilise field data to update the model in real time, enabling accurate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anose="020B0604020202020204" pitchFamily="34" charset="0"/>
              </a:rPr>
              <a:t>optimisation of the true asset condition</a:t>
            </a:r>
          </a:p>
        </p:txBody>
      </p:sp>
      <p:sp>
        <p:nvSpPr>
          <p:cNvPr id="128" name="Title 1">
            <a:extLst>
              <a:ext uri="{FF2B5EF4-FFF2-40B4-BE49-F238E27FC236}">
                <a16:creationId xmlns:a16="http://schemas.microsoft.com/office/drawing/2014/main" id="{FDEC7B93-0FB1-5EF7-DB03-838302630678}"/>
              </a:ext>
            </a:extLst>
          </p:cNvPr>
          <p:cNvSpPr txBox="1">
            <a:spLocks/>
          </p:cNvSpPr>
          <p:nvPr/>
        </p:nvSpPr>
        <p:spPr>
          <a:xfrm>
            <a:off x="1524078" y="4793982"/>
            <a:ext cx="2665463" cy="319837"/>
          </a:xfrm>
          <a:prstGeom prst="rect">
            <a:avLst/>
          </a:prstGeom>
        </p:spPr>
        <p:txBody>
          <a:bodyPr lIns="0" rIns="36000" anchor="ctr" anchorCtr="0">
            <a:noAutofit/>
          </a:bodyPr>
          <a:lstStyle>
            <a:defPPr>
              <a:defRPr lang="de-DE"/>
            </a:defPPr>
            <a:lvl1pPr marL="0" marR="0" lvl="0" indent="0" defTabSz="914400" eaLnBrk="1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50BED7"/>
                </a:solidFill>
                <a:effectLst/>
                <a:uLnTx/>
                <a:uFillTx/>
                <a:ea typeface="+mj-ea"/>
                <a:cs typeface="Arial" pitchFamily="34" charset="0"/>
              </a:defRPr>
            </a:lvl1pPr>
            <a:lvl2pPr eaLnBrk="1" hangingPunct="1"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2pPr>
            <a:lvl3pPr eaLnBrk="1" hangingPunct="1"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3pPr>
            <a:lvl4pPr eaLnBrk="1" hangingPunct="1"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4pPr>
            <a:lvl5pPr eaLnBrk="1" hangingPunct="1"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-128"/>
                <a:cs typeface="Arial" pitchFamily="34" charset="0"/>
              </a:rPr>
              <a:t>Utilise results from Day 1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-128"/>
              <a:cs typeface="Arial" pitchFamily="34" charset="0"/>
            </a:endParaRPr>
          </a:p>
        </p:txBody>
      </p:sp>
      <p:sp>
        <p:nvSpPr>
          <p:cNvPr id="15" name="Rectangle 35">
            <a:extLst>
              <a:ext uri="{FF2B5EF4-FFF2-40B4-BE49-F238E27FC236}">
                <a16:creationId xmlns:a16="http://schemas.microsoft.com/office/drawing/2014/main" id="{6E2CCD8B-F566-D92E-3B17-A7157025C82B}"/>
              </a:ext>
            </a:extLst>
          </p:cNvPr>
          <p:cNvSpPr/>
          <p:nvPr/>
        </p:nvSpPr>
        <p:spPr bwMode="auto">
          <a:xfrm>
            <a:off x="527570" y="3057889"/>
            <a:ext cx="2915270" cy="276999"/>
          </a:xfrm>
          <a:prstGeom prst="rect">
            <a:avLst/>
          </a:prstGeom>
          <a:noFill/>
          <a:ln w="317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numCol="1" spcCol="72000" rtlCol="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anose="020B0604020202020204" pitchFamily="34" charset="0"/>
              </a:rPr>
              <a:t>Accessibility and usability</a:t>
            </a:r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id="{F7CEAC46-3246-F520-76B2-DE6698C8CD63}"/>
              </a:ext>
            </a:extLst>
          </p:cNvPr>
          <p:cNvSpPr/>
          <p:nvPr/>
        </p:nvSpPr>
        <p:spPr bwMode="auto">
          <a:xfrm>
            <a:off x="407988" y="3358135"/>
            <a:ext cx="3852213" cy="986218"/>
          </a:xfrm>
          <a:prstGeom prst="rect">
            <a:avLst/>
          </a:prstGeom>
          <a:noFill/>
          <a:ln w="317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108000" tIns="54000" rIns="72000" bIns="54000" numCol="1" spcCol="72000" rtlCol="0" anchor="t" anchorCtr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anose="020B0604020202020204" pitchFamily="34" charset="0"/>
              </a:rPr>
              <a:t>Deployed solutions </a:t>
            </a:r>
            <a:r>
              <a:rPr lang="en-GB" sz="1300" kern="120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anose="020B0604020202020204" pitchFamily="34" charset="0"/>
              </a:rPr>
              <a:t>require</a:t>
            </a:r>
            <a:r>
              <a:rPr kumimoji="0" lang="en-GB" sz="13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anose="020B0604020202020204" pitchFamily="34" charset="0"/>
              </a:rPr>
              <a:t>minimal user training </a:t>
            </a:r>
            <a:r>
              <a:rPr kumimoji="0" lang="en-GB" sz="13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anose="020B0604020202020204" pitchFamily="34" charset="0"/>
              </a:rPr>
              <a:t>to use effectively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anose="020B0604020202020204" pitchFamily="34" charset="0"/>
              </a:rPr>
              <a:t>Dashboard-based tools provide </a:t>
            </a:r>
            <a:r>
              <a: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anose="020B0604020202020204" pitchFamily="34" charset="0"/>
              </a:rPr>
              <a:t>easy access to information</a:t>
            </a:r>
            <a:r>
              <a:rPr kumimoji="0" lang="en-GB" sz="13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anose="020B0604020202020204" pitchFamily="34" charset="0"/>
              </a:rPr>
              <a:t> for all stakeholders</a:t>
            </a:r>
          </a:p>
        </p:txBody>
      </p:sp>
      <p:sp>
        <p:nvSpPr>
          <p:cNvPr id="17" name="Rectangle 35">
            <a:extLst>
              <a:ext uri="{FF2B5EF4-FFF2-40B4-BE49-F238E27FC236}">
                <a16:creationId xmlns:a16="http://schemas.microsoft.com/office/drawing/2014/main" id="{FD87EA4B-96BC-6497-E24B-DE19FF988423}"/>
              </a:ext>
            </a:extLst>
          </p:cNvPr>
          <p:cNvSpPr/>
          <p:nvPr/>
        </p:nvSpPr>
        <p:spPr bwMode="auto">
          <a:xfrm>
            <a:off x="527570" y="4411212"/>
            <a:ext cx="3540734" cy="276999"/>
          </a:xfrm>
          <a:prstGeom prst="rect">
            <a:avLst/>
          </a:prstGeom>
          <a:noFill/>
          <a:ln w="317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numCol="1" spcCol="72000" rtlCol="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C1B6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anose="020B0604020202020204" pitchFamily="34" charset="0"/>
              </a:rPr>
              <a:t>Deliver impact efficiently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48DCFBE-7258-3B1F-2BA8-68E503EB6819}"/>
              </a:ext>
            </a:extLst>
          </p:cNvPr>
          <p:cNvSpPr txBox="1">
            <a:spLocks/>
          </p:cNvSpPr>
          <p:nvPr/>
        </p:nvSpPr>
        <p:spPr>
          <a:xfrm>
            <a:off x="1524078" y="5867038"/>
            <a:ext cx="2665463" cy="319837"/>
          </a:xfrm>
          <a:prstGeom prst="rect">
            <a:avLst/>
          </a:prstGeom>
        </p:spPr>
        <p:txBody>
          <a:bodyPr lIns="0" rIns="36000" anchor="ctr" anchorCtr="0">
            <a:noAutofit/>
          </a:bodyPr>
          <a:lstStyle>
            <a:defPPr>
              <a:defRPr lang="de-DE"/>
            </a:defPPr>
            <a:lvl1pPr marL="0" marR="0" lvl="0" indent="0" defTabSz="914400" eaLnBrk="1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50BED7"/>
                </a:solidFill>
                <a:effectLst/>
                <a:uLnTx/>
                <a:uFillTx/>
                <a:ea typeface="+mj-ea"/>
                <a:cs typeface="Arial" pitchFamily="34" charset="0"/>
              </a:defRPr>
            </a:lvl1pPr>
            <a:lvl2pPr eaLnBrk="1" hangingPunct="1"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2pPr>
            <a:lvl3pPr eaLnBrk="1" hangingPunct="1"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3pPr>
            <a:lvl4pPr eaLnBrk="1" hangingPunct="1"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4pPr>
            <a:lvl5pPr eaLnBrk="1" hangingPunct="1"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-128"/>
                <a:cs typeface="Arial" pitchFamily="34" charset="0"/>
              </a:rPr>
              <a:t>Typical ROI of &lt;6 months*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-128"/>
              <a:cs typeface="Arial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D51CFF5-721D-5959-E347-487FD2141A5F}"/>
              </a:ext>
            </a:extLst>
          </p:cNvPr>
          <p:cNvSpPr txBox="1">
            <a:spLocks/>
          </p:cNvSpPr>
          <p:nvPr/>
        </p:nvSpPr>
        <p:spPr>
          <a:xfrm>
            <a:off x="1524078" y="5270057"/>
            <a:ext cx="2934270" cy="440742"/>
          </a:xfrm>
          <a:prstGeom prst="rect">
            <a:avLst/>
          </a:prstGeom>
        </p:spPr>
        <p:txBody>
          <a:bodyPr lIns="0" rIns="36000" anchor="ctr" anchorCtr="0">
            <a:noAutofit/>
          </a:bodyPr>
          <a:lstStyle>
            <a:defPPr>
              <a:defRPr lang="de-DE"/>
            </a:defPPr>
            <a:lvl1pPr marL="0" marR="0" lvl="0" indent="0" defTabSz="914400" eaLnBrk="1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50BED7"/>
                </a:solidFill>
                <a:effectLst/>
                <a:uLnTx/>
                <a:uFillTx/>
                <a:ea typeface="+mj-ea"/>
                <a:cs typeface="Arial" pitchFamily="34" charset="0"/>
              </a:defRPr>
            </a:lvl1pPr>
            <a:lvl2pPr eaLnBrk="1" hangingPunct="1"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2pPr>
            <a:lvl3pPr eaLnBrk="1" hangingPunct="1"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3pPr>
            <a:lvl4pPr eaLnBrk="1" hangingPunct="1"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4pPr>
            <a:lvl5pPr eaLnBrk="1" hangingPunct="1"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-128"/>
                <a:cs typeface="Arial" pitchFamily="34" charset="0"/>
              </a:rPr>
              <a:t>Complement the existing portfolio of modelling tools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-128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8609F7-77C7-1B71-620E-E417B8977FF4}"/>
              </a:ext>
            </a:extLst>
          </p:cNvPr>
          <p:cNvSpPr txBox="1"/>
          <p:nvPr/>
        </p:nvSpPr>
        <p:spPr>
          <a:xfrm>
            <a:off x="368686" y="6243250"/>
            <a:ext cx="39308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*Depends on asset characteristics</a:t>
            </a:r>
            <a:endParaRPr kumimoji="0" lang="en-US" sz="9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28428AD-9D99-0734-6811-496B83269BA5}"/>
              </a:ext>
            </a:extLst>
          </p:cNvPr>
          <p:cNvSpPr txBox="1">
            <a:spLocks/>
          </p:cNvSpPr>
          <p:nvPr/>
        </p:nvSpPr>
        <p:spPr>
          <a:xfrm>
            <a:off x="4543269" y="1748141"/>
            <a:ext cx="7748859" cy="323163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defPPr>
              <a:defRPr lang="de-DE"/>
            </a:defPPr>
            <a:lvl1pPr marL="0" marR="0" lvl="0" indent="0" defTabSz="914400" eaLnBrk="1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rgbClr val="50BED7"/>
                </a:solidFill>
                <a:effectLst/>
                <a:uLnTx/>
                <a:uFillTx/>
                <a:ea typeface="+mj-ea"/>
                <a:cs typeface="Arial" pitchFamily="34" charset="0"/>
              </a:defRPr>
            </a:lvl1pPr>
            <a:lvl2pPr eaLnBrk="1" hangingPunct="1"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2pPr>
            <a:lvl3pPr eaLnBrk="1" hangingPunct="1"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3pPr>
            <a:lvl4pPr eaLnBrk="1" hangingPunct="1"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4pPr>
            <a:lvl5pPr eaLnBrk="1" hangingPunct="1">
              <a:spcBef>
                <a:spcPct val="0"/>
              </a:spcBef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ED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Real time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ED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optimisation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ED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via SIEMENS Oilfield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ED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Optimiser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EDC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A81AFE-1DDB-C684-96BC-5D1EA7131828}"/>
              </a:ext>
            </a:extLst>
          </p:cNvPr>
          <p:cNvSpPr txBox="1"/>
          <p:nvPr/>
        </p:nvSpPr>
        <p:spPr>
          <a:xfrm>
            <a:off x="4647708" y="2279099"/>
            <a:ext cx="224182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b="1">
                <a:solidFill>
                  <a:srgbClr val="245B79"/>
                </a:solidFill>
              </a:rPr>
              <a:t>Solution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BB2283-AC5C-429F-A4BD-B3D75D997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54" y="2503759"/>
            <a:ext cx="6914576" cy="3657843"/>
          </a:xfrm>
          <a:prstGeom prst="rect">
            <a:avLst/>
          </a:prstGeom>
        </p:spPr>
      </p:pic>
      <p:grpSp>
        <p:nvGrpSpPr>
          <p:cNvPr id="8" name="Gruppieren 36">
            <a:extLst>
              <a:ext uri="{FF2B5EF4-FFF2-40B4-BE49-F238E27FC236}">
                <a16:creationId xmlns:a16="http://schemas.microsoft.com/office/drawing/2014/main" id="{0BD5168B-3A32-03B0-7799-AF79C913F75A}"/>
              </a:ext>
            </a:extLst>
          </p:cNvPr>
          <p:cNvGrpSpPr>
            <a:grpSpLocks/>
          </p:cNvGrpSpPr>
          <p:nvPr/>
        </p:nvGrpSpPr>
        <p:grpSpPr>
          <a:xfrm>
            <a:off x="611292" y="5066970"/>
            <a:ext cx="773206" cy="702774"/>
            <a:chOff x="8435022" y="4719092"/>
            <a:chExt cx="802323" cy="645949"/>
          </a:xfrm>
          <a:solidFill>
            <a:srgbClr val="00C1B6"/>
          </a:solidFill>
        </p:grpSpPr>
        <p:pic>
          <p:nvPicPr>
            <p:cNvPr id="9" name="Grafik 33">
              <a:extLst>
                <a:ext uri="{FF2B5EF4-FFF2-40B4-BE49-F238E27FC236}">
                  <a16:creationId xmlns:a16="http://schemas.microsoft.com/office/drawing/2014/main" id="{8BA4A345-E439-F970-4864-0382D8804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35022" y="4927328"/>
              <a:ext cx="603742" cy="437713"/>
            </a:xfrm>
            <a:prstGeom prst="rect">
              <a:avLst/>
            </a:prstGeom>
          </p:spPr>
        </p:pic>
        <p:pic>
          <p:nvPicPr>
            <p:cNvPr id="10" name="Grafik 35">
              <a:extLst>
                <a:ext uri="{FF2B5EF4-FFF2-40B4-BE49-F238E27FC236}">
                  <a16:creationId xmlns:a16="http://schemas.microsoft.com/office/drawing/2014/main" id="{2BAAF63F-E24A-291C-5433-71DB93824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74030" y="4719092"/>
              <a:ext cx="263315" cy="263315"/>
            </a:xfrm>
            <a:prstGeom prst="rect">
              <a:avLst/>
            </a:prstGeom>
          </p:spPr>
        </p:pic>
      </p:grpSp>
      <p:sp>
        <p:nvSpPr>
          <p:cNvPr id="12" name="Rechteck 6">
            <a:extLst>
              <a:ext uri="{FF2B5EF4-FFF2-40B4-BE49-F238E27FC236}">
                <a16:creationId xmlns:a16="http://schemas.microsoft.com/office/drawing/2014/main" id="{A910E106-1671-AAA3-E0E6-8B273FBF3634}"/>
              </a:ext>
            </a:extLst>
          </p:cNvPr>
          <p:cNvSpPr>
            <a:spLocks/>
          </p:cNvSpPr>
          <p:nvPr/>
        </p:nvSpPr>
        <p:spPr>
          <a:xfrm>
            <a:off x="430986" y="1928205"/>
            <a:ext cx="3852213" cy="4315045"/>
          </a:xfrm>
          <a:prstGeom prst="rect">
            <a:avLst/>
          </a:prstGeom>
          <a:noFill/>
          <a:ln>
            <a:solidFill>
              <a:srgbClr val="00C1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216000" bIns="144000" rtlCol="0" anchor="t" anchorCtr="0"/>
          <a:lstStyle/>
          <a:p>
            <a:pPr algn="l">
              <a:spcAft>
                <a:spcPts val="3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32B50BF-3DE7-53A6-2D8B-5E18503F6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10616644" cy="576000"/>
          </a:xfrm>
        </p:spPr>
        <p:txBody>
          <a:bodyPr vert="horz"/>
          <a:lstStyle/>
          <a:p>
            <a:r>
              <a:rPr lang="en-US" dirty="0"/>
              <a:t>Deployed Digital Twin</a:t>
            </a:r>
            <a:br>
              <a:rPr lang="en-US" dirty="0"/>
            </a:br>
            <a:r>
              <a:rPr lang="en-US" b="0" dirty="0"/>
              <a:t>The Siemens Oilfield </a:t>
            </a:r>
            <a:r>
              <a:rPr lang="en-US" b="0" dirty="0" err="1"/>
              <a:t>Optimiser</a:t>
            </a:r>
            <a:r>
              <a:rPr lang="en-US" b="0" dirty="0"/>
              <a:t> is deployed in the control room as an online digital solution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25B352-0907-FEEE-C8D8-A65C1BAAFE0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51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guitar&#10;&#10;Description automatically generated">
            <a:extLst>
              <a:ext uri="{FF2B5EF4-FFF2-40B4-BE49-F238E27FC236}">
                <a16:creationId xmlns:a16="http://schemas.microsoft.com/office/drawing/2014/main" id="{0765A52B-692E-4CE8-1564-22FE16C5B0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1"/>
          <a:stretch/>
        </p:blipFill>
        <p:spPr>
          <a:xfrm>
            <a:off x="27023" y="4717988"/>
            <a:ext cx="12137953" cy="2036103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77ED8F4-F15F-04F9-370B-143C99034192}"/>
              </a:ext>
            </a:extLst>
          </p:cNvPr>
          <p:cNvSpPr/>
          <p:nvPr/>
        </p:nvSpPr>
        <p:spPr>
          <a:xfrm>
            <a:off x="3703431" y="1543376"/>
            <a:ext cx="1694073" cy="1795974"/>
          </a:xfrm>
          <a:custGeom>
            <a:avLst/>
            <a:gdLst>
              <a:gd name="connsiteX0" fmla="*/ 0 w 1310275"/>
              <a:gd name="connsiteY0" fmla="*/ 569970 h 1139939"/>
              <a:gd name="connsiteX1" fmla="*/ 284985 w 1310275"/>
              <a:gd name="connsiteY1" fmla="*/ 0 h 1139939"/>
              <a:gd name="connsiteX2" fmla="*/ 1025290 w 1310275"/>
              <a:gd name="connsiteY2" fmla="*/ 0 h 1139939"/>
              <a:gd name="connsiteX3" fmla="*/ 1310275 w 1310275"/>
              <a:gd name="connsiteY3" fmla="*/ 569970 h 1139939"/>
              <a:gd name="connsiteX4" fmla="*/ 1025290 w 1310275"/>
              <a:gd name="connsiteY4" fmla="*/ 1139939 h 1139939"/>
              <a:gd name="connsiteX5" fmla="*/ 284985 w 1310275"/>
              <a:gd name="connsiteY5" fmla="*/ 1139939 h 1139939"/>
              <a:gd name="connsiteX6" fmla="*/ 0 w 1310275"/>
              <a:gd name="connsiteY6" fmla="*/ 569970 h 11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0275" h="1139939">
                <a:moveTo>
                  <a:pt x="655137" y="0"/>
                </a:moveTo>
                <a:lnTo>
                  <a:pt x="1310275" y="247937"/>
                </a:lnTo>
                <a:lnTo>
                  <a:pt x="1310275" y="892002"/>
                </a:lnTo>
                <a:lnTo>
                  <a:pt x="655137" y="1139939"/>
                </a:lnTo>
                <a:lnTo>
                  <a:pt x="0" y="892002"/>
                </a:lnTo>
                <a:lnTo>
                  <a:pt x="0" y="247937"/>
                </a:lnTo>
                <a:lnTo>
                  <a:pt x="655137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5400000" scaled="1"/>
          </a:gradFill>
          <a:ln w="19050" cap="flat">
            <a:noFill/>
            <a:prstDash val="solid"/>
            <a:miter/>
          </a:ln>
        </p:spPr>
        <p:txBody>
          <a:bodyPr lIns="72000" tIns="237600" rIns="72000" bIns="237600" rtlCol="0" anchor="t"/>
          <a:lstStyle/>
          <a:p>
            <a:pPr algn="ctr" rtl="0"/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rtl="0"/>
            <a:endParaRPr lang="en-US" sz="800" b="1" kern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rtl="0"/>
            <a:r>
              <a:rPr lang="en-US" sz="2000" b="1" kern="1200" dirty="0">
                <a:solidFill>
                  <a:schemeClr val="tx1"/>
                </a:solidFill>
                <a:latin typeface="Arial" panose="020B0604020202020204" pitchFamily="34" charset="0"/>
              </a:rPr>
              <a:t>Predictive</a:t>
            </a:r>
          </a:p>
          <a:p>
            <a:pPr algn="ctr" rtl="0"/>
            <a:r>
              <a:rPr lang="en-US" sz="2000" b="1" kern="1200" dirty="0">
                <a:solidFill>
                  <a:schemeClr val="tx1"/>
                </a:solidFill>
                <a:latin typeface="Arial" panose="020B0604020202020204" pitchFamily="34" charset="0"/>
              </a:rPr>
              <a:t>models</a:t>
            </a:r>
          </a:p>
          <a:p>
            <a:pPr algn="ctr" rtl="0"/>
            <a:endParaRPr lang="en-US" sz="2000" b="1" kern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DA1ED87-595B-A10D-DBB4-9A317A4CEE03}"/>
              </a:ext>
            </a:extLst>
          </p:cNvPr>
          <p:cNvSpPr/>
          <p:nvPr/>
        </p:nvSpPr>
        <p:spPr>
          <a:xfrm>
            <a:off x="700805" y="1543376"/>
            <a:ext cx="1694073" cy="1795975"/>
          </a:xfrm>
          <a:custGeom>
            <a:avLst/>
            <a:gdLst>
              <a:gd name="connsiteX0" fmla="*/ 0 w 1310275"/>
              <a:gd name="connsiteY0" fmla="*/ 569970 h 1139939"/>
              <a:gd name="connsiteX1" fmla="*/ 284985 w 1310275"/>
              <a:gd name="connsiteY1" fmla="*/ 0 h 1139939"/>
              <a:gd name="connsiteX2" fmla="*/ 1025290 w 1310275"/>
              <a:gd name="connsiteY2" fmla="*/ 0 h 1139939"/>
              <a:gd name="connsiteX3" fmla="*/ 1310275 w 1310275"/>
              <a:gd name="connsiteY3" fmla="*/ 569970 h 1139939"/>
              <a:gd name="connsiteX4" fmla="*/ 1025290 w 1310275"/>
              <a:gd name="connsiteY4" fmla="*/ 1139939 h 1139939"/>
              <a:gd name="connsiteX5" fmla="*/ 284985 w 1310275"/>
              <a:gd name="connsiteY5" fmla="*/ 1139939 h 1139939"/>
              <a:gd name="connsiteX6" fmla="*/ 0 w 1310275"/>
              <a:gd name="connsiteY6" fmla="*/ 569970 h 11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0275" h="1139939">
                <a:moveTo>
                  <a:pt x="655137" y="0"/>
                </a:moveTo>
                <a:lnTo>
                  <a:pt x="1310275" y="247937"/>
                </a:lnTo>
                <a:lnTo>
                  <a:pt x="1310275" y="892002"/>
                </a:lnTo>
                <a:lnTo>
                  <a:pt x="655137" y="1139939"/>
                </a:lnTo>
                <a:lnTo>
                  <a:pt x="0" y="892002"/>
                </a:lnTo>
                <a:lnTo>
                  <a:pt x="0" y="247937"/>
                </a:lnTo>
                <a:lnTo>
                  <a:pt x="655137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5400000" scaled="1"/>
          </a:gradFill>
          <a:ln w="19050" cap="flat">
            <a:noFill/>
            <a:prstDash val="solid"/>
            <a:miter/>
          </a:ln>
        </p:spPr>
        <p:txBody>
          <a:bodyPr lIns="72000" tIns="237600" rIns="72000" bIns="237600" rtlCol="0" anchor="t"/>
          <a:lstStyle/>
          <a:p>
            <a:pPr algn="ctr" rtl="0"/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rtl="0"/>
            <a:endParaRPr lang="en-US" sz="800" b="1" kern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rtl="0"/>
            <a:r>
              <a:rPr lang="en-US" sz="2000" b="1" kern="1200" dirty="0">
                <a:solidFill>
                  <a:schemeClr val="tx1"/>
                </a:solidFill>
                <a:latin typeface="Arial" panose="020B0604020202020204" pitchFamily="34" charset="0"/>
              </a:rPr>
              <a:t>End-to-end</a:t>
            </a:r>
          </a:p>
          <a:p>
            <a:pPr algn="ctr" rtl="0"/>
            <a:r>
              <a:rPr lang="en-US" sz="2000" b="1" kern="1200" dirty="0">
                <a:solidFill>
                  <a:schemeClr val="tx1"/>
                </a:solidFill>
                <a:latin typeface="Arial" panose="020B0604020202020204" pitchFamily="34" charset="0"/>
              </a:rPr>
              <a:t>models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FF5EDFE-CECD-96A2-0F4C-B55097DFE08A}"/>
              </a:ext>
            </a:extLst>
          </p:cNvPr>
          <p:cNvSpPr/>
          <p:nvPr/>
        </p:nvSpPr>
        <p:spPr>
          <a:xfrm>
            <a:off x="9708684" y="1543376"/>
            <a:ext cx="1694073" cy="1795975"/>
          </a:xfrm>
          <a:custGeom>
            <a:avLst/>
            <a:gdLst>
              <a:gd name="connsiteX0" fmla="*/ 0 w 1310275"/>
              <a:gd name="connsiteY0" fmla="*/ 569970 h 1139939"/>
              <a:gd name="connsiteX1" fmla="*/ 284985 w 1310275"/>
              <a:gd name="connsiteY1" fmla="*/ 0 h 1139939"/>
              <a:gd name="connsiteX2" fmla="*/ 1025290 w 1310275"/>
              <a:gd name="connsiteY2" fmla="*/ 0 h 1139939"/>
              <a:gd name="connsiteX3" fmla="*/ 1310275 w 1310275"/>
              <a:gd name="connsiteY3" fmla="*/ 569970 h 1139939"/>
              <a:gd name="connsiteX4" fmla="*/ 1025290 w 1310275"/>
              <a:gd name="connsiteY4" fmla="*/ 1139939 h 1139939"/>
              <a:gd name="connsiteX5" fmla="*/ 284985 w 1310275"/>
              <a:gd name="connsiteY5" fmla="*/ 1139939 h 1139939"/>
              <a:gd name="connsiteX6" fmla="*/ 0 w 1310275"/>
              <a:gd name="connsiteY6" fmla="*/ 569970 h 11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0275" h="1139939">
                <a:moveTo>
                  <a:pt x="655137" y="0"/>
                </a:moveTo>
                <a:lnTo>
                  <a:pt x="1310275" y="247937"/>
                </a:lnTo>
                <a:lnTo>
                  <a:pt x="1310275" y="892002"/>
                </a:lnTo>
                <a:lnTo>
                  <a:pt x="655137" y="1139939"/>
                </a:lnTo>
                <a:lnTo>
                  <a:pt x="0" y="892002"/>
                </a:lnTo>
                <a:lnTo>
                  <a:pt x="0" y="247937"/>
                </a:lnTo>
                <a:lnTo>
                  <a:pt x="655137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5400000" scaled="1"/>
          </a:gradFill>
          <a:ln w="19050" cap="flat">
            <a:noFill/>
            <a:prstDash val="solid"/>
            <a:miter/>
          </a:ln>
        </p:spPr>
        <p:txBody>
          <a:bodyPr lIns="72000" tIns="237600" rIns="72000" bIns="237600" rtlCol="0" anchor="t"/>
          <a:lstStyle/>
          <a:p>
            <a:pPr algn="ctr" rtl="0"/>
            <a:endParaRPr lang="en-GB" sz="1400" b="1" kern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rtl="0"/>
            <a:endParaRPr lang="en-GB" sz="800" b="1" kern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rtl="0"/>
            <a:r>
              <a:rPr lang="en-GB" sz="2000" b="1" kern="1200" dirty="0">
                <a:solidFill>
                  <a:schemeClr val="tx1"/>
                </a:solidFill>
                <a:latin typeface="Arial" panose="020B0604020202020204" pitchFamily="34" charset="0"/>
              </a:rPr>
              <a:t>Best-in-class speed</a:t>
            </a: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B3DCC4FB-3532-D266-09A8-EA9901A00C4E}"/>
              </a:ext>
            </a:extLst>
          </p:cNvPr>
          <p:cNvSpPr txBox="1">
            <a:spLocks/>
          </p:cNvSpPr>
          <p:nvPr/>
        </p:nvSpPr>
        <p:spPr bwMode="black">
          <a:xfrm>
            <a:off x="562800" y="446471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</a:pPr>
            <a:r>
              <a:rPr lang="en-US" sz="2400" dirty="0"/>
              <a:t>Deployed Process Digital Twin technology in O&amp;G applications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14584-2354-9C5C-3E93-5B44D81E3BBC}"/>
              </a:ext>
            </a:extLst>
          </p:cNvPr>
          <p:cNvSpPr txBox="1"/>
          <p:nvPr/>
        </p:nvSpPr>
        <p:spPr>
          <a:xfrm>
            <a:off x="506095" y="995641"/>
            <a:ext cx="1138832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i="1" dirty="0">
                <a:solidFill>
                  <a:schemeClr val="tx1"/>
                </a:solidFill>
              </a:rPr>
              <a:t>Empowers operators with </a:t>
            </a:r>
            <a:r>
              <a:rPr lang="en-GB" sz="2000" b="1" i="1" dirty="0">
                <a:solidFill>
                  <a:schemeClr val="accent2"/>
                </a:solidFill>
              </a:rPr>
              <a:t>robust, accurate, and implementable </a:t>
            </a:r>
            <a:r>
              <a:rPr lang="en-GB" sz="2000" i="1" dirty="0">
                <a:solidFill>
                  <a:schemeClr val="tx1"/>
                </a:solidFill>
              </a:rPr>
              <a:t>solutions</a:t>
            </a:r>
          </a:p>
        </p:txBody>
      </p:sp>
      <p:sp>
        <p:nvSpPr>
          <p:cNvPr id="3" name="Rechteck 401">
            <a:extLst>
              <a:ext uri="{FF2B5EF4-FFF2-40B4-BE49-F238E27FC236}">
                <a16:creationId xmlns:a16="http://schemas.microsoft.com/office/drawing/2014/main" id="{A39EA49E-4642-4D4C-B072-FB565B2AA9FA}"/>
              </a:ext>
            </a:extLst>
          </p:cNvPr>
          <p:cNvSpPr>
            <a:spLocks/>
          </p:cNvSpPr>
          <p:nvPr/>
        </p:nvSpPr>
        <p:spPr>
          <a:xfrm>
            <a:off x="209144" y="3295480"/>
            <a:ext cx="2677394" cy="323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Incorporate all asset components in a single modelling environment</a:t>
            </a:r>
          </a:p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Wells, Routing, GOSP, Compression</a:t>
            </a:r>
          </a:p>
          <a:p>
            <a:pPr algn="ctr">
              <a:spcAft>
                <a:spcPts val="1200"/>
              </a:spcAft>
            </a:pPr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</a:rPr>
              <a:t>Apply equation-oriented modelling to the entire asset simultaneously</a:t>
            </a:r>
          </a:p>
          <a:p>
            <a:pPr algn="ctr">
              <a:spcAft>
                <a:spcPts val="1200"/>
              </a:spcAft>
            </a:pPr>
            <a:endParaRPr lang="en-US" sz="1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Remove the unreliability of multi-model analysis</a:t>
            </a:r>
          </a:p>
          <a:p>
            <a:pPr algn="ctr">
              <a:spcAft>
                <a:spcPts val="1200"/>
              </a:spcAft>
            </a:pPr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Avoids information silos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D12AA31-F48D-548A-E154-529AB5D3FAFA}"/>
              </a:ext>
            </a:extLst>
          </p:cNvPr>
          <p:cNvSpPr/>
          <p:nvPr/>
        </p:nvSpPr>
        <p:spPr>
          <a:xfrm>
            <a:off x="6706057" y="1543376"/>
            <a:ext cx="1694073" cy="1795974"/>
          </a:xfrm>
          <a:custGeom>
            <a:avLst/>
            <a:gdLst>
              <a:gd name="connsiteX0" fmla="*/ 0 w 1310275"/>
              <a:gd name="connsiteY0" fmla="*/ 569970 h 1139939"/>
              <a:gd name="connsiteX1" fmla="*/ 284985 w 1310275"/>
              <a:gd name="connsiteY1" fmla="*/ 0 h 1139939"/>
              <a:gd name="connsiteX2" fmla="*/ 1025290 w 1310275"/>
              <a:gd name="connsiteY2" fmla="*/ 0 h 1139939"/>
              <a:gd name="connsiteX3" fmla="*/ 1310275 w 1310275"/>
              <a:gd name="connsiteY3" fmla="*/ 569970 h 1139939"/>
              <a:gd name="connsiteX4" fmla="*/ 1025290 w 1310275"/>
              <a:gd name="connsiteY4" fmla="*/ 1139939 h 1139939"/>
              <a:gd name="connsiteX5" fmla="*/ 284985 w 1310275"/>
              <a:gd name="connsiteY5" fmla="*/ 1139939 h 1139939"/>
              <a:gd name="connsiteX6" fmla="*/ 0 w 1310275"/>
              <a:gd name="connsiteY6" fmla="*/ 569970 h 11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0275" h="1139939">
                <a:moveTo>
                  <a:pt x="655137" y="0"/>
                </a:moveTo>
                <a:lnTo>
                  <a:pt x="1310275" y="247937"/>
                </a:lnTo>
                <a:lnTo>
                  <a:pt x="1310275" y="892002"/>
                </a:lnTo>
                <a:lnTo>
                  <a:pt x="655137" y="1139939"/>
                </a:lnTo>
                <a:lnTo>
                  <a:pt x="0" y="892002"/>
                </a:lnTo>
                <a:lnTo>
                  <a:pt x="0" y="247937"/>
                </a:lnTo>
                <a:lnTo>
                  <a:pt x="655137" y="0"/>
                </a:ln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5400000" scaled="1"/>
          </a:gradFill>
          <a:ln w="19050" cap="flat">
            <a:noFill/>
            <a:prstDash val="solid"/>
            <a:miter/>
          </a:ln>
        </p:spPr>
        <p:txBody>
          <a:bodyPr lIns="72000" tIns="237600" rIns="72000" bIns="237600" rtlCol="0" anchor="t"/>
          <a:lstStyle/>
          <a:p>
            <a:pPr algn="ctr" rtl="0"/>
            <a:endParaRPr lang="en-US" sz="1400" b="1" kern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rtl="0"/>
            <a:endParaRPr lang="en-US" sz="800" b="1" kern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rtl="0"/>
            <a:r>
              <a:rPr lang="en-US" sz="2000" b="1" kern="1200" dirty="0" err="1">
                <a:solidFill>
                  <a:schemeClr val="tx1"/>
                </a:solidFill>
                <a:latin typeface="Arial" panose="020B0604020202020204" pitchFamily="34" charset="0"/>
              </a:rPr>
              <a:t>Optimisation</a:t>
            </a:r>
            <a:r>
              <a:rPr lang="en-US" sz="2000" b="1" kern="1200" dirty="0">
                <a:solidFill>
                  <a:schemeClr val="tx1"/>
                </a:solidFill>
                <a:latin typeface="Arial" panose="020B0604020202020204" pitchFamily="34" charset="0"/>
              </a:rPr>
              <a:t> flexibility</a:t>
            </a:r>
          </a:p>
        </p:txBody>
      </p:sp>
      <p:sp>
        <p:nvSpPr>
          <p:cNvPr id="7" name="Rechteck 401">
            <a:extLst>
              <a:ext uri="{FF2B5EF4-FFF2-40B4-BE49-F238E27FC236}">
                <a16:creationId xmlns:a16="http://schemas.microsoft.com/office/drawing/2014/main" id="{21B9BDCF-260C-F327-4548-D3F336D66ED6}"/>
              </a:ext>
            </a:extLst>
          </p:cNvPr>
          <p:cNvSpPr>
            <a:spLocks/>
          </p:cNvSpPr>
          <p:nvPr/>
        </p:nvSpPr>
        <p:spPr>
          <a:xfrm>
            <a:off x="3211769" y="3295480"/>
            <a:ext cx="2677394" cy="3631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Physics-based models capture actual field operation predictively</a:t>
            </a:r>
          </a:p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Exhaustive provision of model variables to reflect true operator decision-making</a:t>
            </a:r>
          </a:p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Full control over model configuration; no black-boxes</a:t>
            </a:r>
          </a:p>
          <a:p>
            <a:pPr algn="ctr">
              <a:spcAft>
                <a:spcPts val="1200"/>
              </a:spcAft>
            </a:pPr>
            <a:endParaRPr 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Reflect field </a:t>
            </a:r>
            <a:r>
              <a:rPr lang="en-US" sz="16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behaviour</a:t>
            </a:r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 at all times</a:t>
            </a:r>
          </a:p>
          <a:p>
            <a:pPr algn="ctr">
              <a:spcAft>
                <a:spcPts val="1200"/>
              </a:spcAft>
            </a:pPr>
            <a:endParaRPr lang="en-US" sz="1600" b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endParaRPr lang="en-US" sz="16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hteck 401">
            <a:extLst>
              <a:ext uri="{FF2B5EF4-FFF2-40B4-BE49-F238E27FC236}">
                <a16:creationId xmlns:a16="http://schemas.microsoft.com/office/drawing/2014/main" id="{3C5240FA-8891-2841-120F-BFF57430B213}"/>
              </a:ext>
            </a:extLst>
          </p:cNvPr>
          <p:cNvSpPr>
            <a:spLocks/>
          </p:cNvSpPr>
          <p:nvPr/>
        </p:nvSpPr>
        <p:spPr>
          <a:xfrm>
            <a:off x="6214396" y="3295480"/>
            <a:ext cx="2677394" cy="3139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In-built mixed-integer optimizer handles discrete and continuous decisions</a:t>
            </a:r>
          </a:p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Limit the number of changes allowed to ensure solutions are feasible to implement</a:t>
            </a:r>
          </a:p>
          <a:p>
            <a:pPr algn="ctr">
              <a:spcAft>
                <a:spcPts val="1200"/>
              </a:spcAft>
            </a:pP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Optimisation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problem (objective, controls &amp; constraints) is fully customizable </a:t>
            </a:r>
          </a:p>
          <a:p>
            <a:pPr algn="ctr">
              <a:spcAft>
                <a:spcPts val="1200"/>
              </a:spcAft>
            </a:pPr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Optimal solutions that can be delivered to operators &amp; match their priorities</a:t>
            </a:r>
          </a:p>
        </p:txBody>
      </p:sp>
      <p:sp>
        <p:nvSpPr>
          <p:cNvPr id="12" name="Rechteck 401">
            <a:extLst>
              <a:ext uri="{FF2B5EF4-FFF2-40B4-BE49-F238E27FC236}">
                <a16:creationId xmlns:a16="http://schemas.microsoft.com/office/drawing/2014/main" id="{CE50E21D-29AC-201C-9C32-B3E854C5D81C}"/>
              </a:ext>
            </a:extLst>
          </p:cNvPr>
          <p:cNvSpPr>
            <a:spLocks/>
          </p:cNvSpPr>
          <p:nvPr/>
        </p:nvSpPr>
        <p:spPr>
          <a:xfrm>
            <a:off x="9217023" y="3295480"/>
            <a:ext cx="2677394" cy="2893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Equation-based models and solvers are highly-efficient</a:t>
            </a:r>
          </a:p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Generate results in minutes instead of hours or days</a:t>
            </a:r>
          </a:p>
          <a:p>
            <a:pPr algn="ctr">
              <a:spcAft>
                <a:spcPts val="120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Enables an unparalleled frequency of 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</a:rPr>
              <a:t>optimisation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, which operators can use to reflect field variability and investigate what-if scenarios</a:t>
            </a:r>
          </a:p>
          <a:p>
            <a:pPr algn="ctr">
              <a:spcAft>
                <a:spcPts val="1200"/>
              </a:spcAft>
            </a:pPr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Be ahead of the curve during operation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6C83D3-7080-D331-78F9-23327794F9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Unrestricted | © Siemens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3BAE9-C51E-EFD2-286E-80ADF411B8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NGL Extraction Plants in Abu Dhabi, United Arab Emirates">
            <a:extLst>
              <a:ext uri="{FF2B5EF4-FFF2-40B4-BE49-F238E27FC236}">
                <a16:creationId xmlns:a16="http://schemas.microsoft.com/office/drawing/2014/main" id="{D0BC8F1E-2959-344A-3888-D699A6014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3" r="30330"/>
          <a:stretch/>
        </p:blipFill>
        <p:spPr bwMode="auto">
          <a:xfrm>
            <a:off x="7897813" y="0"/>
            <a:ext cx="42941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39FD9DA-373E-0AEB-D871-8A37708BE7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93" imgH="402" progId="TCLayout.ActiveDocument.1">
                  <p:embed/>
                </p:oleObj>
              </mc:Choice>
              <mc:Fallback>
                <p:oleObj name="think-cell Folie" r:id="rId5" imgW="393" imgH="402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9FD9DA-373E-0AEB-D871-8A37708BE7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FE1D04-0AE7-441F-AF9E-1D1215A1C0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2024</a:t>
            </a:r>
          </a:p>
        </p:txBody>
      </p:sp>
      <p:pic>
        <p:nvPicPr>
          <p:cNvPr id="13" name="Siemens Logo" descr="Siemens logo">
            <a:extLst>
              <a:ext uri="{FF2B5EF4-FFF2-40B4-BE49-F238E27FC236}">
                <a16:creationId xmlns:a16="http://schemas.microsoft.com/office/drawing/2014/main" id="{62848139-6962-4851-F611-030C19C925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BC700322-FC33-8D0B-1610-000BB6A3F931}"/>
              </a:ext>
            </a:extLst>
          </p:cNvPr>
          <p:cNvSpPr txBox="1">
            <a:spLocks/>
          </p:cNvSpPr>
          <p:nvPr/>
        </p:nvSpPr>
        <p:spPr>
          <a:xfrm>
            <a:off x="345429" y="1329024"/>
            <a:ext cx="6817371" cy="45858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2000" b="1" dirty="0">
                <a:solidFill>
                  <a:srgbClr val="00C1B6"/>
                </a:solidFill>
                <a:latin typeface="+mn-lt"/>
              </a:rPr>
              <a:t>Siemens Energy/Major Oil Operator in North America</a:t>
            </a:r>
          </a:p>
          <a:p>
            <a:pPr>
              <a:spcAft>
                <a:spcPts val="1200"/>
              </a:spcAft>
            </a:pPr>
            <a:r>
              <a:rPr lang="en-GB" sz="1400" dirty="0">
                <a:solidFill>
                  <a:srgbClr val="00FFB9"/>
                </a:solidFill>
                <a:latin typeface="+mn-lt"/>
                <a:cs typeface="Segoe UI"/>
              </a:rPr>
              <a:t>​</a:t>
            </a:r>
            <a:r>
              <a:rPr lang="en-GB" sz="1400" b="1" dirty="0">
                <a:solidFill>
                  <a:srgbClr val="00FFB9"/>
                </a:solidFill>
                <a:latin typeface="+mn-lt"/>
                <a:cs typeface="Segoe UI"/>
              </a:rPr>
              <a:t>Customer challenge</a:t>
            </a:r>
          </a:p>
          <a:p>
            <a:pPr marL="285750" indent="-2000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Existing models did not capture field behavior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285750" indent="-2000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Gas lift is purchased;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optimising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use is therefore critical </a:t>
            </a:r>
            <a:endParaRPr lang="en-US" sz="1400" b="0" i="0" dirty="0">
              <a:solidFill>
                <a:schemeClr val="tx1"/>
              </a:solidFill>
              <a:effectLst/>
              <a:latin typeface="+mn-lt"/>
            </a:endParaRPr>
          </a:p>
          <a:p>
            <a:pPr algn="l"/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en-GB" sz="1400" b="1" dirty="0">
                <a:solidFill>
                  <a:srgbClr val="00FFB9"/>
                </a:solidFill>
                <a:latin typeface="+mn-lt"/>
                <a:cs typeface="Segoe UI"/>
              </a:rPr>
              <a:t>Solution</a:t>
            </a:r>
            <a:r>
              <a:rPr lang="en-GB" sz="1400" dirty="0">
                <a:solidFill>
                  <a:srgbClr val="00FFB9"/>
                </a:solidFill>
                <a:latin typeface="+mn-lt"/>
                <a:cs typeface="Segoe UI"/>
              </a:rPr>
              <a:t>: </a:t>
            </a:r>
            <a:r>
              <a:rPr lang="sv-SE" sz="1400" dirty="0">
                <a:solidFill>
                  <a:srgbClr val="00FFB9"/>
                </a:solidFill>
                <a:latin typeface="+mn-lt"/>
                <a:cs typeface="Segoe UI"/>
              </a:rPr>
              <a:t>Field Optimisation model embedded in partnership with Siemens Energy</a:t>
            </a:r>
            <a:endParaRPr lang="en-GB" sz="1400" dirty="0">
              <a:solidFill>
                <a:srgbClr val="00FFB9"/>
              </a:solidFill>
              <a:latin typeface="+mn-lt"/>
              <a:cs typeface="Segoe UI"/>
            </a:endParaRPr>
          </a:p>
          <a:p>
            <a:pPr marL="285750" indent="-2000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Data acquisition &amp; validation system</a:t>
            </a:r>
          </a:p>
          <a:p>
            <a:pPr marL="285750" indent="-2000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Automatic well model generation from field data</a:t>
            </a:r>
          </a:p>
          <a:p>
            <a:pPr marL="285750" indent="-2000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Automatic daily optimisation </a:t>
            </a:r>
          </a:p>
          <a:p>
            <a:pPr marL="285750" indent="-2000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Dashboard for</a:t>
            </a:r>
          </a:p>
          <a:p>
            <a:pPr marL="731475" lvl="4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optimal set points display</a:t>
            </a:r>
          </a:p>
          <a:p>
            <a:pPr marL="731475" lvl="4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input for what-if scenario configuration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400" b="0" i="0" dirty="0">
              <a:solidFill>
                <a:schemeClr val="tx1"/>
              </a:solidFill>
              <a:effectLst/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en-GB" sz="1400" b="1" dirty="0">
                <a:solidFill>
                  <a:srgbClr val="00FFB9"/>
                </a:solidFill>
                <a:latin typeface="+mn-lt"/>
                <a:cs typeface="Segoe UI"/>
              </a:rPr>
              <a:t>Benefits</a:t>
            </a:r>
          </a:p>
          <a:p>
            <a:pPr marL="285750" indent="-2000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/>
                </a:solidFill>
                <a:latin typeface="+mn-lt"/>
              </a:rPr>
              <a:t>13% increase in condensate production</a:t>
            </a:r>
          </a:p>
          <a:p>
            <a:pPr marL="285750" indent="-2000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/>
                </a:solidFill>
                <a:latin typeface="+mn-lt"/>
              </a:rPr>
              <a:t>~50% reduction in gas lift gas (~$3.9 M saving per year)</a:t>
            </a:r>
          </a:p>
          <a:p>
            <a:pPr marL="285750" indent="-2000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Always up-to-date model available for field re-optimisation when field issues occur</a:t>
            </a:r>
          </a:p>
          <a:p>
            <a:pPr marL="285750" indent="-2000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Improved understanding of the impact of planned changes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85289-65A8-134B-4E13-EC39690049BC}"/>
              </a:ext>
            </a:extLst>
          </p:cNvPr>
          <p:cNvSpPr txBox="1"/>
          <p:nvPr/>
        </p:nvSpPr>
        <p:spPr>
          <a:xfrm>
            <a:off x="7956767" y="5009404"/>
            <a:ext cx="2439413" cy="1232199"/>
          </a:xfrm>
          <a:prstGeom prst="snip2DiagRect">
            <a:avLst/>
          </a:prstGeom>
          <a:solidFill>
            <a:schemeClr val="bg2"/>
          </a:solidFill>
          <a:ln w="12700">
            <a:solidFill>
              <a:srgbClr val="00C1B6"/>
            </a:solidFill>
          </a:ln>
        </p:spPr>
        <p:txBody>
          <a:bodyPr rot="0" spcFirstLastPara="0" vertOverflow="overflow" horzOverflow="overflow" vert="horz" wrap="square" lIns="216000" tIns="144000" rIns="216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3200" b="1">
                <a:solidFill>
                  <a:srgbClr val="00C1B6"/>
                </a:solidFill>
                <a:latin typeface="Arial"/>
                <a:cs typeface="Arial"/>
              </a:rPr>
              <a:t>4 M$/</a:t>
            </a:r>
            <a:r>
              <a:rPr lang="en-GB" sz="3200" b="1" err="1">
                <a:solidFill>
                  <a:srgbClr val="00C1B6"/>
                </a:solidFill>
                <a:latin typeface="Arial"/>
                <a:cs typeface="Arial"/>
              </a:rPr>
              <a:t>yr</a:t>
            </a:r>
            <a:br>
              <a:rPr lang="en-US" sz="2800">
                <a:solidFill>
                  <a:schemeClr val="tx1"/>
                </a:solidFill>
                <a:latin typeface="+mj-lt"/>
                <a:ea typeface="Times New Roman"/>
                <a:cs typeface="Times New Roman"/>
              </a:rPr>
            </a:br>
            <a:r>
              <a:rPr lang="en-GB" sz="1100">
                <a:solidFill>
                  <a:schemeClr val="tx1"/>
                </a:solidFill>
                <a:latin typeface="Arial"/>
                <a:cs typeface="Arial"/>
              </a:rPr>
              <a:t>savings per year</a:t>
            </a:r>
            <a:endParaRPr lang="en-US" sz="2000">
              <a:solidFill>
                <a:schemeClr val="tx1"/>
              </a:solidFill>
              <a:latin typeface="+mj-lt"/>
              <a:cs typeface="Times New Roman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0396B82-C8D6-071F-61ED-6480F2533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</p:spPr>
        <p:txBody>
          <a:bodyPr/>
          <a:lstStyle/>
          <a:p>
            <a:r>
              <a:rPr lang="en-US" sz="1600" b="0" dirty="0"/>
              <a:t>Customer use cases</a:t>
            </a:r>
            <a:br>
              <a:rPr lang="en-GB" dirty="0"/>
            </a:br>
            <a:r>
              <a:rPr lang="en-GB" sz="2100" dirty="0"/>
              <a:t>Optimisation of unconventional oil field in North America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5C2D67-3818-B4B8-50E4-ED3DB6AB8B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90"/>
          <a:stretch/>
        </p:blipFill>
        <p:spPr>
          <a:xfrm>
            <a:off x="7897813" y="0"/>
            <a:ext cx="429418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9E1FC4-A1DF-1A1F-2CFE-34F498667A68}"/>
              </a:ext>
            </a:extLst>
          </p:cNvPr>
          <p:cNvSpPr txBox="1"/>
          <p:nvPr/>
        </p:nvSpPr>
        <p:spPr>
          <a:xfrm>
            <a:off x="8015761" y="5078601"/>
            <a:ext cx="2619427" cy="1232199"/>
          </a:xfrm>
          <a:prstGeom prst="snip2DiagRect">
            <a:avLst/>
          </a:prstGeom>
          <a:solidFill>
            <a:schemeClr val="bg2"/>
          </a:solidFill>
          <a:ln w="12700">
            <a:solidFill>
              <a:srgbClr val="00C1B6"/>
            </a:solidFill>
          </a:ln>
        </p:spPr>
        <p:txBody>
          <a:bodyPr rot="0" spcFirstLastPara="0" vertOverflow="overflow" horzOverflow="overflow" vert="horz" wrap="square" lIns="216000" tIns="144000" rIns="216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3200" b="1">
                <a:solidFill>
                  <a:schemeClr val="accent2"/>
                </a:solidFill>
                <a:latin typeface="Arial"/>
                <a:cs typeface="Arial"/>
              </a:rPr>
              <a:t>~$3.9M/</a:t>
            </a:r>
            <a:r>
              <a:rPr lang="en-GB" sz="3200" b="1" err="1">
                <a:solidFill>
                  <a:schemeClr val="accent2"/>
                </a:solidFill>
                <a:latin typeface="Arial"/>
                <a:cs typeface="Arial"/>
              </a:rPr>
              <a:t>yr</a:t>
            </a:r>
            <a:br>
              <a:rPr lang="en-US" sz="2800">
                <a:latin typeface="+mj-lt"/>
                <a:ea typeface="Times New Roman"/>
                <a:cs typeface="Times New Roman"/>
              </a:rPr>
            </a:br>
            <a:r>
              <a:rPr lang="en-GB" sz="1400" b="1">
                <a:solidFill>
                  <a:schemeClr val="tx1"/>
                </a:solidFill>
                <a:latin typeface="Arial"/>
                <a:ea typeface="Times New Roman"/>
                <a:cs typeface="Arial"/>
              </a:rPr>
              <a:t>additional</a:t>
            </a:r>
            <a:r>
              <a:rPr lang="en-GB" sz="1400" b="1">
                <a:solidFill>
                  <a:schemeClr val="tx1"/>
                </a:solidFill>
                <a:latin typeface="Arial"/>
                <a:cs typeface="Arial"/>
              </a:rPr>
              <a:t> savings</a:t>
            </a:r>
            <a:endParaRPr lang="en-US" sz="2800" b="1">
              <a:solidFill>
                <a:schemeClr val="tx1"/>
              </a:solidFill>
              <a:latin typeface="+mj-lt"/>
              <a:cs typeface="Times New Roman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E6FF5-7CCF-9DF4-FD0C-3AF04FDA9D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hawar Oil Field, Saudi Arabia -The world's biggest conventional oil field">
            <a:extLst>
              <a:ext uri="{FF2B5EF4-FFF2-40B4-BE49-F238E27FC236}">
                <a16:creationId xmlns:a16="http://schemas.microsoft.com/office/drawing/2014/main" id="{44432309-21AA-49BB-97CA-9A80B5182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8"/>
          <a:stretch/>
        </p:blipFill>
        <p:spPr bwMode="auto">
          <a:xfrm>
            <a:off x="7897813" y="0"/>
            <a:ext cx="4294187" cy="68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39FD9DA-373E-0AEB-D871-8A37708BE7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93" imgH="402" progId="TCLayout.ActiveDocument.1">
                  <p:embed/>
                </p:oleObj>
              </mc:Choice>
              <mc:Fallback>
                <p:oleObj name="think-cell Folie" r:id="rId5" imgW="393" imgH="402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9FD9DA-373E-0AEB-D871-8A37708BE7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FE1D04-0AE7-441F-AF9E-1D1215A1C0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2024</a:t>
            </a:r>
          </a:p>
        </p:txBody>
      </p:sp>
      <p:pic>
        <p:nvPicPr>
          <p:cNvPr id="13" name="Siemens Logo" descr="Siemens logo">
            <a:extLst>
              <a:ext uri="{FF2B5EF4-FFF2-40B4-BE49-F238E27FC236}">
                <a16:creationId xmlns:a16="http://schemas.microsoft.com/office/drawing/2014/main" id="{62848139-6962-4851-F611-030C19C925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BC700322-FC33-8D0B-1610-000BB6A3F931}"/>
              </a:ext>
            </a:extLst>
          </p:cNvPr>
          <p:cNvSpPr txBox="1">
            <a:spLocks/>
          </p:cNvSpPr>
          <p:nvPr/>
        </p:nvSpPr>
        <p:spPr>
          <a:xfrm>
            <a:off x="345429" y="1329024"/>
            <a:ext cx="6518679" cy="4370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2000" b="1" dirty="0">
                <a:solidFill>
                  <a:srgbClr val="00C1B6"/>
                </a:solidFill>
                <a:latin typeface="+mn-lt"/>
              </a:rPr>
              <a:t>Middle-East national oil company</a:t>
            </a:r>
          </a:p>
          <a:p>
            <a:pPr>
              <a:spcAft>
                <a:spcPts val="1200"/>
              </a:spcAft>
            </a:pPr>
            <a:r>
              <a:rPr lang="en-GB" sz="1400" dirty="0">
                <a:solidFill>
                  <a:srgbClr val="00FFB9"/>
                </a:solidFill>
                <a:latin typeface="+mn-lt"/>
                <a:cs typeface="Segoe UI"/>
              </a:rPr>
              <a:t>​</a:t>
            </a:r>
            <a:r>
              <a:rPr lang="en-GB" sz="1400" b="1" dirty="0">
                <a:solidFill>
                  <a:srgbClr val="00FFB9"/>
                </a:solidFill>
                <a:latin typeface="+mn-lt"/>
                <a:cs typeface="Segoe UI"/>
              </a:rPr>
              <a:t>Customer challenge</a:t>
            </a:r>
          </a:p>
          <a:p>
            <a:pPr marL="285750" indent="-2000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Large-scale complex production and separation network </a:t>
            </a:r>
          </a:p>
          <a:p>
            <a:pPr marL="731475" lvl="3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Many trade-offs and operating limits</a:t>
            </a:r>
          </a:p>
          <a:p>
            <a:pPr marL="285750" indent="-2000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Primary goal: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Minimise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 power consumption (ESPs and plant rotating equipment) for a specified production target</a:t>
            </a:r>
          </a:p>
          <a:p>
            <a:pPr algn="l"/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en-GB" sz="1400" b="1" dirty="0">
                <a:solidFill>
                  <a:srgbClr val="00FFB9"/>
                </a:solidFill>
                <a:latin typeface="+mn-lt"/>
                <a:cs typeface="Segoe UI"/>
              </a:rPr>
              <a:t>Solution</a:t>
            </a:r>
            <a:r>
              <a:rPr lang="en-GB" sz="1400" dirty="0">
                <a:solidFill>
                  <a:srgbClr val="00FFB9"/>
                </a:solidFill>
                <a:latin typeface="+mn-lt"/>
                <a:cs typeface="Segoe UI"/>
              </a:rPr>
              <a:t>: </a:t>
            </a:r>
            <a:r>
              <a:rPr lang="sv-SE" sz="1400" dirty="0">
                <a:solidFill>
                  <a:srgbClr val="00FFB9"/>
                </a:solidFill>
                <a:latin typeface="+mn-lt"/>
                <a:cs typeface="Segoe UI"/>
              </a:rPr>
              <a:t>Web-based planning optimisation</a:t>
            </a:r>
            <a:endParaRPr lang="en-GB" sz="1400" dirty="0">
              <a:solidFill>
                <a:srgbClr val="00FFB9"/>
              </a:solidFill>
              <a:latin typeface="+mn-lt"/>
              <a:cs typeface="Segoe UI"/>
            </a:endParaRPr>
          </a:p>
          <a:p>
            <a:pPr marL="285750" indent="-2000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Offline solution with customised dashboards</a:t>
            </a:r>
          </a:p>
          <a:p>
            <a:pPr marL="731475" lvl="3" indent="-285750" algn="l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Data entry and results visualisation</a:t>
            </a:r>
          </a:p>
          <a:p>
            <a:pPr marL="285750" indent="-2000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On-demand optimisation capability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400" b="0" i="0" dirty="0">
              <a:solidFill>
                <a:schemeClr val="tx1"/>
              </a:solidFill>
              <a:effectLst/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en-GB" sz="1400" b="1" dirty="0">
                <a:solidFill>
                  <a:srgbClr val="00FFB9"/>
                </a:solidFill>
                <a:latin typeface="+mn-lt"/>
                <a:cs typeface="Segoe UI"/>
              </a:rPr>
              <a:t>Benefits</a:t>
            </a:r>
          </a:p>
          <a:p>
            <a:pPr marL="285750" indent="-2000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/>
                </a:solidFill>
                <a:latin typeface="+mn-lt"/>
              </a:rPr>
              <a:t>Up to 51% reduction in power consumption</a:t>
            </a:r>
          </a:p>
          <a:p>
            <a:pPr marL="285750" indent="-2000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Single solution encompassing production and processing facilities facilitates internal collaboration by eliminating silos</a:t>
            </a:r>
          </a:p>
          <a:p>
            <a:pPr marL="285750" indent="-2000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Always up-to-date model available for on-demand optimisation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0396B82-C8D6-071F-61ED-6480F2533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</p:spPr>
        <p:txBody>
          <a:bodyPr/>
          <a:lstStyle/>
          <a:p>
            <a:r>
              <a:rPr lang="en-US" sz="1600" b="0" dirty="0"/>
              <a:t>Customer Use cases</a:t>
            </a:r>
            <a:br>
              <a:rPr lang="en-GB" dirty="0"/>
            </a:br>
            <a:r>
              <a:rPr lang="en-GB" sz="2100" dirty="0"/>
              <a:t>Offshore &amp; onshore GOSP network planning optimisation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C8461-078D-DFCB-8DCF-6A9BAE6242C4}"/>
              </a:ext>
            </a:extLst>
          </p:cNvPr>
          <p:cNvSpPr txBox="1"/>
          <p:nvPr/>
        </p:nvSpPr>
        <p:spPr>
          <a:xfrm>
            <a:off x="5257963" y="6001272"/>
            <a:ext cx="2933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Aramco Journal of Technology Fall 2020: “A rigorous mixed integer nonlinear programming model to optimize the operation of an integrated gas-oil separation network ”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4F57C5-27BD-4173-64C2-B291D1C503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0815" y="6028337"/>
            <a:ext cx="771278" cy="6629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34F2FA-E925-A370-6ADB-F5E4E4904FFE}"/>
              </a:ext>
            </a:extLst>
          </p:cNvPr>
          <p:cNvSpPr txBox="1"/>
          <p:nvPr/>
        </p:nvSpPr>
        <p:spPr>
          <a:xfrm>
            <a:off x="8490756" y="4912841"/>
            <a:ext cx="3159052" cy="1232199"/>
          </a:xfrm>
          <a:prstGeom prst="snip2DiagRect">
            <a:avLst/>
          </a:prstGeom>
          <a:solidFill>
            <a:schemeClr val="bg2"/>
          </a:solidFill>
          <a:ln w="12700">
            <a:solidFill>
              <a:srgbClr val="00C1B6"/>
            </a:solidFill>
          </a:ln>
        </p:spPr>
        <p:txBody>
          <a:bodyPr rot="0" spcFirstLastPara="0" vertOverflow="overflow" horzOverflow="overflow" vert="horz" wrap="square" lIns="216000" tIns="144000" rIns="216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3600" b="1" dirty="0">
                <a:solidFill>
                  <a:schemeClr val="accent2"/>
                </a:solidFill>
                <a:latin typeface="Arial"/>
                <a:cs typeface="Arial"/>
              </a:rPr>
              <a:t>Up to -51%</a:t>
            </a:r>
          </a:p>
          <a:p>
            <a:pPr algn="l"/>
            <a:r>
              <a:rPr lang="en-GB" sz="1400" b="1" dirty="0">
                <a:solidFill>
                  <a:schemeClr val="tx1"/>
                </a:solidFill>
                <a:latin typeface="Arial"/>
                <a:ea typeface="Times New Roman"/>
                <a:cs typeface="Arial"/>
              </a:rPr>
              <a:t>P</a:t>
            </a:r>
            <a:r>
              <a:rPr lang="en-GB" sz="1400" b="1" dirty="0">
                <a:solidFill>
                  <a:schemeClr val="tx1"/>
                </a:solidFill>
                <a:latin typeface="Arial"/>
                <a:cs typeface="Arial"/>
              </a:rPr>
              <a:t>ower consumption</a:t>
            </a:r>
            <a:endParaRPr lang="en-US" sz="2000" b="1" dirty="0">
              <a:solidFill>
                <a:schemeClr val="tx1"/>
              </a:solidFill>
              <a:latin typeface="+mj-lt"/>
              <a:cs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ED70F7-3117-1089-F39C-3DA5BF4B8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2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Picture 32">
            <a:extLst>
              <a:ext uri="{FF2B5EF4-FFF2-40B4-BE49-F238E27FC236}">
                <a16:creationId xmlns:a16="http://schemas.microsoft.com/office/drawing/2014/main" id="{6007390E-9FC5-8661-3EA1-C96EE0A43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514" y="503790"/>
            <a:ext cx="4979429" cy="4252918"/>
          </a:xfrm>
          <a:prstGeom prst="rect">
            <a:avLst/>
          </a:prstGeom>
        </p:spPr>
      </p:pic>
      <p:pic>
        <p:nvPicPr>
          <p:cNvPr id="209" name="Grafik 51">
            <a:extLst>
              <a:ext uri="{FF2B5EF4-FFF2-40B4-BE49-F238E27FC236}">
                <a16:creationId xmlns:a16="http://schemas.microsoft.com/office/drawing/2014/main" id="{C7F24809-D0B2-E4BD-11EC-94DF6C026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6840" y="1707825"/>
            <a:ext cx="3277414" cy="3822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987391-9264-4C06-E1FD-59280D316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Deployed Process Digital Twins</a:t>
            </a:r>
            <a:br>
              <a:rPr lang="en-US" b="0" dirty="0"/>
            </a:br>
            <a:r>
              <a:rPr lang="en-US" dirty="0"/>
              <a:t>Benefits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517B84-7798-2850-54F6-78813FB40B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Unrestricted | © Siemens 2024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38C13B7-2B08-1092-0D71-DE7D7ABB3CC4}"/>
              </a:ext>
            </a:extLst>
          </p:cNvPr>
          <p:cNvSpPr txBox="1">
            <a:spLocks/>
          </p:cNvSpPr>
          <p:nvPr/>
        </p:nvSpPr>
        <p:spPr>
          <a:xfrm>
            <a:off x="410401" y="1306080"/>
            <a:ext cx="5964578" cy="732371"/>
          </a:xfrm>
          <a:prstGeom prst="rect">
            <a:avLst/>
          </a:prstGeom>
          <a:ln w="3175"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en-GB" b="1" dirty="0">
                <a:solidFill>
                  <a:schemeClr val="accent2"/>
                </a:solidFill>
              </a:rPr>
              <a:t>Real-Time Optimisation (RTO) </a:t>
            </a:r>
            <a:r>
              <a:rPr lang="en-GB" dirty="0"/>
              <a:t>of assets can push the process operating envelope to: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6C9A93-586D-9873-83D3-3DA8BCC89A11}"/>
              </a:ext>
            </a:extLst>
          </p:cNvPr>
          <p:cNvGrpSpPr/>
          <p:nvPr/>
        </p:nvGrpSpPr>
        <p:grpSpPr>
          <a:xfrm>
            <a:off x="410400" y="2227017"/>
            <a:ext cx="2625499" cy="1832763"/>
            <a:chOff x="414691" y="1417939"/>
            <a:chExt cx="2625499" cy="1832763"/>
          </a:xfrm>
        </p:grpSpPr>
        <p:sp>
          <p:nvSpPr>
            <p:cNvPr id="15" name="Rechteck 37">
              <a:extLst>
                <a:ext uri="{FF2B5EF4-FFF2-40B4-BE49-F238E27FC236}">
                  <a16:creationId xmlns:a16="http://schemas.microsoft.com/office/drawing/2014/main" id="{6322A553-D72C-55F1-DA4E-A24715858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414691" y="1417939"/>
              <a:ext cx="2625499" cy="1832763"/>
            </a:xfrm>
            <a:prstGeom prst="rect">
              <a:avLst/>
            </a:prstGeom>
            <a:solidFill>
              <a:srgbClr val="3333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26000" rIns="144000" bIns="126000" rtlCol="0" anchor="b" anchorCtr="0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-2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chteck 48">
              <a:extLst>
                <a:ext uri="{FF2B5EF4-FFF2-40B4-BE49-F238E27FC236}">
                  <a16:creationId xmlns:a16="http://schemas.microsoft.com/office/drawing/2014/main" id="{F21F13A4-3FDB-22FD-1CCC-3A810094BD8C}"/>
                </a:ext>
              </a:extLst>
            </p:cNvPr>
            <p:cNvSpPr>
              <a:spLocks/>
            </p:cNvSpPr>
            <p:nvPr/>
          </p:nvSpPr>
          <p:spPr bwMode="gray">
            <a:xfrm>
              <a:off x="420066" y="2196666"/>
              <a:ext cx="2620124" cy="9848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44000" tIns="0" rIns="0" bIns="0" numCol="1" spcCol="72000" rtlCol="0" anchor="t" anchorCtr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1" i="0" u="none" strike="noStrike" kern="1200" cap="none" spc="0" normalizeH="0" baseline="0" noProof="0">
                  <a:ln>
                    <a:noFill/>
                  </a:ln>
                  <a:solidFill>
                    <a:srgbClr val="00C1B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1-5% increase</a:t>
              </a:r>
              <a:endParaRPr kumimoji="0" lang="de-DE" sz="1600" b="0" i="0" u="none" strike="noStrike" kern="1200" cap="none" spc="-2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feld 15">
              <a:extLst>
                <a:ext uri="{FF2B5EF4-FFF2-40B4-BE49-F238E27FC236}">
                  <a16:creationId xmlns:a16="http://schemas.microsoft.com/office/drawing/2014/main" id="{AA2D4F0C-A36B-0CA5-D6D4-440E0534E412}"/>
                </a:ext>
              </a:extLst>
            </p:cNvPr>
            <p:cNvSpPr txBox="1">
              <a:spLocks/>
            </p:cNvSpPr>
            <p:nvPr/>
          </p:nvSpPr>
          <p:spPr>
            <a:xfrm>
              <a:off x="414691" y="1501496"/>
              <a:ext cx="2105111" cy="492443"/>
            </a:xfrm>
            <a:prstGeom prst="rect">
              <a:avLst/>
            </a:prstGeom>
            <a:noFill/>
          </p:spPr>
          <p:txBody>
            <a:bodyPr wrap="square" lIns="144000" tIns="0" rIns="0" bIns="0" anchor="b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2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Maximise</a:t>
              </a:r>
              <a:r>
                <a:rPr kumimoji="0" lang="en-US" sz="1600" b="0" i="0" u="none" strike="noStrike" kern="1200" cap="none" spc="-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production of oil and gas</a:t>
              </a:r>
              <a:endParaRPr kumimoji="0" lang="en-US" sz="1600" b="0" i="0" u="none" strike="noStrike" kern="1200" cap="none" spc="-2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8" name="Gerade Verbindung mit Pfeil 51">
              <a:extLst>
                <a:ext uri="{FF2B5EF4-FFF2-40B4-BE49-F238E27FC236}">
                  <a16:creationId xmlns:a16="http://schemas.microsoft.com/office/drawing/2014/main" id="{4FC7F788-D04F-7185-5484-6F71B7D3E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414691" y="1417939"/>
              <a:ext cx="1277636" cy="0"/>
            </a:xfrm>
            <a:prstGeom prst="straightConnector1">
              <a:avLst/>
            </a:prstGeom>
            <a:ln w="50800">
              <a:solidFill>
                <a:srgbClr val="00D7A0"/>
              </a:solidFill>
              <a:headEnd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8ECAD2C-F1E5-F551-47F4-BBC847AB40AE}"/>
              </a:ext>
            </a:extLst>
          </p:cNvPr>
          <p:cNvGrpSpPr/>
          <p:nvPr/>
        </p:nvGrpSpPr>
        <p:grpSpPr>
          <a:xfrm>
            <a:off x="3334575" y="2227017"/>
            <a:ext cx="2767098" cy="1832763"/>
            <a:chOff x="414691" y="1417939"/>
            <a:chExt cx="2767098" cy="1832763"/>
          </a:xfrm>
        </p:grpSpPr>
        <p:sp>
          <p:nvSpPr>
            <p:cNvPr id="21" name="Rechteck 37">
              <a:extLst>
                <a:ext uri="{FF2B5EF4-FFF2-40B4-BE49-F238E27FC236}">
                  <a16:creationId xmlns:a16="http://schemas.microsoft.com/office/drawing/2014/main" id="{6EBE43AD-C3BC-08CB-0D2B-A75FE49494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414691" y="1417939"/>
              <a:ext cx="2625499" cy="1832763"/>
            </a:xfrm>
            <a:prstGeom prst="rect">
              <a:avLst/>
            </a:prstGeom>
            <a:solidFill>
              <a:srgbClr val="3333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26000" rIns="144000" bIns="126000" rtlCol="0" anchor="b" anchorCtr="0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-2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Rechteck 48">
              <a:extLst>
                <a:ext uri="{FF2B5EF4-FFF2-40B4-BE49-F238E27FC236}">
                  <a16:creationId xmlns:a16="http://schemas.microsoft.com/office/drawing/2014/main" id="{DBBD1CD8-37C8-B765-B6C7-9B92E07F9CE8}"/>
                </a:ext>
              </a:extLst>
            </p:cNvPr>
            <p:cNvSpPr>
              <a:spLocks/>
            </p:cNvSpPr>
            <p:nvPr/>
          </p:nvSpPr>
          <p:spPr bwMode="gray">
            <a:xfrm>
              <a:off x="420066" y="2196666"/>
              <a:ext cx="2620124" cy="9848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44000" tIns="0" rIns="0" bIns="0" numCol="1" spcCol="72000" rtlCol="0" anchor="t" anchorCtr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1" i="0" u="none" strike="noStrike" kern="1200" cap="none" spc="0" normalizeH="0" baseline="0" noProof="0">
                  <a:ln>
                    <a:noFill/>
                  </a:ln>
                  <a:solidFill>
                    <a:srgbClr val="00C1B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10-20% savings</a:t>
              </a:r>
              <a:endParaRPr kumimoji="0" lang="de-DE" sz="1600" b="0" i="0" u="none" strike="noStrike" kern="1200" cap="none" spc="-2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feld 15">
              <a:extLst>
                <a:ext uri="{FF2B5EF4-FFF2-40B4-BE49-F238E27FC236}">
                  <a16:creationId xmlns:a16="http://schemas.microsoft.com/office/drawing/2014/main" id="{6662B5A5-CFD2-D078-49BC-53EAD9AC7B23}"/>
                </a:ext>
              </a:extLst>
            </p:cNvPr>
            <p:cNvSpPr txBox="1">
              <a:spLocks/>
            </p:cNvSpPr>
            <p:nvPr/>
          </p:nvSpPr>
          <p:spPr>
            <a:xfrm>
              <a:off x="452790" y="1530072"/>
              <a:ext cx="2728999" cy="492443"/>
            </a:xfrm>
            <a:prstGeom prst="rect">
              <a:avLst/>
            </a:prstGeom>
            <a:noFill/>
          </p:spPr>
          <p:txBody>
            <a:bodyPr wrap="square" lIns="0" tIns="0" rIns="0" bIns="0" anchor="b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Reduce energy consumption and carbon emissions</a:t>
              </a:r>
              <a:endParaRPr kumimoji="0" lang="en-US" sz="1600" b="0" i="0" u="none" strike="noStrike" kern="1200" cap="none" spc="-2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4" name="Gerade Verbindung mit Pfeil 51">
              <a:extLst>
                <a:ext uri="{FF2B5EF4-FFF2-40B4-BE49-F238E27FC236}">
                  <a16:creationId xmlns:a16="http://schemas.microsoft.com/office/drawing/2014/main" id="{0D5D089B-2D59-6539-4BDB-B05CBA9D47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414691" y="1417939"/>
              <a:ext cx="1277636" cy="0"/>
            </a:xfrm>
            <a:prstGeom prst="straightConnector1">
              <a:avLst/>
            </a:prstGeom>
            <a:ln w="50800">
              <a:solidFill>
                <a:srgbClr val="00D7A0"/>
              </a:solidFill>
              <a:headEnd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7CF2FC-A2FF-9722-B852-0BF772055D7B}"/>
              </a:ext>
            </a:extLst>
          </p:cNvPr>
          <p:cNvGrpSpPr/>
          <p:nvPr/>
        </p:nvGrpSpPr>
        <p:grpSpPr>
          <a:xfrm>
            <a:off x="410400" y="4226758"/>
            <a:ext cx="2625499" cy="1832763"/>
            <a:chOff x="414691" y="1417939"/>
            <a:chExt cx="2625499" cy="1832763"/>
          </a:xfrm>
        </p:grpSpPr>
        <p:sp>
          <p:nvSpPr>
            <p:cNvPr id="26" name="Rechteck 37">
              <a:extLst>
                <a:ext uri="{FF2B5EF4-FFF2-40B4-BE49-F238E27FC236}">
                  <a16:creationId xmlns:a16="http://schemas.microsoft.com/office/drawing/2014/main" id="{8354E388-6DC3-E521-CCAE-62B6ADB60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414691" y="1417939"/>
              <a:ext cx="2625499" cy="1832763"/>
            </a:xfrm>
            <a:prstGeom prst="rect">
              <a:avLst/>
            </a:prstGeom>
            <a:solidFill>
              <a:srgbClr val="3333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26000" rIns="144000" bIns="126000" rtlCol="0" anchor="b" anchorCtr="0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-2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hteck 48">
              <a:extLst>
                <a:ext uri="{FF2B5EF4-FFF2-40B4-BE49-F238E27FC236}">
                  <a16:creationId xmlns:a16="http://schemas.microsoft.com/office/drawing/2014/main" id="{1492D996-1353-D664-4EDD-0877EF6707A9}"/>
                </a:ext>
              </a:extLst>
            </p:cNvPr>
            <p:cNvSpPr>
              <a:spLocks/>
            </p:cNvSpPr>
            <p:nvPr/>
          </p:nvSpPr>
          <p:spPr bwMode="gray">
            <a:xfrm>
              <a:off x="420066" y="2196666"/>
              <a:ext cx="2620124" cy="9848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44000" tIns="0" rIns="0" bIns="0" numCol="1" spcCol="72000" rtlCol="0" anchor="t" anchorCtr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1" i="0" u="none" strike="noStrike" kern="1200" cap="none" spc="0" normalizeH="0" baseline="0" noProof="0">
                  <a:ln>
                    <a:noFill/>
                  </a:ln>
                  <a:solidFill>
                    <a:srgbClr val="00C1B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Up to 80% reduction</a:t>
              </a:r>
              <a:endParaRPr kumimoji="0" lang="de-DE" sz="1600" b="0" i="0" u="none" strike="noStrike" kern="1200" cap="none" spc="-2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Textfeld 15">
              <a:extLst>
                <a:ext uri="{FF2B5EF4-FFF2-40B4-BE49-F238E27FC236}">
                  <a16:creationId xmlns:a16="http://schemas.microsoft.com/office/drawing/2014/main" id="{0EA946F1-07F7-B218-295A-359858FF75E3}"/>
                </a:ext>
              </a:extLst>
            </p:cNvPr>
            <p:cNvSpPr txBox="1">
              <a:spLocks/>
            </p:cNvSpPr>
            <p:nvPr/>
          </p:nvSpPr>
          <p:spPr>
            <a:xfrm>
              <a:off x="414691" y="1501496"/>
              <a:ext cx="2105111" cy="492443"/>
            </a:xfrm>
            <a:prstGeom prst="rect">
              <a:avLst/>
            </a:prstGeom>
            <a:noFill/>
          </p:spPr>
          <p:txBody>
            <a:bodyPr wrap="square" lIns="144000" tIns="0" rIns="0" bIns="0" anchor="b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Reduce flaring with no loss </a:t>
              </a:r>
              <a:r>
                <a:rPr lang="en-US" sz="1600" kern="1200" spc="-20">
                  <a:solidFill>
                    <a:prstClr val="white"/>
                  </a:solidFill>
                  <a:latin typeface="Arial"/>
                  <a:ea typeface="+mn-ea"/>
                  <a:cs typeface="+mn-cs"/>
                </a:rPr>
                <a:t>of production</a:t>
              </a:r>
              <a:endParaRPr kumimoji="0" lang="en-US" sz="1600" b="0" i="0" u="none" strike="noStrike" kern="1200" cap="none" spc="-2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9" name="Gerade Verbindung mit Pfeil 51">
              <a:extLst>
                <a:ext uri="{FF2B5EF4-FFF2-40B4-BE49-F238E27FC236}">
                  <a16:creationId xmlns:a16="http://schemas.microsoft.com/office/drawing/2014/main" id="{0B3EADEC-5EE1-6B7B-BAA1-0E6A072B2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414691" y="1417939"/>
              <a:ext cx="1277636" cy="0"/>
            </a:xfrm>
            <a:prstGeom prst="straightConnector1">
              <a:avLst/>
            </a:prstGeom>
            <a:ln w="50800">
              <a:solidFill>
                <a:srgbClr val="00D7A0"/>
              </a:solidFill>
              <a:headEnd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D3A12C2-C0E8-2D15-6D50-38EF989F35EA}"/>
              </a:ext>
            </a:extLst>
          </p:cNvPr>
          <p:cNvGrpSpPr/>
          <p:nvPr/>
        </p:nvGrpSpPr>
        <p:grpSpPr>
          <a:xfrm>
            <a:off x="3334575" y="4226758"/>
            <a:ext cx="2625499" cy="1832763"/>
            <a:chOff x="414691" y="1417939"/>
            <a:chExt cx="2625499" cy="1832763"/>
          </a:xfrm>
        </p:grpSpPr>
        <p:sp>
          <p:nvSpPr>
            <p:cNvPr id="31" name="Rechteck 37">
              <a:extLst>
                <a:ext uri="{FF2B5EF4-FFF2-40B4-BE49-F238E27FC236}">
                  <a16:creationId xmlns:a16="http://schemas.microsoft.com/office/drawing/2014/main" id="{5C3C2417-FB0A-D1F1-FEFE-4C218E2A4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414691" y="1417939"/>
              <a:ext cx="2625499" cy="1832763"/>
            </a:xfrm>
            <a:prstGeom prst="rect">
              <a:avLst/>
            </a:prstGeom>
            <a:solidFill>
              <a:srgbClr val="3333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26000" rIns="144000" bIns="126000" rtlCol="0" anchor="b" anchorCtr="0"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-2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Rechteck 48">
              <a:extLst>
                <a:ext uri="{FF2B5EF4-FFF2-40B4-BE49-F238E27FC236}">
                  <a16:creationId xmlns:a16="http://schemas.microsoft.com/office/drawing/2014/main" id="{3CD04C05-0F9E-9960-EBA1-8E6F6D8244C2}"/>
                </a:ext>
              </a:extLst>
            </p:cNvPr>
            <p:cNvSpPr>
              <a:spLocks/>
            </p:cNvSpPr>
            <p:nvPr/>
          </p:nvSpPr>
          <p:spPr bwMode="gray">
            <a:xfrm>
              <a:off x="420066" y="2196666"/>
              <a:ext cx="2620124" cy="9848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44000" tIns="0" rIns="0" bIns="0" numCol="1" spcCol="72000" rtlCol="0" anchor="t" anchorCtr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1" i="0" u="none" strike="noStrike" kern="1200" cap="none" spc="0" normalizeH="0" baseline="0" noProof="0">
                  <a:ln>
                    <a:noFill/>
                  </a:ln>
                  <a:solidFill>
                    <a:srgbClr val="00C1B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Up to 50% lower</a:t>
              </a:r>
              <a:endParaRPr kumimoji="0" lang="de-DE" sz="1600" b="0" i="0" u="none" strike="noStrike" kern="1200" cap="none" spc="-2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Textfeld 15">
              <a:extLst>
                <a:ext uri="{FF2B5EF4-FFF2-40B4-BE49-F238E27FC236}">
                  <a16:creationId xmlns:a16="http://schemas.microsoft.com/office/drawing/2014/main" id="{1CBA0301-B791-A88B-CDDA-5AC85363FAC4}"/>
                </a:ext>
              </a:extLst>
            </p:cNvPr>
            <p:cNvSpPr txBox="1">
              <a:spLocks/>
            </p:cNvSpPr>
            <p:nvPr/>
          </p:nvSpPr>
          <p:spPr>
            <a:xfrm>
              <a:off x="414691" y="1501496"/>
              <a:ext cx="2105111" cy="492443"/>
            </a:xfrm>
            <a:prstGeom prst="rect">
              <a:avLst/>
            </a:prstGeom>
            <a:noFill/>
          </p:spPr>
          <p:txBody>
            <a:bodyPr wrap="square" lIns="144000" tIns="0" rIns="0" bIns="0" anchor="b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Reduce artificial lift requirements</a:t>
              </a:r>
              <a:endParaRPr kumimoji="0" lang="en-US" sz="1600" b="0" i="0" u="none" strike="noStrike" kern="1200" cap="none" spc="-2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4" name="Gerade Verbindung mit Pfeil 51">
              <a:extLst>
                <a:ext uri="{FF2B5EF4-FFF2-40B4-BE49-F238E27FC236}">
                  <a16:creationId xmlns:a16="http://schemas.microsoft.com/office/drawing/2014/main" id="{D4308A77-4E4E-DD4E-5B0A-903E935AE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414691" y="1417939"/>
              <a:ext cx="1277636" cy="0"/>
            </a:xfrm>
            <a:prstGeom prst="straightConnector1">
              <a:avLst/>
            </a:prstGeom>
            <a:ln w="50800">
              <a:solidFill>
                <a:srgbClr val="00D7A0"/>
              </a:solidFill>
              <a:headEnd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6ABF725-4063-5A7C-98E3-0A6D804DBC2E}"/>
              </a:ext>
            </a:extLst>
          </p:cNvPr>
          <p:cNvSpPr txBox="1">
            <a:spLocks/>
          </p:cNvSpPr>
          <p:nvPr/>
        </p:nvSpPr>
        <p:spPr>
          <a:xfrm>
            <a:off x="6915149" y="1306079"/>
            <a:ext cx="5014831" cy="732371"/>
          </a:xfrm>
          <a:prstGeom prst="rect">
            <a:avLst/>
          </a:prstGeom>
          <a:ln w="3175"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en-GB"/>
              <a:t>With a solution deployed and running in </a:t>
            </a:r>
            <a:r>
              <a:rPr lang="en-GB" b="1">
                <a:solidFill>
                  <a:schemeClr val="accent2"/>
                </a:solidFill>
              </a:rPr>
              <a:t>real-time</a:t>
            </a:r>
            <a:r>
              <a:rPr lang="en-GB"/>
              <a:t>, these results can be achieved with: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A4D9EDA-75CC-4544-8598-692236997482}"/>
              </a:ext>
            </a:extLst>
          </p:cNvPr>
          <p:cNvSpPr/>
          <p:nvPr/>
        </p:nvSpPr>
        <p:spPr>
          <a:xfrm rot="5400000">
            <a:off x="6205344" y="3988313"/>
            <a:ext cx="675991" cy="289004"/>
          </a:xfrm>
          <a:prstGeom prst="triangle">
            <a:avLst/>
          </a:prstGeom>
          <a:solidFill>
            <a:srgbClr val="00D7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GB"/>
          </a:p>
        </p:txBody>
      </p:sp>
      <p:sp>
        <p:nvSpPr>
          <p:cNvPr id="542" name="Rectangle 541">
            <a:extLst>
              <a:ext uri="{FF2B5EF4-FFF2-40B4-BE49-F238E27FC236}">
                <a16:creationId xmlns:a16="http://schemas.microsoft.com/office/drawing/2014/main" id="{71373F04-189A-5A11-926B-AB30EA678F04}"/>
              </a:ext>
            </a:extLst>
          </p:cNvPr>
          <p:cNvSpPr/>
          <p:nvPr/>
        </p:nvSpPr>
        <p:spPr>
          <a:xfrm>
            <a:off x="8241659" y="4440945"/>
            <a:ext cx="2428694" cy="1084101"/>
          </a:xfrm>
          <a:prstGeom prst="rect">
            <a:avLst/>
          </a:prstGeom>
          <a:solidFill>
            <a:srgbClr val="000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9EDD8C4-2966-AA98-7FAF-2A8A52628F65}"/>
              </a:ext>
            </a:extLst>
          </p:cNvPr>
          <p:cNvSpPr txBox="1"/>
          <p:nvPr/>
        </p:nvSpPr>
        <p:spPr>
          <a:xfrm flipH="1">
            <a:off x="6762748" y="5055678"/>
            <a:ext cx="222135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NO ADDITIONAL CAPEX OR ASSET UPGRADES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7537E4C-9BFB-634D-7F17-0F66488C672A}"/>
              </a:ext>
            </a:extLst>
          </p:cNvPr>
          <p:cNvSpPr txBox="1"/>
          <p:nvPr/>
        </p:nvSpPr>
        <p:spPr>
          <a:xfrm flipH="1">
            <a:off x="9475547" y="5046339"/>
            <a:ext cx="268825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A CONTROL ROOM ADVISOR THAT CAN OPTIMISE RAPIDLY</a:t>
            </a:r>
          </a:p>
        </p:txBody>
      </p:sp>
      <p:pic>
        <p:nvPicPr>
          <p:cNvPr id="205" name="Grafik 140">
            <a:extLst>
              <a:ext uri="{FF2B5EF4-FFF2-40B4-BE49-F238E27FC236}">
                <a16:creationId xmlns:a16="http://schemas.microsoft.com/office/drawing/2014/main" id="{5BF3D2BE-5B0F-3FD6-37C4-6DFC4D5A38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06713" y="4012920"/>
            <a:ext cx="733406" cy="899568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FE452C6C-C3A5-1C32-E074-8A3A77803FAF}"/>
              </a:ext>
            </a:extLst>
          </p:cNvPr>
          <p:cNvGrpSpPr/>
          <p:nvPr/>
        </p:nvGrpSpPr>
        <p:grpSpPr>
          <a:xfrm>
            <a:off x="7573019" y="4177014"/>
            <a:ext cx="685746" cy="779207"/>
            <a:chOff x="7896122" y="4388647"/>
            <a:chExt cx="685746" cy="779207"/>
          </a:xfrm>
        </p:grpSpPr>
        <p:grpSp>
          <p:nvGrpSpPr>
            <p:cNvPr id="139" name="Grafik 51">
              <a:extLst>
                <a:ext uri="{FF2B5EF4-FFF2-40B4-BE49-F238E27FC236}">
                  <a16:creationId xmlns:a16="http://schemas.microsoft.com/office/drawing/2014/main" id="{306C664D-3350-F40F-4898-2C38A36CDBB0}"/>
                </a:ext>
              </a:extLst>
            </p:cNvPr>
            <p:cNvGrpSpPr/>
            <p:nvPr/>
          </p:nvGrpSpPr>
          <p:grpSpPr>
            <a:xfrm>
              <a:off x="7896122" y="4701792"/>
              <a:ext cx="578844" cy="466062"/>
              <a:chOff x="7896122" y="4701792"/>
              <a:chExt cx="578844" cy="466062"/>
            </a:xfrm>
          </p:grpSpPr>
          <p:grpSp>
            <p:nvGrpSpPr>
              <p:cNvPr id="140" name="Grafik 51">
                <a:extLst>
                  <a:ext uri="{FF2B5EF4-FFF2-40B4-BE49-F238E27FC236}">
                    <a16:creationId xmlns:a16="http://schemas.microsoft.com/office/drawing/2014/main" id="{DFC4910D-3DE0-D95F-A1B9-E35992FFDCA5}"/>
                  </a:ext>
                </a:extLst>
              </p:cNvPr>
              <p:cNvGrpSpPr/>
              <p:nvPr/>
            </p:nvGrpSpPr>
            <p:grpSpPr>
              <a:xfrm>
                <a:off x="7896122" y="4868479"/>
                <a:ext cx="578844" cy="299375"/>
                <a:chOff x="7896122" y="4868479"/>
                <a:chExt cx="578844" cy="299375"/>
              </a:xfrm>
            </p:grpSpPr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4724E8A9-CDE2-FEC6-6649-81C296DF6CD6}"/>
                    </a:ext>
                  </a:extLst>
                </p:cNvPr>
                <p:cNvSpPr/>
                <p:nvPr/>
              </p:nvSpPr>
              <p:spPr>
                <a:xfrm>
                  <a:off x="7896122" y="4868479"/>
                  <a:ext cx="578844" cy="299375"/>
                </a:xfrm>
                <a:custGeom>
                  <a:avLst/>
                  <a:gdLst>
                    <a:gd name="connsiteX0" fmla="*/ 494812 w 578844"/>
                    <a:gd name="connsiteY0" fmla="*/ 119279 h 299375"/>
                    <a:gd name="connsiteX1" fmla="*/ 152465 w 578844"/>
                    <a:gd name="connsiteY1" fmla="*/ 147980 h 299375"/>
                    <a:gd name="connsiteX2" fmla="*/ 445 w 578844"/>
                    <a:gd name="connsiteY2" fmla="*/ 0 h 299375"/>
                    <a:gd name="connsiteX3" fmla="*/ 74 w 578844"/>
                    <a:gd name="connsiteY3" fmla="*/ 130976 h 299375"/>
                    <a:gd name="connsiteX4" fmla="*/ 127159 w 578844"/>
                    <a:gd name="connsiteY4" fmla="*/ 270117 h 299375"/>
                    <a:gd name="connsiteX5" fmla="*/ 127159 w 578844"/>
                    <a:gd name="connsiteY5" fmla="*/ 270253 h 299375"/>
                    <a:gd name="connsiteX6" fmla="*/ 431068 w 578844"/>
                    <a:gd name="connsiteY6" fmla="*/ 278115 h 299375"/>
                    <a:gd name="connsiteX7" fmla="*/ 431068 w 578844"/>
                    <a:gd name="connsiteY7" fmla="*/ 277929 h 299375"/>
                    <a:gd name="connsiteX8" fmla="*/ 578467 w 578844"/>
                    <a:gd name="connsiteY8" fmla="*/ 132621 h 299375"/>
                    <a:gd name="connsiteX9" fmla="*/ 578845 w 578844"/>
                    <a:gd name="connsiteY9" fmla="*/ 1652 h 299375"/>
                    <a:gd name="connsiteX10" fmla="*/ 494812 w 578844"/>
                    <a:gd name="connsiteY10" fmla="*/ 119279 h 299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8844" h="299375">
                      <a:moveTo>
                        <a:pt x="494812" y="119279"/>
                      </a:moveTo>
                      <a:cubicBezTo>
                        <a:pt x="392538" y="175754"/>
                        <a:pt x="263498" y="181074"/>
                        <a:pt x="152465" y="147980"/>
                      </a:cubicBezTo>
                      <a:cubicBezTo>
                        <a:pt x="79102" y="127197"/>
                        <a:pt x="-2023" y="68581"/>
                        <a:pt x="445" y="0"/>
                      </a:cubicBezTo>
                      <a:lnTo>
                        <a:pt x="74" y="130976"/>
                      </a:lnTo>
                      <a:cubicBezTo>
                        <a:pt x="-2456" y="189189"/>
                        <a:pt x="60255" y="245968"/>
                        <a:pt x="127159" y="270117"/>
                      </a:cubicBezTo>
                      <a:lnTo>
                        <a:pt x="127159" y="270253"/>
                      </a:lnTo>
                      <a:cubicBezTo>
                        <a:pt x="223582" y="306761"/>
                        <a:pt x="332759" y="308443"/>
                        <a:pt x="431068" y="278115"/>
                      </a:cubicBezTo>
                      <a:lnTo>
                        <a:pt x="431068" y="277929"/>
                      </a:lnTo>
                      <a:cubicBezTo>
                        <a:pt x="503002" y="256960"/>
                        <a:pt x="580620" y="199049"/>
                        <a:pt x="578467" y="132621"/>
                      </a:cubicBezTo>
                      <a:cubicBezTo>
                        <a:pt x="578473" y="132628"/>
                        <a:pt x="578845" y="1652"/>
                        <a:pt x="578845" y="1652"/>
                      </a:cubicBezTo>
                      <a:cubicBezTo>
                        <a:pt x="578721" y="44252"/>
                        <a:pt x="550731" y="86779"/>
                        <a:pt x="494812" y="119279"/>
                      </a:cubicBezTo>
                      <a:close/>
                    </a:path>
                  </a:pathLst>
                </a:custGeom>
                <a:solidFill>
                  <a:srgbClr val="33335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BD0BD8E-4E7D-851A-B0A0-F2D711035A50}"/>
                    </a:ext>
                  </a:extLst>
                </p:cNvPr>
                <p:cNvSpPr/>
                <p:nvPr/>
              </p:nvSpPr>
              <p:spPr>
                <a:xfrm>
                  <a:off x="8327191" y="4870130"/>
                  <a:ext cx="147776" cy="276463"/>
                </a:xfrm>
                <a:custGeom>
                  <a:avLst/>
                  <a:gdLst>
                    <a:gd name="connsiteX0" fmla="*/ 147733 w 147776"/>
                    <a:gd name="connsiteY0" fmla="*/ 2542 h 276463"/>
                    <a:gd name="connsiteX1" fmla="*/ 145840 w 147776"/>
                    <a:gd name="connsiteY1" fmla="*/ 19138 h 276463"/>
                    <a:gd name="connsiteX2" fmla="*/ 141164 w 147776"/>
                    <a:gd name="connsiteY2" fmla="*/ 35419 h 276463"/>
                    <a:gd name="connsiteX3" fmla="*/ 133463 w 147776"/>
                    <a:gd name="connsiteY3" fmla="*/ 51861 h 276463"/>
                    <a:gd name="connsiteX4" fmla="*/ 121821 w 147776"/>
                    <a:gd name="connsiteY4" fmla="*/ 69144 h 276463"/>
                    <a:gd name="connsiteX5" fmla="*/ 103883 w 147776"/>
                    <a:gd name="connsiteY5" fmla="*/ 88431 h 276463"/>
                    <a:gd name="connsiteX6" fmla="*/ 67269 w 147776"/>
                    <a:gd name="connsiteY6" fmla="*/ 115543 h 276463"/>
                    <a:gd name="connsiteX7" fmla="*/ 63744 w 147776"/>
                    <a:gd name="connsiteY7" fmla="*/ 117627 h 276463"/>
                    <a:gd name="connsiteX8" fmla="*/ 371 w 147776"/>
                    <a:gd name="connsiteY8" fmla="*/ 145494 h 276463"/>
                    <a:gd name="connsiteX9" fmla="*/ 0 w 147776"/>
                    <a:gd name="connsiteY9" fmla="*/ 276463 h 276463"/>
                    <a:gd name="connsiteX10" fmla="*/ 63366 w 147776"/>
                    <a:gd name="connsiteY10" fmla="*/ 248603 h 276463"/>
                    <a:gd name="connsiteX11" fmla="*/ 66892 w 147776"/>
                    <a:gd name="connsiteY11" fmla="*/ 246512 h 276463"/>
                    <a:gd name="connsiteX12" fmla="*/ 103511 w 147776"/>
                    <a:gd name="connsiteY12" fmla="*/ 219400 h 276463"/>
                    <a:gd name="connsiteX13" fmla="*/ 121450 w 147776"/>
                    <a:gd name="connsiteY13" fmla="*/ 200113 h 276463"/>
                    <a:gd name="connsiteX14" fmla="*/ 133091 w 147776"/>
                    <a:gd name="connsiteY14" fmla="*/ 182837 h 276463"/>
                    <a:gd name="connsiteX15" fmla="*/ 140793 w 147776"/>
                    <a:gd name="connsiteY15" fmla="*/ 166395 h 276463"/>
                    <a:gd name="connsiteX16" fmla="*/ 145463 w 147776"/>
                    <a:gd name="connsiteY16" fmla="*/ 150108 h 276463"/>
                    <a:gd name="connsiteX17" fmla="*/ 147362 w 147776"/>
                    <a:gd name="connsiteY17" fmla="*/ 133512 h 276463"/>
                    <a:gd name="connsiteX18" fmla="*/ 147399 w 147776"/>
                    <a:gd name="connsiteY18" fmla="*/ 130976 h 276463"/>
                    <a:gd name="connsiteX19" fmla="*/ 147776 w 147776"/>
                    <a:gd name="connsiteY19" fmla="*/ 0 h 276463"/>
                    <a:gd name="connsiteX20" fmla="*/ 147733 w 147776"/>
                    <a:gd name="connsiteY20" fmla="*/ 2542 h 276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7776" h="276463">
                      <a:moveTo>
                        <a:pt x="147733" y="2542"/>
                      </a:moveTo>
                      <a:cubicBezTo>
                        <a:pt x="147572" y="8085"/>
                        <a:pt x="146941" y="13627"/>
                        <a:pt x="145840" y="19138"/>
                      </a:cubicBezTo>
                      <a:cubicBezTo>
                        <a:pt x="144745" y="24600"/>
                        <a:pt x="143186" y="30032"/>
                        <a:pt x="141164" y="35419"/>
                      </a:cubicBezTo>
                      <a:cubicBezTo>
                        <a:pt x="139085" y="40962"/>
                        <a:pt x="136518" y="46448"/>
                        <a:pt x="133463" y="51861"/>
                      </a:cubicBezTo>
                      <a:cubicBezTo>
                        <a:pt x="130147" y="57719"/>
                        <a:pt x="126275" y="63490"/>
                        <a:pt x="121821" y="69144"/>
                      </a:cubicBezTo>
                      <a:cubicBezTo>
                        <a:pt x="116619" y="75744"/>
                        <a:pt x="110644" y="82189"/>
                        <a:pt x="103883" y="88431"/>
                      </a:cubicBezTo>
                      <a:cubicBezTo>
                        <a:pt x="93515" y="98000"/>
                        <a:pt x="81311" y="107093"/>
                        <a:pt x="67269" y="115543"/>
                      </a:cubicBezTo>
                      <a:cubicBezTo>
                        <a:pt x="66100" y="116242"/>
                        <a:pt x="64925" y="116934"/>
                        <a:pt x="63744" y="117627"/>
                      </a:cubicBezTo>
                      <a:cubicBezTo>
                        <a:pt x="44450" y="128836"/>
                        <a:pt x="23097" y="138127"/>
                        <a:pt x="371" y="145494"/>
                      </a:cubicBezTo>
                      <a:lnTo>
                        <a:pt x="0" y="276463"/>
                      </a:lnTo>
                      <a:cubicBezTo>
                        <a:pt x="22720" y="269096"/>
                        <a:pt x="44079" y="259805"/>
                        <a:pt x="63366" y="248603"/>
                      </a:cubicBezTo>
                      <a:cubicBezTo>
                        <a:pt x="64554" y="247910"/>
                        <a:pt x="65735" y="247211"/>
                        <a:pt x="66892" y="246512"/>
                      </a:cubicBezTo>
                      <a:cubicBezTo>
                        <a:pt x="80940" y="238069"/>
                        <a:pt x="93144" y="228976"/>
                        <a:pt x="103511" y="219400"/>
                      </a:cubicBezTo>
                      <a:cubicBezTo>
                        <a:pt x="110272" y="213159"/>
                        <a:pt x="116254" y="206713"/>
                        <a:pt x="121450" y="200113"/>
                      </a:cubicBezTo>
                      <a:cubicBezTo>
                        <a:pt x="125904" y="194460"/>
                        <a:pt x="129782" y="188688"/>
                        <a:pt x="133091" y="182837"/>
                      </a:cubicBezTo>
                      <a:cubicBezTo>
                        <a:pt x="136147" y="177418"/>
                        <a:pt x="138714" y="171931"/>
                        <a:pt x="140793" y="166395"/>
                      </a:cubicBezTo>
                      <a:cubicBezTo>
                        <a:pt x="142815" y="161007"/>
                        <a:pt x="144368" y="155570"/>
                        <a:pt x="145463" y="150108"/>
                      </a:cubicBezTo>
                      <a:cubicBezTo>
                        <a:pt x="146570" y="144597"/>
                        <a:pt x="147201" y="139054"/>
                        <a:pt x="147362" y="133512"/>
                      </a:cubicBezTo>
                      <a:cubicBezTo>
                        <a:pt x="147386" y="132671"/>
                        <a:pt x="147399" y="131817"/>
                        <a:pt x="147399" y="130976"/>
                      </a:cubicBezTo>
                      <a:lnTo>
                        <a:pt x="147776" y="0"/>
                      </a:lnTo>
                      <a:cubicBezTo>
                        <a:pt x="147770" y="847"/>
                        <a:pt x="147758" y="1695"/>
                        <a:pt x="147733" y="2542"/>
                      </a:cubicBezTo>
                      <a:close/>
                    </a:path>
                  </a:pathLst>
                </a:custGeom>
                <a:solidFill>
                  <a:srgbClr val="66667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A9183FBA-201B-5705-71EC-CE98938F7B6A}"/>
                    </a:ext>
                  </a:extLst>
                </p:cNvPr>
                <p:cNvSpPr/>
                <p:nvPr/>
              </p:nvSpPr>
              <p:spPr>
                <a:xfrm>
                  <a:off x="7896196" y="4868479"/>
                  <a:ext cx="127450" cy="270252"/>
                </a:xfrm>
                <a:custGeom>
                  <a:avLst/>
                  <a:gdLst>
                    <a:gd name="connsiteX0" fmla="*/ 127450 w 127450"/>
                    <a:gd name="connsiteY0" fmla="*/ 139283 h 270252"/>
                    <a:gd name="connsiteX1" fmla="*/ 127079 w 127450"/>
                    <a:gd name="connsiteY1" fmla="*/ 270253 h 270252"/>
                    <a:gd name="connsiteX2" fmla="*/ 85369 w 127450"/>
                    <a:gd name="connsiteY2" fmla="*/ 250255 h 270252"/>
                    <a:gd name="connsiteX3" fmla="*/ 0 w 127450"/>
                    <a:gd name="connsiteY3" fmla="*/ 130976 h 270252"/>
                    <a:gd name="connsiteX4" fmla="*/ 372 w 127450"/>
                    <a:gd name="connsiteY4" fmla="*/ 0 h 270252"/>
                    <a:gd name="connsiteX5" fmla="*/ 85740 w 127450"/>
                    <a:gd name="connsiteY5" fmla="*/ 119279 h 270252"/>
                    <a:gd name="connsiteX6" fmla="*/ 127450 w 127450"/>
                    <a:gd name="connsiteY6" fmla="*/ 139283 h 270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7450" h="270252">
                      <a:moveTo>
                        <a:pt x="127450" y="139283"/>
                      </a:moveTo>
                      <a:lnTo>
                        <a:pt x="127079" y="270253"/>
                      </a:lnTo>
                      <a:cubicBezTo>
                        <a:pt x="112394" y="264457"/>
                        <a:pt x="98415" y="257789"/>
                        <a:pt x="85369" y="250255"/>
                      </a:cubicBezTo>
                      <a:cubicBezTo>
                        <a:pt x="28356" y="217334"/>
                        <a:pt x="-123" y="174121"/>
                        <a:pt x="0" y="130976"/>
                      </a:cubicBezTo>
                      <a:lnTo>
                        <a:pt x="372" y="0"/>
                      </a:lnTo>
                      <a:cubicBezTo>
                        <a:pt x="248" y="43151"/>
                        <a:pt x="28727" y="86365"/>
                        <a:pt x="85740" y="119279"/>
                      </a:cubicBezTo>
                      <a:cubicBezTo>
                        <a:pt x="98792" y="126819"/>
                        <a:pt x="112766" y="133481"/>
                        <a:pt x="127450" y="139283"/>
                      </a:cubicBezTo>
                    </a:path>
                  </a:pathLst>
                </a:custGeom>
                <a:solidFill>
                  <a:srgbClr val="33335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0214E8B-6533-7218-CF11-E8993477BC9B}"/>
                  </a:ext>
                </a:extLst>
              </p:cNvPr>
              <p:cNvSpPr/>
              <p:nvPr/>
            </p:nvSpPr>
            <p:spPr>
              <a:xfrm>
                <a:off x="7896568" y="4701792"/>
                <a:ext cx="578396" cy="335025"/>
              </a:xfrm>
              <a:custGeom>
                <a:avLst/>
                <a:gdLst>
                  <a:gd name="connsiteX0" fmla="*/ 493031 w 578396"/>
                  <a:gd name="connsiteY0" fmla="*/ 49060 h 335025"/>
                  <a:gd name="connsiteX1" fmla="*/ 494361 w 578396"/>
                  <a:gd name="connsiteY1" fmla="*/ 285965 h 335025"/>
                  <a:gd name="connsiteX2" fmla="*/ 85369 w 578396"/>
                  <a:gd name="connsiteY2" fmla="*/ 285965 h 335025"/>
                  <a:gd name="connsiteX3" fmla="*/ 84033 w 578396"/>
                  <a:gd name="connsiteY3" fmla="*/ 49066 h 335025"/>
                  <a:gd name="connsiteX4" fmla="*/ 493031 w 578396"/>
                  <a:gd name="connsiteY4" fmla="*/ 49060 h 335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396" h="335025">
                    <a:moveTo>
                      <a:pt x="493031" y="49060"/>
                    </a:moveTo>
                    <a:cubicBezTo>
                      <a:pt x="606328" y="114473"/>
                      <a:pt x="606928" y="220552"/>
                      <a:pt x="494361" y="285965"/>
                    </a:cubicBezTo>
                    <a:cubicBezTo>
                      <a:pt x="381800" y="351379"/>
                      <a:pt x="198666" y="351379"/>
                      <a:pt x="85369" y="285965"/>
                    </a:cubicBezTo>
                    <a:cubicBezTo>
                      <a:pt x="-27935" y="220552"/>
                      <a:pt x="-28528" y="114479"/>
                      <a:pt x="84033" y="49066"/>
                    </a:cubicBezTo>
                    <a:cubicBezTo>
                      <a:pt x="196600" y="-16354"/>
                      <a:pt x="379727" y="-16354"/>
                      <a:pt x="493031" y="49060"/>
                    </a:cubicBezTo>
                    <a:close/>
                  </a:path>
                </a:pathLst>
              </a:custGeom>
              <a:solidFill>
                <a:srgbClr val="66667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AE918868-C2A9-E8D8-62F4-351FB6425A8B}"/>
                  </a:ext>
                </a:extLst>
              </p:cNvPr>
              <p:cNvSpPr/>
              <p:nvPr/>
            </p:nvSpPr>
            <p:spPr>
              <a:xfrm>
                <a:off x="7952754" y="4735166"/>
                <a:ext cx="466020" cy="269935"/>
              </a:xfrm>
              <a:custGeom>
                <a:avLst/>
                <a:gdLst>
                  <a:gd name="connsiteX0" fmla="*/ 397243 w 466020"/>
                  <a:gd name="connsiteY0" fmla="*/ 39526 h 269935"/>
                  <a:gd name="connsiteX1" fmla="*/ 398313 w 466020"/>
                  <a:gd name="connsiteY1" fmla="*/ 230404 h 269935"/>
                  <a:gd name="connsiteX2" fmla="*/ 68783 w 466020"/>
                  <a:gd name="connsiteY2" fmla="*/ 230404 h 269935"/>
                  <a:gd name="connsiteX3" fmla="*/ 67707 w 466020"/>
                  <a:gd name="connsiteY3" fmla="*/ 39532 h 269935"/>
                  <a:gd name="connsiteX4" fmla="*/ 397243 w 466020"/>
                  <a:gd name="connsiteY4" fmla="*/ 39526 h 269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6020" h="269935">
                    <a:moveTo>
                      <a:pt x="397243" y="39526"/>
                    </a:moveTo>
                    <a:cubicBezTo>
                      <a:pt x="488526" y="92234"/>
                      <a:pt x="489008" y="177696"/>
                      <a:pt x="398313" y="230404"/>
                    </a:cubicBezTo>
                    <a:cubicBezTo>
                      <a:pt x="307619" y="283112"/>
                      <a:pt x="160072" y="283112"/>
                      <a:pt x="68783" y="230404"/>
                    </a:cubicBezTo>
                    <a:cubicBezTo>
                      <a:pt x="-22505" y="177702"/>
                      <a:pt x="-22988" y="92234"/>
                      <a:pt x="67707" y="39532"/>
                    </a:cubicBezTo>
                    <a:cubicBezTo>
                      <a:pt x="158401" y="-13176"/>
                      <a:pt x="305955" y="-13176"/>
                      <a:pt x="397243" y="39526"/>
                    </a:cubicBezTo>
                    <a:close/>
                  </a:path>
                </a:pathLst>
              </a:custGeom>
              <a:solidFill>
                <a:srgbClr val="33335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46" name="Grafik 51">
              <a:extLst>
                <a:ext uri="{FF2B5EF4-FFF2-40B4-BE49-F238E27FC236}">
                  <a16:creationId xmlns:a16="http://schemas.microsoft.com/office/drawing/2014/main" id="{0ED29A5B-6509-143C-A5E0-3715988FEDAB}"/>
                </a:ext>
              </a:extLst>
            </p:cNvPr>
            <p:cNvGrpSpPr/>
            <p:nvPr/>
          </p:nvGrpSpPr>
          <p:grpSpPr>
            <a:xfrm>
              <a:off x="8003024" y="4535106"/>
              <a:ext cx="578844" cy="466060"/>
              <a:chOff x="8003024" y="4535106"/>
              <a:chExt cx="578844" cy="466060"/>
            </a:xfrm>
          </p:grpSpPr>
          <p:grpSp>
            <p:nvGrpSpPr>
              <p:cNvPr id="147" name="Grafik 51">
                <a:extLst>
                  <a:ext uri="{FF2B5EF4-FFF2-40B4-BE49-F238E27FC236}">
                    <a16:creationId xmlns:a16="http://schemas.microsoft.com/office/drawing/2014/main" id="{0A075F97-FC4B-7544-9368-7299F6866D3B}"/>
                  </a:ext>
                </a:extLst>
              </p:cNvPr>
              <p:cNvGrpSpPr/>
              <p:nvPr/>
            </p:nvGrpSpPr>
            <p:grpSpPr>
              <a:xfrm>
                <a:off x="8003024" y="4701793"/>
                <a:ext cx="578844" cy="299373"/>
                <a:chOff x="8003024" y="4701793"/>
                <a:chExt cx="578844" cy="299373"/>
              </a:xfrm>
            </p:grpSpPr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94EE40B0-3C6F-E65B-7DE8-55C1572E444C}"/>
                    </a:ext>
                  </a:extLst>
                </p:cNvPr>
                <p:cNvSpPr/>
                <p:nvPr/>
              </p:nvSpPr>
              <p:spPr>
                <a:xfrm>
                  <a:off x="8003024" y="4701793"/>
                  <a:ext cx="578844" cy="299373"/>
                </a:xfrm>
                <a:custGeom>
                  <a:avLst/>
                  <a:gdLst>
                    <a:gd name="connsiteX0" fmla="*/ 494812 w 578844"/>
                    <a:gd name="connsiteY0" fmla="*/ 119279 h 299373"/>
                    <a:gd name="connsiteX1" fmla="*/ 152465 w 578844"/>
                    <a:gd name="connsiteY1" fmla="*/ 147974 h 299373"/>
                    <a:gd name="connsiteX2" fmla="*/ 445 w 578844"/>
                    <a:gd name="connsiteY2" fmla="*/ 0 h 299373"/>
                    <a:gd name="connsiteX3" fmla="*/ 74 w 578844"/>
                    <a:gd name="connsiteY3" fmla="*/ 130970 h 299373"/>
                    <a:gd name="connsiteX4" fmla="*/ 127159 w 578844"/>
                    <a:gd name="connsiteY4" fmla="*/ 270111 h 299373"/>
                    <a:gd name="connsiteX5" fmla="*/ 127159 w 578844"/>
                    <a:gd name="connsiteY5" fmla="*/ 270253 h 299373"/>
                    <a:gd name="connsiteX6" fmla="*/ 431068 w 578844"/>
                    <a:gd name="connsiteY6" fmla="*/ 278115 h 299373"/>
                    <a:gd name="connsiteX7" fmla="*/ 431068 w 578844"/>
                    <a:gd name="connsiteY7" fmla="*/ 277929 h 299373"/>
                    <a:gd name="connsiteX8" fmla="*/ 578467 w 578844"/>
                    <a:gd name="connsiteY8" fmla="*/ 132621 h 299373"/>
                    <a:gd name="connsiteX9" fmla="*/ 578845 w 578844"/>
                    <a:gd name="connsiteY9" fmla="*/ 1652 h 299373"/>
                    <a:gd name="connsiteX10" fmla="*/ 494812 w 578844"/>
                    <a:gd name="connsiteY10" fmla="*/ 119279 h 299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8844" h="299373">
                      <a:moveTo>
                        <a:pt x="494812" y="119279"/>
                      </a:moveTo>
                      <a:cubicBezTo>
                        <a:pt x="392538" y="175754"/>
                        <a:pt x="263498" y="181074"/>
                        <a:pt x="152465" y="147974"/>
                      </a:cubicBezTo>
                      <a:cubicBezTo>
                        <a:pt x="79102" y="127190"/>
                        <a:pt x="-2023" y="68575"/>
                        <a:pt x="445" y="0"/>
                      </a:cubicBezTo>
                      <a:lnTo>
                        <a:pt x="74" y="130970"/>
                      </a:lnTo>
                      <a:cubicBezTo>
                        <a:pt x="-2456" y="189189"/>
                        <a:pt x="60255" y="245968"/>
                        <a:pt x="127159" y="270111"/>
                      </a:cubicBezTo>
                      <a:lnTo>
                        <a:pt x="127159" y="270253"/>
                      </a:lnTo>
                      <a:cubicBezTo>
                        <a:pt x="223582" y="306755"/>
                        <a:pt x="332759" y="308444"/>
                        <a:pt x="431068" y="278115"/>
                      </a:cubicBezTo>
                      <a:lnTo>
                        <a:pt x="431068" y="277929"/>
                      </a:lnTo>
                      <a:cubicBezTo>
                        <a:pt x="503002" y="256954"/>
                        <a:pt x="580620" y="199049"/>
                        <a:pt x="578467" y="132621"/>
                      </a:cubicBezTo>
                      <a:cubicBezTo>
                        <a:pt x="578473" y="132621"/>
                        <a:pt x="578845" y="1652"/>
                        <a:pt x="578845" y="1652"/>
                      </a:cubicBezTo>
                      <a:cubicBezTo>
                        <a:pt x="578721" y="44246"/>
                        <a:pt x="550731" y="86779"/>
                        <a:pt x="494812" y="119279"/>
                      </a:cubicBezTo>
                      <a:close/>
                    </a:path>
                  </a:pathLst>
                </a:custGeom>
                <a:solidFill>
                  <a:srgbClr val="33335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AC267F9E-17B9-7321-09B2-F747AD798951}"/>
                    </a:ext>
                  </a:extLst>
                </p:cNvPr>
                <p:cNvSpPr/>
                <p:nvPr/>
              </p:nvSpPr>
              <p:spPr>
                <a:xfrm>
                  <a:off x="8434092" y="4703445"/>
                  <a:ext cx="147776" cy="276463"/>
                </a:xfrm>
                <a:custGeom>
                  <a:avLst/>
                  <a:gdLst>
                    <a:gd name="connsiteX0" fmla="*/ 147733 w 147776"/>
                    <a:gd name="connsiteY0" fmla="*/ 2542 h 276463"/>
                    <a:gd name="connsiteX1" fmla="*/ 145840 w 147776"/>
                    <a:gd name="connsiteY1" fmla="*/ 19132 h 276463"/>
                    <a:gd name="connsiteX2" fmla="*/ 141164 w 147776"/>
                    <a:gd name="connsiteY2" fmla="*/ 35419 h 276463"/>
                    <a:gd name="connsiteX3" fmla="*/ 133463 w 147776"/>
                    <a:gd name="connsiteY3" fmla="*/ 51861 h 276463"/>
                    <a:gd name="connsiteX4" fmla="*/ 121821 w 147776"/>
                    <a:gd name="connsiteY4" fmla="*/ 69144 h 276463"/>
                    <a:gd name="connsiteX5" fmla="*/ 103883 w 147776"/>
                    <a:gd name="connsiteY5" fmla="*/ 88424 h 276463"/>
                    <a:gd name="connsiteX6" fmla="*/ 67269 w 147776"/>
                    <a:gd name="connsiteY6" fmla="*/ 115542 h 276463"/>
                    <a:gd name="connsiteX7" fmla="*/ 63737 w 147776"/>
                    <a:gd name="connsiteY7" fmla="*/ 117627 h 276463"/>
                    <a:gd name="connsiteX8" fmla="*/ 371 w 147776"/>
                    <a:gd name="connsiteY8" fmla="*/ 145487 h 276463"/>
                    <a:gd name="connsiteX9" fmla="*/ 0 w 147776"/>
                    <a:gd name="connsiteY9" fmla="*/ 276463 h 276463"/>
                    <a:gd name="connsiteX10" fmla="*/ 63366 w 147776"/>
                    <a:gd name="connsiteY10" fmla="*/ 248597 h 276463"/>
                    <a:gd name="connsiteX11" fmla="*/ 66892 w 147776"/>
                    <a:gd name="connsiteY11" fmla="*/ 246512 h 276463"/>
                    <a:gd name="connsiteX12" fmla="*/ 103511 w 147776"/>
                    <a:gd name="connsiteY12" fmla="*/ 219400 h 276463"/>
                    <a:gd name="connsiteX13" fmla="*/ 121450 w 147776"/>
                    <a:gd name="connsiteY13" fmla="*/ 200113 h 276463"/>
                    <a:gd name="connsiteX14" fmla="*/ 133085 w 147776"/>
                    <a:gd name="connsiteY14" fmla="*/ 182830 h 276463"/>
                    <a:gd name="connsiteX15" fmla="*/ 140793 w 147776"/>
                    <a:gd name="connsiteY15" fmla="*/ 166389 h 276463"/>
                    <a:gd name="connsiteX16" fmla="*/ 145463 w 147776"/>
                    <a:gd name="connsiteY16" fmla="*/ 150108 h 276463"/>
                    <a:gd name="connsiteX17" fmla="*/ 147362 w 147776"/>
                    <a:gd name="connsiteY17" fmla="*/ 133512 h 276463"/>
                    <a:gd name="connsiteX18" fmla="*/ 147399 w 147776"/>
                    <a:gd name="connsiteY18" fmla="*/ 130970 h 276463"/>
                    <a:gd name="connsiteX19" fmla="*/ 147776 w 147776"/>
                    <a:gd name="connsiteY19" fmla="*/ 0 h 276463"/>
                    <a:gd name="connsiteX20" fmla="*/ 147733 w 147776"/>
                    <a:gd name="connsiteY20" fmla="*/ 2542 h 276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7776" h="276463">
                      <a:moveTo>
                        <a:pt x="147733" y="2542"/>
                      </a:moveTo>
                      <a:cubicBezTo>
                        <a:pt x="147572" y="8085"/>
                        <a:pt x="146941" y="13621"/>
                        <a:pt x="145840" y="19132"/>
                      </a:cubicBezTo>
                      <a:cubicBezTo>
                        <a:pt x="144745" y="24594"/>
                        <a:pt x="143186" y="30031"/>
                        <a:pt x="141164" y="35419"/>
                      </a:cubicBezTo>
                      <a:cubicBezTo>
                        <a:pt x="139085" y="40955"/>
                        <a:pt x="136518" y="46442"/>
                        <a:pt x="133463" y="51861"/>
                      </a:cubicBezTo>
                      <a:cubicBezTo>
                        <a:pt x="130153" y="57719"/>
                        <a:pt x="126275" y="63484"/>
                        <a:pt x="121821" y="69144"/>
                      </a:cubicBezTo>
                      <a:cubicBezTo>
                        <a:pt x="116619" y="75744"/>
                        <a:pt x="110644" y="82183"/>
                        <a:pt x="103883" y="88424"/>
                      </a:cubicBezTo>
                      <a:cubicBezTo>
                        <a:pt x="93515" y="98000"/>
                        <a:pt x="81311" y="107093"/>
                        <a:pt x="67269" y="115542"/>
                      </a:cubicBezTo>
                      <a:cubicBezTo>
                        <a:pt x="66100" y="116242"/>
                        <a:pt x="64925" y="116934"/>
                        <a:pt x="63737" y="117627"/>
                      </a:cubicBezTo>
                      <a:cubicBezTo>
                        <a:pt x="44450" y="128835"/>
                        <a:pt x="23097" y="138120"/>
                        <a:pt x="371" y="145487"/>
                      </a:cubicBezTo>
                      <a:lnTo>
                        <a:pt x="0" y="276463"/>
                      </a:lnTo>
                      <a:cubicBezTo>
                        <a:pt x="22720" y="269090"/>
                        <a:pt x="44079" y="259805"/>
                        <a:pt x="63366" y="248597"/>
                      </a:cubicBezTo>
                      <a:cubicBezTo>
                        <a:pt x="64554" y="247904"/>
                        <a:pt x="65735" y="247211"/>
                        <a:pt x="66892" y="246512"/>
                      </a:cubicBezTo>
                      <a:cubicBezTo>
                        <a:pt x="80940" y="238063"/>
                        <a:pt x="93144" y="228970"/>
                        <a:pt x="103511" y="219400"/>
                      </a:cubicBezTo>
                      <a:cubicBezTo>
                        <a:pt x="110272" y="213159"/>
                        <a:pt x="116254" y="206713"/>
                        <a:pt x="121450" y="200113"/>
                      </a:cubicBezTo>
                      <a:cubicBezTo>
                        <a:pt x="125904" y="194460"/>
                        <a:pt x="129782" y="188688"/>
                        <a:pt x="133085" y="182830"/>
                      </a:cubicBezTo>
                      <a:cubicBezTo>
                        <a:pt x="136147" y="177418"/>
                        <a:pt x="138714" y="171931"/>
                        <a:pt x="140793" y="166389"/>
                      </a:cubicBezTo>
                      <a:cubicBezTo>
                        <a:pt x="142815" y="161001"/>
                        <a:pt x="144368" y="155570"/>
                        <a:pt x="145463" y="150108"/>
                      </a:cubicBezTo>
                      <a:cubicBezTo>
                        <a:pt x="146570" y="144597"/>
                        <a:pt x="147201" y="139054"/>
                        <a:pt x="147362" y="133512"/>
                      </a:cubicBezTo>
                      <a:cubicBezTo>
                        <a:pt x="147387" y="132665"/>
                        <a:pt x="147399" y="131817"/>
                        <a:pt x="147399" y="130970"/>
                      </a:cubicBezTo>
                      <a:lnTo>
                        <a:pt x="147776" y="0"/>
                      </a:lnTo>
                      <a:cubicBezTo>
                        <a:pt x="147770" y="847"/>
                        <a:pt x="147758" y="1695"/>
                        <a:pt x="147733" y="2542"/>
                      </a:cubicBezTo>
                      <a:close/>
                    </a:path>
                  </a:pathLst>
                </a:custGeom>
                <a:solidFill>
                  <a:srgbClr val="66667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E329E203-FD0E-737B-5FB7-2CEE80FDC299}"/>
                    </a:ext>
                  </a:extLst>
                </p:cNvPr>
                <p:cNvSpPr/>
                <p:nvPr/>
              </p:nvSpPr>
              <p:spPr>
                <a:xfrm>
                  <a:off x="8003097" y="4701793"/>
                  <a:ext cx="127450" cy="270252"/>
                </a:xfrm>
                <a:custGeom>
                  <a:avLst/>
                  <a:gdLst>
                    <a:gd name="connsiteX0" fmla="*/ 127450 w 127450"/>
                    <a:gd name="connsiteY0" fmla="*/ 139277 h 270252"/>
                    <a:gd name="connsiteX1" fmla="*/ 127079 w 127450"/>
                    <a:gd name="connsiteY1" fmla="*/ 270253 h 270252"/>
                    <a:gd name="connsiteX2" fmla="*/ 85369 w 127450"/>
                    <a:gd name="connsiteY2" fmla="*/ 250248 h 270252"/>
                    <a:gd name="connsiteX3" fmla="*/ 0 w 127450"/>
                    <a:gd name="connsiteY3" fmla="*/ 130970 h 270252"/>
                    <a:gd name="connsiteX4" fmla="*/ 372 w 127450"/>
                    <a:gd name="connsiteY4" fmla="*/ 0 h 270252"/>
                    <a:gd name="connsiteX5" fmla="*/ 85740 w 127450"/>
                    <a:gd name="connsiteY5" fmla="*/ 119279 h 270252"/>
                    <a:gd name="connsiteX6" fmla="*/ 127450 w 127450"/>
                    <a:gd name="connsiteY6" fmla="*/ 139277 h 270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7450" h="270252">
                      <a:moveTo>
                        <a:pt x="127450" y="139277"/>
                      </a:moveTo>
                      <a:lnTo>
                        <a:pt x="127079" y="270253"/>
                      </a:lnTo>
                      <a:cubicBezTo>
                        <a:pt x="112394" y="264451"/>
                        <a:pt x="98415" y="257782"/>
                        <a:pt x="85369" y="250248"/>
                      </a:cubicBezTo>
                      <a:cubicBezTo>
                        <a:pt x="28349" y="217334"/>
                        <a:pt x="-123" y="174121"/>
                        <a:pt x="0" y="130970"/>
                      </a:cubicBezTo>
                      <a:lnTo>
                        <a:pt x="372" y="0"/>
                      </a:lnTo>
                      <a:cubicBezTo>
                        <a:pt x="248" y="43145"/>
                        <a:pt x="28727" y="86358"/>
                        <a:pt x="85740" y="119279"/>
                      </a:cubicBezTo>
                      <a:cubicBezTo>
                        <a:pt x="98786" y="126813"/>
                        <a:pt x="112766" y="133481"/>
                        <a:pt x="127450" y="139277"/>
                      </a:cubicBezTo>
                    </a:path>
                  </a:pathLst>
                </a:custGeom>
                <a:solidFill>
                  <a:srgbClr val="33335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D79DF33-FACD-5B68-5F4C-E1B2BF71338E}"/>
                  </a:ext>
                </a:extLst>
              </p:cNvPr>
              <p:cNvSpPr/>
              <p:nvPr/>
            </p:nvSpPr>
            <p:spPr>
              <a:xfrm>
                <a:off x="8003466" y="4535106"/>
                <a:ext cx="578398" cy="335026"/>
              </a:xfrm>
              <a:custGeom>
                <a:avLst/>
                <a:gdLst>
                  <a:gd name="connsiteX0" fmla="*/ 493033 w 578398"/>
                  <a:gd name="connsiteY0" fmla="*/ 49060 h 335026"/>
                  <a:gd name="connsiteX1" fmla="*/ 494363 w 578398"/>
                  <a:gd name="connsiteY1" fmla="*/ 285966 h 335026"/>
                  <a:gd name="connsiteX2" fmla="*/ 85371 w 578398"/>
                  <a:gd name="connsiteY2" fmla="*/ 285966 h 335026"/>
                  <a:gd name="connsiteX3" fmla="*/ 84035 w 578398"/>
                  <a:gd name="connsiteY3" fmla="*/ 49060 h 335026"/>
                  <a:gd name="connsiteX4" fmla="*/ 493033 w 578398"/>
                  <a:gd name="connsiteY4" fmla="*/ 49060 h 335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398" h="335026">
                    <a:moveTo>
                      <a:pt x="493033" y="49060"/>
                    </a:moveTo>
                    <a:cubicBezTo>
                      <a:pt x="606330" y="114474"/>
                      <a:pt x="606930" y="220546"/>
                      <a:pt x="494363" y="285966"/>
                    </a:cubicBezTo>
                    <a:cubicBezTo>
                      <a:pt x="381802" y="351380"/>
                      <a:pt x="198668" y="351380"/>
                      <a:pt x="85371" y="285966"/>
                    </a:cubicBezTo>
                    <a:cubicBezTo>
                      <a:pt x="-27932" y="220552"/>
                      <a:pt x="-28532" y="114474"/>
                      <a:pt x="84035" y="49060"/>
                    </a:cubicBezTo>
                    <a:cubicBezTo>
                      <a:pt x="196602" y="-16353"/>
                      <a:pt x="379730" y="-16353"/>
                      <a:pt x="493033" y="49060"/>
                    </a:cubicBezTo>
                    <a:close/>
                  </a:path>
                </a:pathLst>
              </a:custGeom>
              <a:solidFill>
                <a:srgbClr val="66667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114FC1AE-9BE9-5FA8-9E21-58A966D7C6D0}"/>
                  </a:ext>
                </a:extLst>
              </p:cNvPr>
              <p:cNvSpPr/>
              <p:nvPr/>
            </p:nvSpPr>
            <p:spPr>
              <a:xfrm>
                <a:off x="8059655" y="4568474"/>
                <a:ext cx="466020" cy="269935"/>
              </a:xfrm>
              <a:custGeom>
                <a:avLst/>
                <a:gdLst>
                  <a:gd name="connsiteX0" fmla="*/ 397237 w 466020"/>
                  <a:gd name="connsiteY0" fmla="*/ 39531 h 269935"/>
                  <a:gd name="connsiteX1" fmla="*/ 398313 w 466020"/>
                  <a:gd name="connsiteY1" fmla="*/ 230409 h 269935"/>
                  <a:gd name="connsiteX2" fmla="*/ 68783 w 466020"/>
                  <a:gd name="connsiteY2" fmla="*/ 230409 h 269935"/>
                  <a:gd name="connsiteX3" fmla="*/ 67707 w 466020"/>
                  <a:gd name="connsiteY3" fmla="*/ 39531 h 269935"/>
                  <a:gd name="connsiteX4" fmla="*/ 397243 w 466020"/>
                  <a:gd name="connsiteY4" fmla="*/ 39531 h 269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6020" h="269935">
                    <a:moveTo>
                      <a:pt x="397237" y="39531"/>
                    </a:moveTo>
                    <a:cubicBezTo>
                      <a:pt x="488526" y="92233"/>
                      <a:pt x="489008" y="177701"/>
                      <a:pt x="398313" y="230409"/>
                    </a:cubicBezTo>
                    <a:cubicBezTo>
                      <a:pt x="307619" y="283111"/>
                      <a:pt x="160071" y="283111"/>
                      <a:pt x="68783" y="230409"/>
                    </a:cubicBezTo>
                    <a:cubicBezTo>
                      <a:pt x="-22505" y="177701"/>
                      <a:pt x="-22988" y="92239"/>
                      <a:pt x="67707" y="39531"/>
                    </a:cubicBezTo>
                    <a:cubicBezTo>
                      <a:pt x="158401" y="-13177"/>
                      <a:pt x="305955" y="-13177"/>
                      <a:pt x="397243" y="39531"/>
                    </a:cubicBezTo>
                    <a:close/>
                  </a:path>
                </a:pathLst>
              </a:custGeom>
              <a:solidFill>
                <a:srgbClr val="33335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153" name="Grafik 51">
              <a:extLst>
                <a:ext uri="{FF2B5EF4-FFF2-40B4-BE49-F238E27FC236}">
                  <a16:creationId xmlns:a16="http://schemas.microsoft.com/office/drawing/2014/main" id="{238992EE-B1F8-1B56-3113-ACA24810954B}"/>
                </a:ext>
              </a:extLst>
            </p:cNvPr>
            <p:cNvGrpSpPr/>
            <p:nvPr/>
          </p:nvGrpSpPr>
          <p:grpSpPr>
            <a:xfrm>
              <a:off x="7917562" y="4388647"/>
              <a:ext cx="578850" cy="466062"/>
              <a:chOff x="7917562" y="4388647"/>
              <a:chExt cx="578850" cy="466062"/>
            </a:xfrm>
          </p:grpSpPr>
          <p:grpSp>
            <p:nvGrpSpPr>
              <p:cNvPr id="154" name="Grafik 51">
                <a:extLst>
                  <a:ext uri="{FF2B5EF4-FFF2-40B4-BE49-F238E27FC236}">
                    <a16:creationId xmlns:a16="http://schemas.microsoft.com/office/drawing/2014/main" id="{7A95394D-5C8E-AF05-E889-811C1B5B2BB3}"/>
                  </a:ext>
                </a:extLst>
              </p:cNvPr>
              <p:cNvGrpSpPr/>
              <p:nvPr/>
            </p:nvGrpSpPr>
            <p:grpSpPr>
              <a:xfrm>
                <a:off x="7917562" y="4555334"/>
                <a:ext cx="578850" cy="299375"/>
                <a:chOff x="7917562" y="4555334"/>
                <a:chExt cx="578850" cy="299375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A9778623-C7B3-FB08-F22B-F3595475CE01}"/>
                    </a:ext>
                  </a:extLst>
                </p:cNvPr>
                <p:cNvSpPr/>
                <p:nvPr/>
              </p:nvSpPr>
              <p:spPr>
                <a:xfrm>
                  <a:off x="7917562" y="4555334"/>
                  <a:ext cx="578850" cy="299375"/>
                </a:xfrm>
                <a:custGeom>
                  <a:avLst/>
                  <a:gdLst>
                    <a:gd name="connsiteX0" fmla="*/ 494812 w 578850"/>
                    <a:gd name="connsiteY0" fmla="*/ 119279 h 299375"/>
                    <a:gd name="connsiteX1" fmla="*/ 152471 w 578850"/>
                    <a:gd name="connsiteY1" fmla="*/ 147974 h 299375"/>
                    <a:gd name="connsiteX2" fmla="*/ 451 w 578850"/>
                    <a:gd name="connsiteY2" fmla="*/ 0 h 299375"/>
                    <a:gd name="connsiteX3" fmla="*/ 74 w 578850"/>
                    <a:gd name="connsiteY3" fmla="*/ 130976 h 299375"/>
                    <a:gd name="connsiteX4" fmla="*/ 127159 w 578850"/>
                    <a:gd name="connsiteY4" fmla="*/ 270111 h 299375"/>
                    <a:gd name="connsiteX5" fmla="*/ 127159 w 578850"/>
                    <a:gd name="connsiteY5" fmla="*/ 270253 h 299375"/>
                    <a:gd name="connsiteX6" fmla="*/ 431075 w 578850"/>
                    <a:gd name="connsiteY6" fmla="*/ 278115 h 299375"/>
                    <a:gd name="connsiteX7" fmla="*/ 431075 w 578850"/>
                    <a:gd name="connsiteY7" fmla="*/ 277929 h 299375"/>
                    <a:gd name="connsiteX8" fmla="*/ 578473 w 578850"/>
                    <a:gd name="connsiteY8" fmla="*/ 132621 h 299375"/>
                    <a:gd name="connsiteX9" fmla="*/ 578851 w 578850"/>
                    <a:gd name="connsiteY9" fmla="*/ 1652 h 299375"/>
                    <a:gd name="connsiteX10" fmla="*/ 494812 w 578850"/>
                    <a:gd name="connsiteY10" fmla="*/ 119279 h 299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8850" h="299375">
                      <a:moveTo>
                        <a:pt x="494812" y="119279"/>
                      </a:moveTo>
                      <a:cubicBezTo>
                        <a:pt x="392544" y="175754"/>
                        <a:pt x="263498" y="181074"/>
                        <a:pt x="152471" y="147974"/>
                      </a:cubicBezTo>
                      <a:cubicBezTo>
                        <a:pt x="79109" y="127190"/>
                        <a:pt x="-2023" y="68575"/>
                        <a:pt x="451" y="0"/>
                      </a:cubicBezTo>
                      <a:lnTo>
                        <a:pt x="74" y="130976"/>
                      </a:lnTo>
                      <a:cubicBezTo>
                        <a:pt x="-2456" y="189189"/>
                        <a:pt x="60261" y="245968"/>
                        <a:pt x="127159" y="270111"/>
                      </a:cubicBezTo>
                      <a:lnTo>
                        <a:pt x="127159" y="270253"/>
                      </a:lnTo>
                      <a:cubicBezTo>
                        <a:pt x="223588" y="306761"/>
                        <a:pt x="332765" y="308443"/>
                        <a:pt x="431075" y="278115"/>
                      </a:cubicBezTo>
                      <a:lnTo>
                        <a:pt x="431075" y="277929"/>
                      </a:lnTo>
                      <a:cubicBezTo>
                        <a:pt x="503002" y="256954"/>
                        <a:pt x="580626" y="199049"/>
                        <a:pt x="578473" y="132621"/>
                      </a:cubicBezTo>
                      <a:cubicBezTo>
                        <a:pt x="578473" y="132621"/>
                        <a:pt x="578851" y="1652"/>
                        <a:pt x="578851" y="1652"/>
                      </a:cubicBezTo>
                      <a:cubicBezTo>
                        <a:pt x="578727" y="44246"/>
                        <a:pt x="550737" y="86779"/>
                        <a:pt x="494812" y="119279"/>
                      </a:cubicBezTo>
                      <a:close/>
                    </a:path>
                  </a:pathLst>
                </a:custGeom>
                <a:solidFill>
                  <a:srgbClr val="00BED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4E2E5CA0-F118-9B68-31FC-33D0FAF9AA71}"/>
                    </a:ext>
                  </a:extLst>
                </p:cNvPr>
                <p:cNvSpPr/>
                <p:nvPr/>
              </p:nvSpPr>
              <p:spPr>
                <a:xfrm>
                  <a:off x="8348637" y="4556986"/>
                  <a:ext cx="147770" cy="276463"/>
                </a:xfrm>
                <a:custGeom>
                  <a:avLst/>
                  <a:gdLst>
                    <a:gd name="connsiteX0" fmla="*/ 147727 w 147770"/>
                    <a:gd name="connsiteY0" fmla="*/ 2542 h 276463"/>
                    <a:gd name="connsiteX1" fmla="*/ 145834 w 147770"/>
                    <a:gd name="connsiteY1" fmla="*/ 19138 h 276463"/>
                    <a:gd name="connsiteX2" fmla="*/ 141164 w 147770"/>
                    <a:gd name="connsiteY2" fmla="*/ 35419 h 276463"/>
                    <a:gd name="connsiteX3" fmla="*/ 133456 w 147770"/>
                    <a:gd name="connsiteY3" fmla="*/ 51861 h 276463"/>
                    <a:gd name="connsiteX4" fmla="*/ 121815 w 147770"/>
                    <a:gd name="connsiteY4" fmla="*/ 69144 h 276463"/>
                    <a:gd name="connsiteX5" fmla="*/ 103883 w 147770"/>
                    <a:gd name="connsiteY5" fmla="*/ 88431 h 276463"/>
                    <a:gd name="connsiteX6" fmla="*/ 67263 w 147770"/>
                    <a:gd name="connsiteY6" fmla="*/ 115542 h 276463"/>
                    <a:gd name="connsiteX7" fmla="*/ 63737 w 147770"/>
                    <a:gd name="connsiteY7" fmla="*/ 117627 h 276463"/>
                    <a:gd name="connsiteX8" fmla="*/ 371 w 147770"/>
                    <a:gd name="connsiteY8" fmla="*/ 145487 h 276463"/>
                    <a:gd name="connsiteX9" fmla="*/ 0 w 147770"/>
                    <a:gd name="connsiteY9" fmla="*/ 276463 h 276463"/>
                    <a:gd name="connsiteX10" fmla="*/ 63366 w 147770"/>
                    <a:gd name="connsiteY10" fmla="*/ 248597 h 276463"/>
                    <a:gd name="connsiteX11" fmla="*/ 66892 w 147770"/>
                    <a:gd name="connsiteY11" fmla="*/ 246512 h 276463"/>
                    <a:gd name="connsiteX12" fmla="*/ 103511 w 147770"/>
                    <a:gd name="connsiteY12" fmla="*/ 219400 h 276463"/>
                    <a:gd name="connsiteX13" fmla="*/ 121450 w 147770"/>
                    <a:gd name="connsiteY13" fmla="*/ 200113 h 276463"/>
                    <a:gd name="connsiteX14" fmla="*/ 133085 w 147770"/>
                    <a:gd name="connsiteY14" fmla="*/ 182837 h 276463"/>
                    <a:gd name="connsiteX15" fmla="*/ 140793 w 147770"/>
                    <a:gd name="connsiteY15" fmla="*/ 166389 h 276463"/>
                    <a:gd name="connsiteX16" fmla="*/ 145463 w 147770"/>
                    <a:gd name="connsiteY16" fmla="*/ 150108 h 276463"/>
                    <a:gd name="connsiteX17" fmla="*/ 147362 w 147770"/>
                    <a:gd name="connsiteY17" fmla="*/ 133512 h 276463"/>
                    <a:gd name="connsiteX18" fmla="*/ 147399 w 147770"/>
                    <a:gd name="connsiteY18" fmla="*/ 130970 h 276463"/>
                    <a:gd name="connsiteX19" fmla="*/ 147770 w 147770"/>
                    <a:gd name="connsiteY19" fmla="*/ 0 h 276463"/>
                    <a:gd name="connsiteX20" fmla="*/ 147727 w 147770"/>
                    <a:gd name="connsiteY20" fmla="*/ 2542 h 276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7770" h="276463">
                      <a:moveTo>
                        <a:pt x="147727" y="2542"/>
                      </a:moveTo>
                      <a:cubicBezTo>
                        <a:pt x="147572" y="8085"/>
                        <a:pt x="146935" y="13621"/>
                        <a:pt x="145834" y="19138"/>
                      </a:cubicBezTo>
                      <a:cubicBezTo>
                        <a:pt x="144739" y="24594"/>
                        <a:pt x="143180" y="30031"/>
                        <a:pt x="141164" y="35419"/>
                      </a:cubicBezTo>
                      <a:cubicBezTo>
                        <a:pt x="139085" y="40955"/>
                        <a:pt x="136512" y="46448"/>
                        <a:pt x="133456" y="51861"/>
                      </a:cubicBezTo>
                      <a:cubicBezTo>
                        <a:pt x="130147" y="57719"/>
                        <a:pt x="126275" y="63490"/>
                        <a:pt x="121815" y="69144"/>
                      </a:cubicBezTo>
                      <a:cubicBezTo>
                        <a:pt x="116619" y="75744"/>
                        <a:pt x="110644" y="82189"/>
                        <a:pt x="103883" y="88431"/>
                      </a:cubicBezTo>
                      <a:cubicBezTo>
                        <a:pt x="93515" y="98000"/>
                        <a:pt x="81305" y="107093"/>
                        <a:pt x="67263" y="115542"/>
                      </a:cubicBezTo>
                      <a:cubicBezTo>
                        <a:pt x="66100" y="116242"/>
                        <a:pt x="64925" y="116934"/>
                        <a:pt x="63737" y="117627"/>
                      </a:cubicBezTo>
                      <a:cubicBezTo>
                        <a:pt x="44450" y="128836"/>
                        <a:pt x="23091" y="138120"/>
                        <a:pt x="371" y="145487"/>
                      </a:cubicBezTo>
                      <a:lnTo>
                        <a:pt x="0" y="276463"/>
                      </a:lnTo>
                      <a:cubicBezTo>
                        <a:pt x="22720" y="269096"/>
                        <a:pt x="44079" y="259805"/>
                        <a:pt x="63366" y="248597"/>
                      </a:cubicBezTo>
                      <a:cubicBezTo>
                        <a:pt x="64554" y="247910"/>
                        <a:pt x="65729" y="247211"/>
                        <a:pt x="66892" y="246512"/>
                      </a:cubicBezTo>
                      <a:cubicBezTo>
                        <a:pt x="80940" y="238063"/>
                        <a:pt x="93144" y="228970"/>
                        <a:pt x="103511" y="219400"/>
                      </a:cubicBezTo>
                      <a:cubicBezTo>
                        <a:pt x="110272" y="213159"/>
                        <a:pt x="116248" y="206713"/>
                        <a:pt x="121450" y="200113"/>
                      </a:cubicBezTo>
                      <a:cubicBezTo>
                        <a:pt x="125897" y="194460"/>
                        <a:pt x="129782" y="188688"/>
                        <a:pt x="133085" y="182837"/>
                      </a:cubicBezTo>
                      <a:cubicBezTo>
                        <a:pt x="136141" y="177418"/>
                        <a:pt x="138714" y="171931"/>
                        <a:pt x="140793" y="166389"/>
                      </a:cubicBezTo>
                      <a:cubicBezTo>
                        <a:pt x="142809" y="161001"/>
                        <a:pt x="144368" y="155570"/>
                        <a:pt x="145463" y="150108"/>
                      </a:cubicBezTo>
                      <a:cubicBezTo>
                        <a:pt x="146570" y="144597"/>
                        <a:pt x="147201" y="139054"/>
                        <a:pt x="147362" y="133512"/>
                      </a:cubicBezTo>
                      <a:cubicBezTo>
                        <a:pt x="147387" y="132665"/>
                        <a:pt x="147399" y="131817"/>
                        <a:pt x="147399" y="130970"/>
                      </a:cubicBezTo>
                      <a:lnTo>
                        <a:pt x="147770" y="0"/>
                      </a:lnTo>
                      <a:cubicBezTo>
                        <a:pt x="147770" y="847"/>
                        <a:pt x="147758" y="1695"/>
                        <a:pt x="147727" y="254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E6DC"/>
                    </a:gs>
                    <a:gs pos="86310">
                      <a:srgbClr val="00BEDC"/>
                    </a:gs>
                  </a:gsLst>
                  <a:lin ang="10800000" scaled="1"/>
                </a:gra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685AEE89-742A-2D50-95E6-C22834CB6BA2}"/>
                    </a:ext>
                  </a:extLst>
                </p:cNvPr>
                <p:cNvSpPr/>
                <p:nvPr/>
              </p:nvSpPr>
              <p:spPr>
                <a:xfrm>
                  <a:off x="7917642" y="4555334"/>
                  <a:ext cx="127450" cy="270252"/>
                </a:xfrm>
                <a:custGeom>
                  <a:avLst/>
                  <a:gdLst>
                    <a:gd name="connsiteX0" fmla="*/ 127450 w 127450"/>
                    <a:gd name="connsiteY0" fmla="*/ 139277 h 270252"/>
                    <a:gd name="connsiteX1" fmla="*/ 127079 w 127450"/>
                    <a:gd name="connsiteY1" fmla="*/ 270253 h 270252"/>
                    <a:gd name="connsiteX2" fmla="*/ 85363 w 127450"/>
                    <a:gd name="connsiteY2" fmla="*/ 250255 h 270252"/>
                    <a:gd name="connsiteX3" fmla="*/ 0 w 127450"/>
                    <a:gd name="connsiteY3" fmla="*/ 130976 h 270252"/>
                    <a:gd name="connsiteX4" fmla="*/ 372 w 127450"/>
                    <a:gd name="connsiteY4" fmla="*/ 0 h 270252"/>
                    <a:gd name="connsiteX5" fmla="*/ 85734 w 127450"/>
                    <a:gd name="connsiteY5" fmla="*/ 119279 h 270252"/>
                    <a:gd name="connsiteX6" fmla="*/ 127450 w 127450"/>
                    <a:gd name="connsiteY6" fmla="*/ 139277 h 270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7450" h="270252">
                      <a:moveTo>
                        <a:pt x="127450" y="139277"/>
                      </a:moveTo>
                      <a:lnTo>
                        <a:pt x="127079" y="270253"/>
                      </a:lnTo>
                      <a:cubicBezTo>
                        <a:pt x="112394" y="264451"/>
                        <a:pt x="98415" y="257789"/>
                        <a:pt x="85363" y="250255"/>
                      </a:cubicBezTo>
                      <a:cubicBezTo>
                        <a:pt x="28349" y="217334"/>
                        <a:pt x="-123" y="174121"/>
                        <a:pt x="0" y="130976"/>
                      </a:cubicBezTo>
                      <a:lnTo>
                        <a:pt x="372" y="0"/>
                      </a:lnTo>
                      <a:cubicBezTo>
                        <a:pt x="248" y="43151"/>
                        <a:pt x="28721" y="86364"/>
                        <a:pt x="85734" y="119279"/>
                      </a:cubicBezTo>
                      <a:cubicBezTo>
                        <a:pt x="98786" y="126813"/>
                        <a:pt x="112766" y="133481"/>
                        <a:pt x="127450" y="139277"/>
                      </a:cubicBezTo>
                    </a:path>
                  </a:pathLst>
                </a:custGeom>
                <a:solidFill>
                  <a:srgbClr val="00BED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3D87A71-2A7E-109D-C22F-9B11047E7955}"/>
                  </a:ext>
                </a:extLst>
              </p:cNvPr>
              <p:cNvSpPr/>
              <p:nvPr/>
            </p:nvSpPr>
            <p:spPr>
              <a:xfrm>
                <a:off x="7918011" y="4388647"/>
                <a:ext cx="578397" cy="335026"/>
              </a:xfrm>
              <a:custGeom>
                <a:avLst/>
                <a:gdLst>
                  <a:gd name="connsiteX0" fmla="*/ 493027 w 578397"/>
                  <a:gd name="connsiteY0" fmla="*/ 49060 h 335026"/>
                  <a:gd name="connsiteX1" fmla="*/ 494363 w 578397"/>
                  <a:gd name="connsiteY1" fmla="*/ 285966 h 335026"/>
                  <a:gd name="connsiteX2" fmla="*/ 85371 w 578397"/>
                  <a:gd name="connsiteY2" fmla="*/ 285966 h 335026"/>
                  <a:gd name="connsiteX3" fmla="*/ 84035 w 578397"/>
                  <a:gd name="connsiteY3" fmla="*/ 49060 h 335026"/>
                  <a:gd name="connsiteX4" fmla="*/ 493027 w 578397"/>
                  <a:gd name="connsiteY4" fmla="*/ 49060 h 335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397" h="335026">
                    <a:moveTo>
                      <a:pt x="493027" y="49060"/>
                    </a:moveTo>
                    <a:cubicBezTo>
                      <a:pt x="606330" y="114474"/>
                      <a:pt x="606930" y="220552"/>
                      <a:pt x="494363" y="285966"/>
                    </a:cubicBezTo>
                    <a:cubicBezTo>
                      <a:pt x="381796" y="351380"/>
                      <a:pt x="198668" y="351380"/>
                      <a:pt x="85371" y="285966"/>
                    </a:cubicBezTo>
                    <a:cubicBezTo>
                      <a:pt x="-27932" y="220552"/>
                      <a:pt x="-28532" y="114480"/>
                      <a:pt x="84035" y="49060"/>
                    </a:cubicBezTo>
                    <a:cubicBezTo>
                      <a:pt x="196602" y="-16353"/>
                      <a:pt x="379730" y="-16353"/>
                      <a:pt x="493027" y="49060"/>
                    </a:cubicBezTo>
                    <a:close/>
                  </a:path>
                </a:pathLst>
              </a:custGeom>
              <a:solidFill>
                <a:srgbClr val="00E6D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E0D1F337-D55E-7649-F78F-5B73F2981114}"/>
                  </a:ext>
                </a:extLst>
              </p:cNvPr>
              <p:cNvSpPr/>
              <p:nvPr/>
            </p:nvSpPr>
            <p:spPr>
              <a:xfrm>
                <a:off x="7974200" y="4422020"/>
                <a:ext cx="466020" cy="269935"/>
              </a:xfrm>
              <a:custGeom>
                <a:avLst/>
                <a:gdLst>
                  <a:gd name="connsiteX0" fmla="*/ 397237 w 466020"/>
                  <a:gd name="connsiteY0" fmla="*/ 39527 h 269935"/>
                  <a:gd name="connsiteX1" fmla="*/ 398313 w 466020"/>
                  <a:gd name="connsiteY1" fmla="*/ 230405 h 269935"/>
                  <a:gd name="connsiteX2" fmla="*/ 68783 w 466020"/>
                  <a:gd name="connsiteY2" fmla="*/ 230405 h 269935"/>
                  <a:gd name="connsiteX3" fmla="*/ 67707 w 466020"/>
                  <a:gd name="connsiteY3" fmla="*/ 39527 h 269935"/>
                  <a:gd name="connsiteX4" fmla="*/ 397237 w 466020"/>
                  <a:gd name="connsiteY4" fmla="*/ 39527 h 269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6020" h="269935">
                    <a:moveTo>
                      <a:pt x="397237" y="39527"/>
                    </a:moveTo>
                    <a:cubicBezTo>
                      <a:pt x="488526" y="92235"/>
                      <a:pt x="489008" y="177696"/>
                      <a:pt x="398313" y="230405"/>
                    </a:cubicBezTo>
                    <a:cubicBezTo>
                      <a:pt x="307619" y="283113"/>
                      <a:pt x="160071" y="283113"/>
                      <a:pt x="68783" y="230405"/>
                    </a:cubicBezTo>
                    <a:cubicBezTo>
                      <a:pt x="-22505" y="177703"/>
                      <a:pt x="-22988" y="92235"/>
                      <a:pt x="67707" y="39527"/>
                    </a:cubicBezTo>
                    <a:cubicBezTo>
                      <a:pt x="158401" y="-13176"/>
                      <a:pt x="305949" y="-13176"/>
                      <a:pt x="397237" y="39527"/>
                    </a:cubicBezTo>
                    <a:close/>
                  </a:path>
                </a:pathLst>
              </a:custGeom>
              <a:solidFill>
                <a:srgbClr val="00BED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2038DDE6-E131-6487-18FC-D43E400972D1}"/>
                </a:ext>
              </a:extLst>
            </p:cNvPr>
            <p:cNvSpPr/>
            <p:nvPr/>
          </p:nvSpPr>
          <p:spPr>
            <a:xfrm>
              <a:off x="8061471" y="4463588"/>
              <a:ext cx="282335" cy="183498"/>
            </a:xfrm>
            <a:custGeom>
              <a:avLst/>
              <a:gdLst>
                <a:gd name="connsiteX0" fmla="*/ 65186 w 282335"/>
                <a:gd name="connsiteY0" fmla="*/ 81428 h 183498"/>
                <a:gd name="connsiteX1" fmla="*/ 67896 w 282335"/>
                <a:gd name="connsiteY1" fmla="*/ 56908 h 183498"/>
                <a:gd name="connsiteX2" fmla="*/ 108690 w 282335"/>
                <a:gd name="connsiteY2" fmla="*/ 80463 h 183498"/>
                <a:gd name="connsiteX3" fmla="*/ 83156 w 282335"/>
                <a:gd name="connsiteY3" fmla="*/ 86117 h 183498"/>
                <a:gd name="connsiteX4" fmla="*/ 65186 w 282335"/>
                <a:gd name="connsiteY4" fmla="*/ 81428 h 183498"/>
                <a:gd name="connsiteX5" fmla="*/ 169724 w 282335"/>
                <a:gd name="connsiteY5" fmla="*/ 96676 h 183498"/>
                <a:gd name="connsiteX6" fmla="*/ 198321 w 282335"/>
                <a:gd name="connsiteY6" fmla="*/ 89952 h 183498"/>
                <a:gd name="connsiteX7" fmla="*/ 217416 w 282335"/>
                <a:gd name="connsiteY7" fmla="*/ 94882 h 183498"/>
                <a:gd name="connsiteX8" fmla="*/ 214212 w 282335"/>
                <a:gd name="connsiteY8" fmla="*/ 122365 h 183498"/>
                <a:gd name="connsiteX9" fmla="*/ 169724 w 282335"/>
                <a:gd name="connsiteY9" fmla="*/ 96676 h 183498"/>
                <a:gd name="connsiteX10" fmla="*/ 257543 w 282335"/>
                <a:gd name="connsiteY10" fmla="*/ 67950 h 183498"/>
                <a:gd name="connsiteX11" fmla="*/ 189618 w 282335"/>
                <a:gd name="connsiteY11" fmla="*/ 55888 h 183498"/>
                <a:gd name="connsiteX12" fmla="*/ 132159 w 282335"/>
                <a:gd name="connsiteY12" fmla="*/ 72329 h 183498"/>
                <a:gd name="connsiteX13" fmla="*/ 86063 w 282335"/>
                <a:gd name="connsiteY13" fmla="*/ 45718 h 183498"/>
                <a:gd name="connsiteX14" fmla="*/ 143918 w 282335"/>
                <a:gd name="connsiteY14" fmla="*/ 24811 h 183498"/>
                <a:gd name="connsiteX15" fmla="*/ 116874 w 282335"/>
                <a:gd name="connsiteY15" fmla="*/ 0 h 183498"/>
                <a:gd name="connsiteX16" fmla="*/ 52172 w 282335"/>
                <a:gd name="connsiteY16" fmla="*/ 26147 h 183498"/>
                <a:gd name="connsiteX17" fmla="*/ 28326 w 282335"/>
                <a:gd name="connsiteY17" fmla="*/ 12377 h 183498"/>
                <a:gd name="connsiteX18" fmla="*/ 9608 w 282335"/>
                <a:gd name="connsiteY18" fmla="*/ 23258 h 183498"/>
                <a:gd name="connsiteX19" fmla="*/ 33454 w 282335"/>
                <a:gd name="connsiteY19" fmla="*/ 37028 h 183498"/>
                <a:gd name="connsiteX20" fmla="*/ 6292 w 282335"/>
                <a:gd name="connsiteY20" fmla="*/ 59581 h 183498"/>
                <a:gd name="connsiteX21" fmla="*/ 292 w 282335"/>
                <a:gd name="connsiteY21" fmla="*/ 80167 h 183498"/>
                <a:gd name="connsiteX22" fmla="*/ 24515 w 282335"/>
                <a:gd name="connsiteY22" fmla="*/ 108039 h 183498"/>
                <a:gd name="connsiteX23" fmla="*/ 55413 w 282335"/>
                <a:gd name="connsiteY23" fmla="*/ 119303 h 183498"/>
                <a:gd name="connsiteX24" fmla="*/ 96071 w 282335"/>
                <a:gd name="connsiteY24" fmla="*/ 118134 h 183498"/>
                <a:gd name="connsiteX25" fmla="*/ 146132 w 282335"/>
                <a:gd name="connsiteY25" fmla="*/ 104736 h 183498"/>
                <a:gd name="connsiteX26" fmla="*/ 196168 w 282335"/>
                <a:gd name="connsiteY26" fmla="*/ 133630 h 183498"/>
                <a:gd name="connsiteX27" fmla="*/ 123431 w 282335"/>
                <a:gd name="connsiteY27" fmla="*/ 158904 h 183498"/>
                <a:gd name="connsiteX28" fmla="*/ 153035 w 282335"/>
                <a:gd name="connsiteY28" fmla="*/ 183498 h 183498"/>
                <a:gd name="connsiteX29" fmla="*/ 192030 w 282335"/>
                <a:gd name="connsiteY29" fmla="*/ 171585 h 183498"/>
                <a:gd name="connsiteX30" fmla="*/ 229645 w 282335"/>
                <a:gd name="connsiteY30" fmla="*/ 152954 h 183498"/>
                <a:gd name="connsiteX31" fmla="*/ 253912 w 282335"/>
                <a:gd name="connsiteY31" fmla="*/ 166964 h 183498"/>
                <a:gd name="connsiteX32" fmla="*/ 272630 w 282335"/>
                <a:gd name="connsiteY32" fmla="*/ 156090 h 183498"/>
                <a:gd name="connsiteX33" fmla="*/ 248109 w 282335"/>
                <a:gd name="connsiteY33" fmla="*/ 141931 h 183498"/>
                <a:gd name="connsiteX34" fmla="*/ 282323 w 282335"/>
                <a:gd name="connsiteY34" fmla="*/ 99101 h 183498"/>
                <a:gd name="connsiteX35" fmla="*/ 257549 w 282335"/>
                <a:gd name="connsiteY35" fmla="*/ 67950 h 183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82335" h="183498">
                  <a:moveTo>
                    <a:pt x="65186" y="81428"/>
                  </a:moveTo>
                  <a:cubicBezTo>
                    <a:pt x="53341" y="74587"/>
                    <a:pt x="54219" y="66416"/>
                    <a:pt x="67896" y="56908"/>
                  </a:cubicBezTo>
                  <a:lnTo>
                    <a:pt x="108690" y="80463"/>
                  </a:lnTo>
                  <a:cubicBezTo>
                    <a:pt x="97989" y="84076"/>
                    <a:pt x="89490" y="85969"/>
                    <a:pt x="83156" y="86117"/>
                  </a:cubicBezTo>
                  <a:cubicBezTo>
                    <a:pt x="76890" y="86266"/>
                    <a:pt x="70865" y="84707"/>
                    <a:pt x="65186" y="81428"/>
                  </a:cubicBezTo>
                  <a:moveTo>
                    <a:pt x="169724" y="96676"/>
                  </a:moveTo>
                  <a:cubicBezTo>
                    <a:pt x="182244" y="92451"/>
                    <a:pt x="191795" y="90212"/>
                    <a:pt x="198321" y="89952"/>
                  </a:cubicBezTo>
                  <a:cubicBezTo>
                    <a:pt x="204909" y="89693"/>
                    <a:pt x="211286" y="91338"/>
                    <a:pt x="217416" y="94882"/>
                  </a:cubicBezTo>
                  <a:cubicBezTo>
                    <a:pt x="230994" y="102720"/>
                    <a:pt x="229893" y="111874"/>
                    <a:pt x="214212" y="122365"/>
                  </a:cubicBezTo>
                  <a:lnTo>
                    <a:pt x="169724" y="96676"/>
                  </a:lnTo>
                  <a:moveTo>
                    <a:pt x="257543" y="67950"/>
                  </a:moveTo>
                  <a:cubicBezTo>
                    <a:pt x="236746" y="55943"/>
                    <a:pt x="214107" y="51923"/>
                    <a:pt x="189618" y="55888"/>
                  </a:cubicBezTo>
                  <a:cubicBezTo>
                    <a:pt x="176677" y="57985"/>
                    <a:pt x="157508" y="63471"/>
                    <a:pt x="132159" y="72329"/>
                  </a:cubicBezTo>
                  <a:lnTo>
                    <a:pt x="86063" y="45718"/>
                  </a:lnTo>
                  <a:cubicBezTo>
                    <a:pt x="103488" y="37046"/>
                    <a:pt x="122806" y="30093"/>
                    <a:pt x="143918" y="24811"/>
                  </a:cubicBezTo>
                  <a:lnTo>
                    <a:pt x="116874" y="0"/>
                  </a:lnTo>
                  <a:cubicBezTo>
                    <a:pt x="90430" y="8561"/>
                    <a:pt x="68885" y="17289"/>
                    <a:pt x="52172" y="26147"/>
                  </a:cubicBezTo>
                  <a:lnTo>
                    <a:pt x="28326" y="12377"/>
                  </a:lnTo>
                  <a:lnTo>
                    <a:pt x="9608" y="23258"/>
                  </a:lnTo>
                  <a:lnTo>
                    <a:pt x="33454" y="37028"/>
                  </a:lnTo>
                  <a:cubicBezTo>
                    <a:pt x="20445" y="45440"/>
                    <a:pt x="11371" y="52943"/>
                    <a:pt x="6292" y="59581"/>
                  </a:cubicBezTo>
                  <a:cubicBezTo>
                    <a:pt x="1177" y="66193"/>
                    <a:pt x="-803" y="73072"/>
                    <a:pt x="292" y="80167"/>
                  </a:cubicBezTo>
                  <a:cubicBezTo>
                    <a:pt x="1919" y="90342"/>
                    <a:pt x="9973" y="99645"/>
                    <a:pt x="24515" y="108039"/>
                  </a:cubicBezTo>
                  <a:cubicBezTo>
                    <a:pt x="34270" y="113674"/>
                    <a:pt x="44563" y="117435"/>
                    <a:pt x="55413" y="119303"/>
                  </a:cubicBezTo>
                  <a:cubicBezTo>
                    <a:pt x="67295" y="121400"/>
                    <a:pt x="80861" y="120992"/>
                    <a:pt x="96071" y="118134"/>
                  </a:cubicBezTo>
                  <a:cubicBezTo>
                    <a:pt x="107608" y="116043"/>
                    <a:pt x="124253" y="111578"/>
                    <a:pt x="146132" y="104736"/>
                  </a:cubicBezTo>
                  <a:lnTo>
                    <a:pt x="196168" y="133630"/>
                  </a:lnTo>
                  <a:cubicBezTo>
                    <a:pt x="175347" y="145840"/>
                    <a:pt x="151081" y="154253"/>
                    <a:pt x="123431" y="158904"/>
                  </a:cubicBezTo>
                  <a:lnTo>
                    <a:pt x="153035" y="183498"/>
                  </a:lnTo>
                  <a:cubicBezTo>
                    <a:pt x="167986" y="179942"/>
                    <a:pt x="180989" y="175989"/>
                    <a:pt x="192030" y="171585"/>
                  </a:cubicBezTo>
                  <a:cubicBezTo>
                    <a:pt x="203078" y="167212"/>
                    <a:pt x="215616" y="161001"/>
                    <a:pt x="229645" y="152954"/>
                  </a:cubicBezTo>
                  <a:lnTo>
                    <a:pt x="253912" y="166964"/>
                  </a:lnTo>
                  <a:lnTo>
                    <a:pt x="272630" y="156090"/>
                  </a:lnTo>
                  <a:lnTo>
                    <a:pt x="248109" y="141931"/>
                  </a:lnTo>
                  <a:cubicBezTo>
                    <a:pt x="270545" y="126584"/>
                    <a:pt x="281951" y="112301"/>
                    <a:pt x="282323" y="99101"/>
                  </a:cubicBezTo>
                  <a:cubicBezTo>
                    <a:pt x="282712" y="88096"/>
                    <a:pt x="274461" y="77717"/>
                    <a:pt x="257549" y="67950"/>
                  </a:cubicBezTo>
                </a:path>
              </a:pathLst>
            </a:custGeom>
            <a:solidFill>
              <a:srgbClr val="00E6D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43" name="Rectangle 542">
            <a:extLst>
              <a:ext uri="{FF2B5EF4-FFF2-40B4-BE49-F238E27FC236}">
                <a16:creationId xmlns:a16="http://schemas.microsoft.com/office/drawing/2014/main" id="{5CA4B660-D21D-E292-7526-F91521174359}"/>
              </a:ext>
            </a:extLst>
          </p:cNvPr>
          <p:cNvSpPr/>
          <p:nvPr/>
        </p:nvSpPr>
        <p:spPr>
          <a:xfrm>
            <a:off x="9261895" y="4428872"/>
            <a:ext cx="688794" cy="219770"/>
          </a:xfrm>
          <a:prstGeom prst="rect">
            <a:avLst/>
          </a:prstGeom>
          <a:solidFill>
            <a:srgbClr val="000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GB"/>
          </a:p>
        </p:txBody>
      </p:sp>
      <p:sp>
        <p:nvSpPr>
          <p:cNvPr id="544" name="Rectangle 543">
            <a:extLst>
              <a:ext uri="{FF2B5EF4-FFF2-40B4-BE49-F238E27FC236}">
                <a16:creationId xmlns:a16="http://schemas.microsoft.com/office/drawing/2014/main" id="{831F8746-92BA-E194-5A38-81CF5648755D}"/>
              </a:ext>
            </a:extLst>
          </p:cNvPr>
          <p:cNvSpPr/>
          <p:nvPr/>
        </p:nvSpPr>
        <p:spPr>
          <a:xfrm>
            <a:off x="9491515" y="4234680"/>
            <a:ext cx="317390" cy="219770"/>
          </a:xfrm>
          <a:prstGeom prst="rect">
            <a:avLst/>
          </a:prstGeom>
          <a:solidFill>
            <a:srgbClr val="0000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DD623-ECFF-3453-5AAF-3412D0D20E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47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hink-cell data - do not delete" hidden="1">
            <a:extLst>
              <a:ext uri="{FF2B5EF4-FFF2-40B4-BE49-F238E27FC236}">
                <a16:creationId xmlns:a16="http://schemas.microsoft.com/office/drawing/2014/main" id="{11EB0C50-3BA9-F103-7FB8-F5638097531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3" imgH="402" progId="TCLayout.ActiveDocument.1">
                  <p:embed/>
                </p:oleObj>
              </mc:Choice>
              <mc:Fallback>
                <p:oleObj name="think-cell Folie" r:id="rId4" imgW="393" imgH="402" progId="TCLayout.ActiveDocument.1">
                  <p:embed/>
                  <p:pic>
                    <p:nvPicPr>
                      <p:cNvPr id="1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EB0C50-3BA9-F103-7FB8-F563809753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D6A164-9BEC-C716-AE46-EA3B81B907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t-IT"/>
              <a:t>Unrestricted | © Siemens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D07D3D-D653-6829-439E-AE844E345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alphaModFix amt="70000"/>
          </a:blip>
          <a:srcRect l="4988" r="37404"/>
          <a:stretch/>
        </p:blipFill>
        <p:spPr>
          <a:xfrm>
            <a:off x="6738759" y="0"/>
            <a:ext cx="5453242" cy="63108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4E8689C-3948-626D-FFA1-DD795B03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1" y="478800"/>
            <a:ext cx="6328358" cy="576000"/>
          </a:xfrm>
        </p:spPr>
        <p:txBody>
          <a:bodyPr/>
          <a:lstStyle/>
          <a:p>
            <a:r>
              <a:rPr lang="en-GB" sz="2800" dirty="0"/>
              <a:t>How can operators respond to challenges and stay competitive?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7F976CF-CE95-3BA6-8041-69C7370D2692}"/>
              </a:ext>
            </a:extLst>
          </p:cNvPr>
          <p:cNvGrpSpPr/>
          <p:nvPr/>
        </p:nvGrpSpPr>
        <p:grpSpPr>
          <a:xfrm>
            <a:off x="377766" y="1509448"/>
            <a:ext cx="5886836" cy="1258143"/>
            <a:chOff x="377766" y="1509448"/>
            <a:chExt cx="5886836" cy="1258143"/>
          </a:xfrm>
        </p:grpSpPr>
        <p:grpSp>
          <p:nvGrpSpPr>
            <p:cNvPr id="11" name="Gruppieren 15">
              <a:extLst>
                <a:ext uri="{FF2B5EF4-FFF2-40B4-BE49-F238E27FC236}">
                  <a16:creationId xmlns:a16="http://schemas.microsoft.com/office/drawing/2014/main" id="{98CEC7AD-7382-500C-ADF0-0116FDA5878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7766" y="1509448"/>
              <a:ext cx="1258143" cy="1258143"/>
              <a:chOff x="325120" y="2064866"/>
              <a:chExt cx="3888893" cy="3888894"/>
            </a:xfrm>
          </p:grpSpPr>
          <p:sp>
            <p:nvSpPr>
              <p:cNvPr id="15" name="Achteck 11">
                <a:extLst>
                  <a:ext uri="{FF2B5EF4-FFF2-40B4-BE49-F238E27FC236}">
                    <a16:creationId xmlns:a16="http://schemas.microsoft.com/office/drawing/2014/main" id="{41EFCE54-F620-A75A-BE57-13C1DCBB642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5120" y="2064866"/>
                <a:ext cx="3888893" cy="3888894"/>
              </a:xfrm>
              <a:prstGeom prst="octagon">
                <a:avLst/>
              </a:prstGeom>
              <a:solidFill>
                <a:schemeClr val="tx1">
                  <a:alpha val="1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ctr">
                  <a:spcAft>
                    <a:spcPts val="1200"/>
                  </a:spcAft>
                </a:pPr>
                <a:endParaRPr lang="en-US" sz="1200">
                  <a:solidFill>
                    <a:schemeClr val="accent3"/>
                  </a:solidFill>
                  <a:latin typeface="+mj-lt"/>
                </a:endParaRPr>
              </a:p>
            </p:txBody>
          </p:sp>
          <p:sp>
            <p:nvSpPr>
              <p:cNvPr id="21" name="Achteck 23">
                <a:extLst>
                  <a:ext uri="{FF2B5EF4-FFF2-40B4-BE49-F238E27FC236}">
                    <a16:creationId xmlns:a16="http://schemas.microsoft.com/office/drawing/2014/main" id="{BAD7F3E4-3085-A207-9C77-7C74C0F105A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2854" y="2202600"/>
                <a:ext cx="3613425" cy="3613425"/>
              </a:xfrm>
              <a:prstGeom prst="octagon">
                <a:avLst/>
              </a:prstGeom>
              <a:solidFill>
                <a:schemeClr val="bg2"/>
              </a:solidFill>
              <a:ln w="127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ctr"/>
                <a:endParaRPr lang="en-US" sz="1400">
                  <a:solidFill>
                    <a:schemeClr val="tx1"/>
                  </a:solidFill>
                  <a:latin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AA4D12-4583-1434-FF57-81CAA8D56639}"/>
                </a:ext>
              </a:extLst>
            </p:cNvPr>
            <p:cNvSpPr txBox="1"/>
            <p:nvPr/>
          </p:nvSpPr>
          <p:spPr>
            <a:xfrm>
              <a:off x="1842897" y="1615299"/>
              <a:ext cx="4421705" cy="10464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b="1" dirty="0">
                  <a:solidFill>
                    <a:srgbClr val="00C1B6"/>
                  </a:solidFill>
                </a:rPr>
                <a:t>Smart increases in production</a:t>
              </a:r>
            </a:p>
            <a:p>
              <a:pPr algn="l"/>
              <a:r>
                <a:rPr lang="en-US" sz="1600" dirty="0">
                  <a:solidFill>
                    <a:schemeClr val="tx1"/>
                  </a:solidFill>
                  <a:latin typeface="Arial"/>
                </a:rPr>
                <a:t>Enhance asset productivity while responding to constant process variability and external uncertainties</a:t>
              </a:r>
            </a:p>
          </p:txBody>
        </p:sp>
        <p:sp>
          <p:nvSpPr>
            <p:cNvPr id="43" name="Freihandform: Form 9">
              <a:extLst>
                <a:ext uri="{FF2B5EF4-FFF2-40B4-BE49-F238E27FC236}">
                  <a16:creationId xmlns:a16="http://schemas.microsoft.com/office/drawing/2014/main" id="{D4CDBFD1-A678-1159-9999-6718275C9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9315" y="1794220"/>
              <a:ext cx="683788" cy="684000"/>
            </a:xfrm>
            <a:custGeom>
              <a:avLst/>
              <a:gdLst>
                <a:gd name="connsiteX0" fmla="*/ 438801 w 438801"/>
                <a:gd name="connsiteY0" fmla="*/ 267600 h 438938"/>
                <a:gd name="connsiteX1" fmla="*/ 438801 w 438801"/>
                <a:gd name="connsiteY1" fmla="*/ 171064 h 438938"/>
                <a:gd name="connsiteX2" fmla="*/ 369210 w 438801"/>
                <a:gd name="connsiteY2" fmla="*/ 171064 h 438938"/>
                <a:gd name="connsiteX3" fmla="*/ 359474 w 438801"/>
                <a:gd name="connsiteY3" fmla="*/ 147547 h 438938"/>
                <a:gd name="connsiteX4" fmla="*/ 408633 w 438801"/>
                <a:gd name="connsiteY4" fmla="*/ 98387 h 438938"/>
                <a:gd name="connsiteX5" fmla="*/ 340345 w 438801"/>
                <a:gd name="connsiteY5" fmla="*/ 30099 h 438938"/>
                <a:gd name="connsiteX6" fmla="*/ 291254 w 438801"/>
                <a:gd name="connsiteY6" fmla="*/ 79190 h 438938"/>
                <a:gd name="connsiteX7" fmla="*/ 267600 w 438801"/>
                <a:gd name="connsiteY7" fmla="*/ 69385 h 438938"/>
                <a:gd name="connsiteX8" fmla="*/ 267600 w 438801"/>
                <a:gd name="connsiteY8" fmla="*/ 0 h 438938"/>
                <a:gd name="connsiteX9" fmla="*/ 171064 w 438801"/>
                <a:gd name="connsiteY9" fmla="*/ 0 h 438938"/>
                <a:gd name="connsiteX10" fmla="*/ 171064 w 438801"/>
                <a:gd name="connsiteY10" fmla="*/ 69248 h 438938"/>
                <a:gd name="connsiteX11" fmla="*/ 147273 w 438801"/>
                <a:gd name="connsiteY11" fmla="*/ 79053 h 438938"/>
                <a:gd name="connsiteX12" fmla="*/ 98387 w 438801"/>
                <a:gd name="connsiteY12" fmla="*/ 30168 h 438938"/>
                <a:gd name="connsiteX13" fmla="*/ 30099 w 438801"/>
                <a:gd name="connsiteY13" fmla="*/ 98456 h 438938"/>
                <a:gd name="connsiteX14" fmla="*/ 78916 w 438801"/>
                <a:gd name="connsiteY14" fmla="*/ 147273 h 438938"/>
                <a:gd name="connsiteX15" fmla="*/ 69043 w 438801"/>
                <a:gd name="connsiteY15" fmla="*/ 171201 h 438938"/>
                <a:gd name="connsiteX16" fmla="*/ 0 w 438801"/>
                <a:gd name="connsiteY16" fmla="*/ 171201 h 438938"/>
                <a:gd name="connsiteX17" fmla="*/ 0 w 438801"/>
                <a:gd name="connsiteY17" fmla="*/ 267737 h 438938"/>
                <a:gd name="connsiteX18" fmla="*/ 69043 w 438801"/>
                <a:gd name="connsiteY18" fmla="*/ 267737 h 438938"/>
                <a:gd name="connsiteX19" fmla="*/ 78916 w 438801"/>
                <a:gd name="connsiteY19" fmla="*/ 291666 h 438938"/>
                <a:gd name="connsiteX20" fmla="*/ 30099 w 438801"/>
                <a:gd name="connsiteY20" fmla="*/ 340482 h 438938"/>
                <a:gd name="connsiteX21" fmla="*/ 98387 w 438801"/>
                <a:gd name="connsiteY21" fmla="*/ 408771 h 438938"/>
                <a:gd name="connsiteX22" fmla="*/ 147273 w 438801"/>
                <a:gd name="connsiteY22" fmla="*/ 359885 h 438938"/>
                <a:gd name="connsiteX23" fmla="*/ 171064 w 438801"/>
                <a:gd name="connsiteY23" fmla="*/ 369690 h 438938"/>
                <a:gd name="connsiteX24" fmla="*/ 171064 w 438801"/>
                <a:gd name="connsiteY24" fmla="*/ 438938 h 438938"/>
                <a:gd name="connsiteX25" fmla="*/ 267600 w 438801"/>
                <a:gd name="connsiteY25" fmla="*/ 438938 h 438938"/>
                <a:gd name="connsiteX26" fmla="*/ 267600 w 438801"/>
                <a:gd name="connsiteY26" fmla="*/ 369553 h 438938"/>
                <a:gd name="connsiteX27" fmla="*/ 291254 w 438801"/>
                <a:gd name="connsiteY27" fmla="*/ 359748 h 438938"/>
                <a:gd name="connsiteX28" fmla="*/ 340345 w 438801"/>
                <a:gd name="connsiteY28" fmla="*/ 408839 h 438938"/>
                <a:gd name="connsiteX29" fmla="*/ 408633 w 438801"/>
                <a:gd name="connsiteY29" fmla="*/ 340551 h 438938"/>
                <a:gd name="connsiteX30" fmla="*/ 359474 w 438801"/>
                <a:gd name="connsiteY30" fmla="*/ 291391 h 438938"/>
                <a:gd name="connsiteX31" fmla="*/ 369210 w 438801"/>
                <a:gd name="connsiteY31" fmla="*/ 267874 h 438938"/>
                <a:gd name="connsiteX32" fmla="*/ 438801 w 438801"/>
                <a:gd name="connsiteY32" fmla="*/ 267874 h 438938"/>
                <a:gd name="connsiteX33" fmla="*/ 219401 w 438801"/>
                <a:gd name="connsiteY33" fmla="*/ 349601 h 438938"/>
                <a:gd name="connsiteX34" fmla="*/ 89131 w 438801"/>
                <a:gd name="connsiteY34" fmla="*/ 219332 h 438938"/>
                <a:gd name="connsiteX35" fmla="*/ 219401 w 438801"/>
                <a:gd name="connsiteY35" fmla="*/ 89063 h 438938"/>
                <a:gd name="connsiteX36" fmla="*/ 349670 w 438801"/>
                <a:gd name="connsiteY36" fmla="*/ 219332 h 438938"/>
                <a:gd name="connsiteX37" fmla="*/ 219401 w 438801"/>
                <a:gd name="connsiteY37" fmla="*/ 349601 h 438938"/>
                <a:gd name="connsiteX38" fmla="*/ 274251 w 438801"/>
                <a:gd name="connsiteY38" fmla="*/ 164482 h 438938"/>
                <a:gd name="connsiteX39" fmla="*/ 301676 w 438801"/>
                <a:gd name="connsiteY39" fmla="*/ 164482 h 438938"/>
                <a:gd name="connsiteX40" fmla="*/ 301676 w 438801"/>
                <a:gd name="connsiteY40" fmla="*/ 253613 h 438938"/>
                <a:gd name="connsiteX41" fmla="*/ 274251 w 438801"/>
                <a:gd name="connsiteY41" fmla="*/ 253613 h 438938"/>
                <a:gd name="connsiteX42" fmla="*/ 274251 w 438801"/>
                <a:gd name="connsiteY42" fmla="*/ 212819 h 438938"/>
                <a:gd name="connsiteX43" fmla="*/ 239764 w 438801"/>
                <a:gd name="connsiteY43" fmla="*/ 247306 h 438938"/>
                <a:gd name="connsiteX44" fmla="*/ 220360 w 438801"/>
                <a:gd name="connsiteY44" fmla="*/ 266709 h 438938"/>
                <a:gd name="connsiteX45" fmla="*/ 200957 w 438801"/>
                <a:gd name="connsiteY45" fmla="*/ 247306 h 438938"/>
                <a:gd name="connsiteX46" fmla="*/ 186422 w 438801"/>
                <a:gd name="connsiteY46" fmla="*/ 232770 h 438938"/>
                <a:gd name="connsiteX47" fmla="*/ 142816 w 438801"/>
                <a:gd name="connsiteY47" fmla="*/ 276376 h 438938"/>
                <a:gd name="connsiteX48" fmla="*/ 123413 w 438801"/>
                <a:gd name="connsiteY48" fmla="*/ 256973 h 438938"/>
                <a:gd name="connsiteX49" fmla="*/ 167019 w 438801"/>
                <a:gd name="connsiteY49" fmla="*/ 213367 h 438938"/>
                <a:gd name="connsiteX50" fmla="*/ 186422 w 438801"/>
                <a:gd name="connsiteY50" fmla="*/ 193964 h 438938"/>
                <a:gd name="connsiteX51" fmla="*/ 205825 w 438801"/>
                <a:gd name="connsiteY51" fmla="*/ 213367 h 438938"/>
                <a:gd name="connsiteX52" fmla="*/ 220360 w 438801"/>
                <a:gd name="connsiteY52" fmla="*/ 227902 h 438938"/>
                <a:gd name="connsiteX53" fmla="*/ 256356 w 438801"/>
                <a:gd name="connsiteY53" fmla="*/ 191907 h 438938"/>
                <a:gd name="connsiteX54" fmla="*/ 212544 w 438801"/>
                <a:gd name="connsiteY54" fmla="*/ 191907 h 438938"/>
                <a:gd name="connsiteX55" fmla="*/ 212544 w 438801"/>
                <a:gd name="connsiteY55" fmla="*/ 164482 h 438938"/>
                <a:gd name="connsiteX56" fmla="*/ 274251 w 438801"/>
                <a:gd name="connsiteY56" fmla="*/ 164482 h 43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38801" h="438938">
                  <a:moveTo>
                    <a:pt x="438801" y="267600"/>
                  </a:moveTo>
                  <a:lnTo>
                    <a:pt x="438801" y="171064"/>
                  </a:lnTo>
                  <a:lnTo>
                    <a:pt x="369210" y="171064"/>
                  </a:lnTo>
                  <a:cubicBezTo>
                    <a:pt x="366605" y="162905"/>
                    <a:pt x="363382" y="155020"/>
                    <a:pt x="359474" y="147547"/>
                  </a:cubicBezTo>
                  <a:lnTo>
                    <a:pt x="408633" y="98387"/>
                  </a:lnTo>
                  <a:lnTo>
                    <a:pt x="340345" y="30099"/>
                  </a:lnTo>
                  <a:lnTo>
                    <a:pt x="291254" y="79190"/>
                  </a:lnTo>
                  <a:cubicBezTo>
                    <a:pt x="283712" y="75282"/>
                    <a:pt x="275828" y="72059"/>
                    <a:pt x="267600" y="69385"/>
                  </a:cubicBezTo>
                  <a:lnTo>
                    <a:pt x="267600" y="0"/>
                  </a:lnTo>
                  <a:lnTo>
                    <a:pt x="171064" y="0"/>
                  </a:lnTo>
                  <a:lnTo>
                    <a:pt x="171064" y="69248"/>
                  </a:lnTo>
                  <a:cubicBezTo>
                    <a:pt x="162836" y="71922"/>
                    <a:pt x="154815" y="75145"/>
                    <a:pt x="147273" y="79053"/>
                  </a:cubicBezTo>
                  <a:lnTo>
                    <a:pt x="98387" y="30168"/>
                  </a:lnTo>
                  <a:lnTo>
                    <a:pt x="30099" y="98456"/>
                  </a:lnTo>
                  <a:lnTo>
                    <a:pt x="78916" y="147273"/>
                  </a:lnTo>
                  <a:cubicBezTo>
                    <a:pt x="75008" y="154883"/>
                    <a:pt x="71648" y="162905"/>
                    <a:pt x="69043" y="171201"/>
                  </a:cubicBezTo>
                  <a:lnTo>
                    <a:pt x="0" y="171201"/>
                  </a:lnTo>
                  <a:lnTo>
                    <a:pt x="0" y="267737"/>
                  </a:lnTo>
                  <a:lnTo>
                    <a:pt x="69043" y="267737"/>
                  </a:lnTo>
                  <a:cubicBezTo>
                    <a:pt x="71717" y="276033"/>
                    <a:pt x="75008" y="284055"/>
                    <a:pt x="78916" y="291666"/>
                  </a:cubicBezTo>
                  <a:lnTo>
                    <a:pt x="30099" y="340482"/>
                  </a:lnTo>
                  <a:lnTo>
                    <a:pt x="98387" y="408771"/>
                  </a:lnTo>
                  <a:lnTo>
                    <a:pt x="147273" y="359885"/>
                  </a:lnTo>
                  <a:cubicBezTo>
                    <a:pt x="154883" y="363794"/>
                    <a:pt x="162836" y="367016"/>
                    <a:pt x="171064" y="369690"/>
                  </a:cubicBezTo>
                  <a:lnTo>
                    <a:pt x="171064" y="438938"/>
                  </a:lnTo>
                  <a:lnTo>
                    <a:pt x="267600" y="438938"/>
                  </a:lnTo>
                  <a:lnTo>
                    <a:pt x="267600" y="369553"/>
                  </a:lnTo>
                  <a:cubicBezTo>
                    <a:pt x="275759" y="366879"/>
                    <a:pt x="283712" y="363656"/>
                    <a:pt x="291254" y="359748"/>
                  </a:cubicBezTo>
                  <a:lnTo>
                    <a:pt x="340345" y="408839"/>
                  </a:lnTo>
                  <a:lnTo>
                    <a:pt x="408633" y="340551"/>
                  </a:lnTo>
                  <a:lnTo>
                    <a:pt x="359474" y="291391"/>
                  </a:lnTo>
                  <a:cubicBezTo>
                    <a:pt x="363314" y="283849"/>
                    <a:pt x="366536" y="276033"/>
                    <a:pt x="369210" y="267874"/>
                  </a:cubicBezTo>
                  <a:lnTo>
                    <a:pt x="438801" y="267874"/>
                  </a:lnTo>
                  <a:close/>
                  <a:moveTo>
                    <a:pt x="219401" y="349601"/>
                  </a:moveTo>
                  <a:cubicBezTo>
                    <a:pt x="147478" y="349601"/>
                    <a:pt x="89131" y="291254"/>
                    <a:pt x="89131" y="219332"/>
                  </a:cubicBezTo>
                  <a:cubicBezTo>
                    <a:pt x="89131" y="147410"/>
                    <a:pt x="147478" y="89063"/>
                    <a:pt x="219401" y="89063"/>
                  </a:cubicBezTo>
                  <a:cubicBezTo>
                    <a:pt x="291323" y="89063"/>
                    <a:pt x="349670" y="147410"/>
                    <a:pt x="349670" y="219332"/>
                  </a:cubicBezTo>
                  <a:cubicBezTo>
                    <a:pt x="349670" y="291254"/>
                    <a:pt x="291323" y="349601"/>
                    <a:pt x="219401" y="349601"/>
                  </a:cubicBezTo>
                  <a:close/>
                  <a:moveTo>
                    <a:pt x="274251" y="164482"/>
                  </a:moveTo>
                  <a:lnTo>
                    <a:pt x="301676" y="164482"/>
                  </a:lnTo>
                  <a:lnTo>
                    <a:pt x="301676" y="253613"/>
                  </a:lnTo>
                  <a:lnTo>
                    <a:pt x="274251" y="253613"/>
                  </a:lnTo>
                  <a:lnTo>
                    <a:pt x="274251" y="212819"/>
                  </a:lnTo>
                  <a:lnTo>
                    <a:pt x="239764" y="247306"/>
                  </a:lnTo>
                  <a:lnTo>
                    <a:pt x="220360" y="266709"/>
                  </a:lnTo>
                  <a:lnTo>
                    <a:pt x="200957" y="247306"/>
                  </a:lnTo>
                  <a:lnTo>
                    <a:pt x="186422" y="232770"/>
                  </a:lnTo>
                  <a:lnTo>
                    <a:pt x="142816" y="276376"/>
                  </a:lnTo>
                  <a:lnTo>
                    <a:pt x="123413" y="256973"/>
                  </a:lnTo>
                  <a:lnTo>
                    <a:pt x="167019" y="213367"/>
                  </a:lnTo>
                  <a:lnTo>
                    <a:pt x="186422" y="193964"/>
                  </a:lnTo>
                  <a:lnTo>
                    <a:pt x="205825" y="213367"/>
                  </a:lnTo>
                  <a:lnTo>
                    <a:pt x="220360" y="227902"/>
                  </a:lnTo>
                  <a:lnTo>
                    <a:pt x="256356" y="191907"/>
                  </a:lnTo>
                  <a:lnTo>
                    <a:pt x="212544" y="191907"/>
                  </a:lnTo>
                  <a:lnTo>
                    <a:pt x="212544" y="164482"/>
                  </a:lnTo>
                  <a:lnTo>
                    <a:pt x="274251" y="164482"/>
                  </a:lnTo>
                  <a:close/>
                </a:path>
              </a:pathLst>
            </a:custGeom>
            <a:solidFill>
              <a:srgbClr val="00BEDC"/>
            </a:solidFill>
            <a:ln w="6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023F025-239C-8ECB-5581-AD9D84B33036}"/>
              </a:ext>
            </a:extLst>
          </p:cNvPr>
          <p:cNvGrpSpPr/>
          <p:nvPr/>
        </p:nvGrpSpPr>
        <p:grpSpPr>
          <a:xfrm>
            <a:off x="376837" y="4588193"/>
            <a:ext cx="5887765" cy="1260000"/>
            <a:chOff x="376837" y="4588193"/>
            <a:chExt cx="5887765" cy="1260000"/>
          </a:xfrm>
        </p:grpSpPr>
        <p:grpSp>
          <p:nvGrpSpPr>
            <p:cNvPr id="32" name="Gruppieren 18">
              <a:extLst>
                <a:ext uri="{FF2B5EF4-FFF2-40B4-BE49-F238E27FC236}">
                  <a16:creationId xmlns:a16="http://schemas.microsoft.com/office/drawing/2014/main" id="{2B4515AE-D373-F824-3C23-A3D1E557A6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6837" y="4588193"/>
              <a:ext cx="1260000" cy="1260000"/>
              <a:chOff x="8036028" y="2065106"/>
              <a:chExt cx="3888893" cy="3888894"/>
            </a:xfrm>
          </p:grpSpPr>
          <p:sp>
            <p:nvSpPr>
              <p:cNvPr id="33" name="Achteck 13">
                <a:extLst>
                  <a:ext uri="{FF2B5EF4-FFF2-40B4-BE49-F238E27FC236}">
                    <a16:creationId xmlns:a16="http://schemas.microsoft.com/office/drawing/2014/main" id="{FA2C52A3-214D-64B8-33C8-201339DA1D5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036028" y="2065106"/>
                <a:ext cx="3888893" cy="3888894"/>
              </a:xfrm>
              <a:prstGeom prst="octagon">
                <a:avLst/>
              </a:prstGeom>
              <a:solidFill>
                <a:schemeClr val="tx1">
                  <a:alpha val="1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ctr">
                  <a:spcAft>
                    <a:spcPts val="1200"/>
                  </a:spcAft>
                </a:pPr>
                <a:endParaRPr lang="en-US" sz="1200">
                  <a:solidFill>
                    <a:schemeClr val="accent3"/>
                  </a:solidFill>
                  <a:latin typeface="+mj-lt"/>
                </a:endParaRPr>
              </a:p>
            </p:txBody>
          </p:sp>
          <p:sp>
            <p:nvSpPr>
              <p:cNvPr id="34" name="Achteck 25">
                <a:extLst>
                  <a:ext uri="{FF2B5EF4-FFF2-40B4-BE49-F238E27FC236}">
                    <a16:creationId xmlns:a16="http://schemas.microsoft.com/office/drawing/2014/main" id="{BC7CFA43-3F44-3498-8066-F44C5D0CE4D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173763" y="2202840"/>
                <a:ext cx="3613425" cy="3613425"/>
              </a:xfrm>
              <a:prstGeom prst="octagon">
                <a:avLst/>
              </a:prstGeom>
              <a:solidFill>
                <a:schemeClr val="bg2"/>
              </a:solidFill>
              <a:ln>
                <a:solidFill>
                  <a:srgbClr val="00C1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ctr"/>
                <a:endParaRPr lang="en-US" sz="1400">
                  <a:solidFill>
                    <a:schemeClr val="tx1"/>
                  </a:solidFill>
                  <a:latin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DAF217B-B6D3-E1D9-D90D-44B8FD1FA144}"/>
                </a:ext>
              </a:extLst>
            </p:cNvPr>
            <p:cNvSpPr txBox="1"/>
            <p:nvPr/>
          </p:nvSpPr>
          <p:spPr>
            <a:xfrm>
              <a:off x="1842897" y="4694973"/>
              <a:ext cx="4421705" cy="10464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b="1" dirty="0">
                  <a:solidFill>
                    <a:srgbClr val="00C1B6"/>
                  </a:solidFill>
                </a:rPr>
                <a:t>Minimise carbon footprint</a:t>
              </a:r>
            </a:p>
            <a:p>
              <a:pPr algn="l"/>
              <a:r>
                <a:rPr lang="en-US" sz="1600" dirty="0">
                  <a:solidFill>
                    <a:schemeClr val="tx1"/>
                  </a:solidFill>
                  <a:latin typeface="Arial"/>
                </a:rPr>
                <a:t>A broader transition to net zero is motivating ambitious reductions in energy use and CO</a:t>
              </a:r>
              <a:r>
                <a:rPr lang="en-US" sz="1600" baseline="-25000" dirty="0">
                  <a:solidFill>
                    <a:schemeClr val="tx1"/>
                  </a:solidFill>
                  <a:latin typeface="Arial"/>
                </a:rPr>
                <a:t>2</a:t>
              </a:r>
              <a:r>
                <a:rPr lang="en-US" sz="1600" dirty="0">
                  <a:solidFill>
                    <a:schemeClr val="tx1"/>
                  </a:solidFill>
                  <a:latin typeface="Arial"/>
                </a:rPr>
                <a:t> emissions in all operating assets</a:t>
              </a:r>
            </a:p>
          </p:txBody>
        </p:sp>
        <p:sp>
          <p:nvSpPr>
            <p:cNvPr id="45" name="Freihandform: Form 73">
              <a:extLst>
                <a:ext uri="{FF2B5EF4-FFF2-40B4-BE49-F238E27FC236}">
                  <a16:creationId xmlns:a16="http://schemas.microsoft.com/office/drawing/2014/main" id="{0B3D4DDD-31B8-A802-A221-4058A537013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19555" y="4923347"/>
              <a:ext cx="803309" cy="560007"/>
            </a:xfrm>
            <a:custGeom>
              <a:avLst/>
              <a:gdLst>
                <a:gd name="connsiteX0" fmla="*/ 338126 w 590103"/>
                <a:gd name="connsiteY0" fmla="*/ 298659 h 411376"/>
                <a:gd name="connsiteX1" fmla="*/ 309192 w 590103"/>
                <a:gd name="connsiteY1" fmla="*/ 338151 h 411376"/>
                <a:gd name="connsiteX2" fmla="*/ 280396 w 590103"/>
                <a:gd name="connsiteY2" fmla="*/ 298179 h 411376"/>
                <a:gd name="connsiteX3" fmla="*/ 309192 w 590103"/>
                <a:gd name="connsiteY3" fmla="*/ 259235 h 411376"/>
                <a:gd name="connsiteX4" fmla="*/ 338126 w 590103"/>
                <a:gd name="connsiteY4" fmla="*/ 298728 h 411376"/>
                <a:gd name="connsiteX5" fmla="*/ 590093 w 590103"/>
                <a:gd name="connsiteY5" fmla="*/ 388065 h 411376"/>
                <a:gd name="connsiteX6" fmla="*/ 586802 w 590103"/>
                <a:gd name="connsiteY6" fmla="*/ 411376 h 411376"/>
                <a:gd name="connsiteX7" fmla="*/ 28017 w 590103"/>
                <a:gd name="connsiteY7" fmla="*/ 411376 h 411376"/>
                <a:gd name="connsiteX8" fmla="*/ 47008 w 590103"/>
                <a:gd name="connsiteY8" fmla="*/ 233730 h 411376"/>
                <a:gd name="connsiteX9" fmla="*/ 145876 w 590103"/>
                <a:gd name="connsiteY9" fmla="*/ 207196 h 411376"/>
                <a:gd name="connsiteX10" fmla="*/ 396609 w 590103"/>
                <a:gd name="connsiteY10" fmla="*/ 131777 h 411376"/>
                <a:gd name="connsiteX11" fmla="*/ 494106 w 590103"/>
                <a:gd name="connsiteY11" fmla="*/ 294819 h 411376"/>
                <a:gd name="connsiteX12" fmla="*/ 493900 w 590103"/>
                <a:gd name="connsiteY12" fmla="*/ 303047 h 411376"/>
                <a:gd name="connsiteX13" fmla="*/ 589408 w 590103"/>
                <a:gd name="connsiteY13" fmla="*/ 376615 h 411376"/>
                <a:gd name="connsiteX14" fmla="*/ 590093 w 590103"/>
                <a:gd name="connsiteY14" fmla="*/ 388065 h 411376"/>
                <a:gd name="connsiteX15" fmla="*/ 245429 w 590103"/>
                <a:gd name="connsiteY15" fmla="*/ 350012 h 411376"/>
                <a:gd name="connsiteX16" fmla="*/ 237887 w 590103"/>
                <a:gd name="connsiteY16" fmla="*/ 329238 h 411376"/>
                <a:gd name="connsiteX17" fmla="*/ 210256 w 590103"/>
                <a:gd name="connsiteY17" fmla="*/ 338083 h 411376"/>
                <a:gd name="connsiteX18" fmla="*/ 176798 w 590103"/>
                <a:gd name="connsiteY18" fmla="*/ 298453 h 411376"/>
                <a:gd name="connsiteX19" fmla="*/ 208748 w 590103"/>
                <a:gd name="connsiteY19" fmla="*/ 259167 h 411376"/>
                <a:gd name="connsiteX20" fmla="*/ 235144 w 590103"/>
                <a:gd name="connsiteY20" fmla="*/ 266709 h 411376"/>
                <a:gd name="connsiteX21" fmla="*/ 243852 w 590103"/>
                <a:gd name="connsiteY21" fmla="*/ 246963 h 411376"/>
                <a:gd name="connsiteX22" fmla="*/ 207239 w 590103"/>
                <a:gd name="connsiteY22" fmla="*/ 238735 h 411376"/>
                <a:gd name="connsiteX23" fmla="*/ 149852 w 590103"/>
                <a:gd name="connsiteY23" fmla="*/ 299619 h 411376"/>
                <a:gd name="connsiteX24" fmla="*/ 165896 w 590103"/>
                <a:gd name="connsiteY24" fmla="*/ 343979 h 411376"/>
                <a:gd name="connsiteX25" fmla="*/ 208542 w 590103"/>
                <a:gd name="connsiteY25" fmla="*/ 358514 h 411376"/>
                <a:gd name="connsiteX26" fmla="*/ 245360 w 590103"/>
                <a:gd name="connsiteY26" fmla="*/ 350012 h 411376"/>
                <a:gd name="connsiteX27" fmla="*/ 365002 w 590103"/>
                <a:gd name="connsiteY27" fmla="*/ 298659 h 411376"/>
                <a:gd name="connsiteX28" fmla="*/ 351084 w 590103"/>
                <a:gd name="connsiteY28" fmla="*/ 256150 h 411376"/>
                <a:gd name="connsiteX29" fmla="*/ 309261 w 590103"/>
                <a:gd name="connsiteY29" fmla="*/ 238735 h 411376"/>
                <a:gd name="connsiteX30" fmla="*/ 269974 w 590103"/>
                <a:gd name="connsiteY30" fmla="*/ 253271 h 411376"/>
                <a:gd name="connsiteX31" fmla="*/ 253451 w 590103"/>
                <a:gd name="connsiteY31" fmla="*/ 297905 h 411376"/>
                <a:gd name="connsiteX32" fmla="*/ 267300 w 590103"/>
                <a:gd name="connsiteY32" fmla="*/ 341031 h 411376"/>
                <a:gd name="connsiteX33" fmla="*/ 309124 w 590103"/>
                <a:gd name="connsiteY33" fmla="*/ 358446 h 411376"/>
                <a:gd name="connsiteX34" fmla="*/ 348410 w 590103"/>
                <a:gd name="connsiteY34" fmla="*/ 343910 h 411376"/>
                <a:gd name="connsiteX35" fmla="*/ 365002 w 590103"/>
                <a:gd name="connsiteY35" fmla="*/ 298590 h 411376"/>
                <a:gd name="connsiteX36" fmla="*/ 432399 w 590103"/>
                <a:gd name="connsiteY36" fmla="*/ 342813 h 411376"/>
                <a:gd name="connsiteX37" fmla="*/ 408059 w 590103"/>
                <a:gd name="connsiteY37" fmla="*/ 342813 h 411376"/>
                <a:gd name="connsiteX38" fmla="*/ 421703 w 590103"/>
                <a:gd name="connsiteY38" fmla="*/ 331912 h 411376"/>
                <a:gd name="connsiteX39" fmla="*/ 431919 w 590103"/>
                <a:gd name="connsiteY39" fmla="*/ 312646 h 411376"/>
                <a:gd name="connsiteX40" fmla="*/ 407168 w 590103"/>
                <a:gd name="connsiteY40" fmla="*/ 293997 h 411376"/>
                <a:gd name="connsiteX41" fmla="*/ 383651 w 590103"/>
                <a:gd name="connsiteY41" fmla="*/ 298865 h 411376"/>
                <a:gd name="connsiteX42" fmla="*/ 386599 w 590103"/>
                <a:gd name="connsiteY42" fmla="*/ 312303 h 411376"/>
                <a:gd name="connsiteX43" fmla="*/ 404768 w 590103"/>
                <a:gd name="connsiteY43" fmla="*/ 307435 h 411376"/>
                <a:gd name="connsiteX44" fmla="*/ 414299 w 590103"/>
                <a:gd name="connsiteY44" fmla="*/ 314223 h 411376"/>
                <a:gd name="connsiteX45" fmla="*/ 401957 w 590103"/>
                <a:gd name="connsiteY45" fmla="*/ 330609 h 411376"/>
                <a:gd name="connsiteX46" fmla="*/ 384405 w 590103"/>
                <a:gd name="connsiteY46" fmla="*/ 342813 h 411376"/>
                <a:gd name="connsiteX47" fmla="*/ 384405 w 590103"/>
                <a:gd name="connsiteY47" fmla="*/ 356526 h 411376"/>
                <a:gd name="connsiteX48" fmla="*/ 432399 w 590103"/>
                <a:gd name="connsiteY48" fmla="*/ 356526 h 411376"/>
                <a:gd name="connsiteX49" fmla="*/ 432399 w 590103"/>
                <a:gd name="connsiteY49" fmla="*/ 342813 h 411376"/>
                <a:gd name="connsiteX50" fmla="*/ 79301 w 590103"/>
                <a:gd name="connsiteY50" fmla="*/ 157694 h 411376"/>
                <a:gd name="connsiteX51" fmla="*/ 117011 w 590103"/>
                <a:gd name="connsiteY51" fmla="*/ 119985 h 411376"/>
                <a:gd name="connsiteX52" fmla="*/ 79301 w 590103"/>
                <a:gd name="connsiteY52" fmla="*/ 82275 h 411376"/>
                <a:gd name="connsiteX53" fmla="*/ 41592 w 590103"/>
                <a:gd name="connsiteY53" fmla="*/ 119985 h 411376"/>
                <a:gd name="connsiteX54" fmla="*/ 79301 w 590103"/>
                <a:gd name="connsiteY54" fmla="*/ 157694 h 411376"/>
                <a:gd name="connsiteX55" fmla="*/ 182145 w 590103"/>
                <a:gd name="connsiteY55" fmla="*/ 82275 h 411376"/>
                <a:gd name="connsiteX56" fmla="*/ 206142 w 590103"/>
                <a:gd name="connsiteY56" fmla="*/ 58278 h 411376"/>
                <a:gd name="connsiteX57" fmla="*/ 182145 w 590103"/>
                <a:gd name="connsiteY57" fmla="*/ 34281 h 411376"/>
                <a:gd name="connsiteX58" fmla="*/ 158149 w 590103"/>
                <a:gd name="connsiteY58" fmla="*/ 58278 h 411376"/>
                <a:gd name="connsiteX59" fmla="*/ 182145 w 590103"/>
                <a:gd name="connsiteY59" fmla="*/ 82275 h 411376"/>
                <a:gd name="connsiteX60" fmla="*/ 182145 w 590103"/>
                <a:gd name="connsiteY60" fmla="*/ 82275 h 411376"/>
                <a:gd name="connsiteX61" fmla="*/ 106727 w 590103"/>
                <a:gd name="connsiteY61" fmla="*/ 34281 h 411376"/>
                <a:gd name="connsiteX62" fmla="*/ 123867 w 590103"/>
                <a:gd name="connsiteY62" fmla="*/ 17141 h 411376"/>
                <a:gd name="connsiteX63" fmla="*/ 106727 w 590103"/>
                <a:gd name="connsiteY63" fmla="*/ 0 h 411376"/>
                <a:gd name="connsiteX64" fmla="*/ 89586 w 590103"/>
                <a:gd name="connsiteY64" fmla="*/ 17141 h 411376"/>
                <a:gd name="connsiteX65" fmla="*/ 106727 w 590103"/>
                <a:gd name="connsiteY65" fmla="*/ 34281 h 41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90103" h="411376">
                  <a:moveTo>
                    <a:pt x="338126" y="298659"/>
                  </a:moveTo>
                  <a:cubicBezTo>
                    <a:pt x="338126" y="322930"/>
                    <a:pt x="326950" y="338151"/>
                    <a:pt x="309192" y="338151"/>
                  </a:cubicBezTo>
                  <a:cubicBezTo>
                    <a:pt x="291434" y="338151"/>
                    <a:pt x="280396" y="322930"/>
                    <a:pt x="280396" y="298179"/>
                  </a:cubicBezTo>
                  <a:cubicBezTo>
                    <a:pt x="280396" y="273428"/>
                    <a:pt x="291571" y="259235"/>
                    <a:pt x="309192" y="259235"/>
                  </a:cubicBezTo>
                  <a:cubicBezTo>
                    <a:pt x="326813" y="259235"/>
                    <a:pt x="338126" y="274456"/>
                    <a:pt x="338126" y="298728"/>
                  </a:cubicBezTo>
                  <a:close/>
                  <a:moveTo>
                    <a:pt x="590093" y="388065"/>
                  </a:moveTo>
                  <a:cubicBezTo>
                    <a:pt x="590093" y="395949"/>
                    <a:pt x="588996" y="403766"/>
                    <a:pt x="586802" y="411376"/>
                  </a:cubicBezTo>
                  <a:lnTo>
                    <a:pt x="28017" y="411376"/>
                  </a:lnTo>
                  <a:cubicBezTo>
                    <a:pt x="-15795" y="357074"/>
                    <a:pt x="-7293" y="277542"/>
                    <a:pt x="47008" y="233730"/>
                  </a:cubicBezTo>
                  <a:cubicBezTo>
                    <a:pt x="74776" y="211379"/>
                    <a:pt x="110635" y="201711"/>
                    <a:pt x="145876" y="207196"/>
                  </a:cubicBezTo>
                  <a:cubicBezTo>
                    <a:pt x="194281" y="117105"/>
                    <a:pt x="306518" y="83372"/>
                    <a:pt x="396609" y="131777"/>
                  </a:cubicBezTo>
                  <a:cubicBezTo>
                    <a:pt x="456670" y="164070"/>
                    <a:pt x="494106" y="226668"/>
                    <a:pt x="494106" y="294819"/>
                  </a:cubicBezTo>
                  <a:cubicBezTo>
                    <a:pt x="494106" y="297562"/>
                    <a:pt x="494037" y="300373"/>
                    <a:pt x="493900" y="303047"/>
                  </a:cubicBezTo>
                  <a:cubicBezTo>
                    <a:pt x="540591" y="297013"/>
                    <a:pt x="583306" y="329924"/>
                    <a:pt x="589408" y="376615"/>
                  </a:cubicBezTo>
                  <a:cubicBezTo>
                    <a:pt x="589888" y="380386"/>
                    <a:pt x="590162" y="384225"/>
                    <a:pt x="590093" y="388065"/>
                  </a:cubicBezTo>
                  <a:close/>
                  <a:moveTo>
                    <a:pt x="245429" y="350012"/>
                  </a:moveTo>
                  <a:lnTo>
                    <a:pt x="237887" y="329238"/>
                  </a:lnTo>
                  <a:cubicBezTo>
                    <a:pt x="229796" y="334929"/>
                    <a:pt x="220198" y="338014"/>
                    <a:pt x="210256" y="338083"/>
                  </a:cubicBezTo>
                  <a:cubicBezTo>
                    <a:pt x="189345" y="338083"/>
                    <a:pt x="176798" y="323342"/>
                    <a:pt x="176798" y="298453"/>
                  </a:cubicBezTo>
                  <a:cubicBezTo>
                    <a:pt x="176798" y="273565"/>
                    <a:pt x="188659" y="259167"/>
                    <a:pt x="208748" y="259167"/>
                  </a:cubicBezTo>
                  <a:cubicBezTo>
                    <a:pt x="218072" y="259304"/>
                    <a:pt x="227191" y="261909"/>
                    <a:pt x="235144" y="266709"/>
                  </a:cubicBezTo>
                  <a:lnTo>
                    <a:pt x="243852" y="246963"/>
                  </a:lnTo>
                  <a:cubicBezTo>
                    <a:pt x="232402" y="241478"/>
                    <a:pt x="219924" y="238667"/>
                    <a:pt x="207239" y="238735"/>
                  </a:cubicBezTo>
                  <a:cubicBezTo>
                    <a:pt x="171450" y="238735"/>
                    <a:pt x="149852" y="261635"/>
                    <a:pt x="149852" y="299619"/>
                  </a:cubicBezTo>
                  <a:cubicBezTo>
                    <a:pt x="148961" y="315937"/>
                    <a:pt x="154720" y="331980"/>
                    <a:pt x="165896" y="343979"/>
                  </a:cubicBezTo>
                  <a:cubicBezTo>
                    <a:pt x="176112" y="353989"/>
                    <a:pt x="189482" y="358514"/>
                    <a:pt x="208542" y="358514"/>
                  </a:cubicBezTo>
                  <a:cubicBezTo>
                    <a:pt x="221363" y="358994"/>
                    <a:pt x="234047" y="356046"/>
                    <a:pt x="245360" y="350012"/>
                  </a:cubicBezTo>
                  <a:close/>
                  <a:moveTo>
                    <a:pt x="365002" y="298659"/>
                  </a:moveTo>
                  <a:cubicBezTo>
                    <a:pt x="365619" y="283301"/>
                    <a:pt x="360683" y="268217"/>
                    <a:pt x="351084" y="256150"/>
                  </a:cubicBezTo>
                  <a:cubicBezTo>
                    <a:pt x="340662" y="244083"/>
                    <a:pt x="325167" y="237638"/>
                    <a:pt x="309261" y="238735"/>
                  </a:cubicBezTo>
                  <a:cubicBezTo>
                    <a:pt x="294725" y="237912"/>
                    <a:pt x="280464" y="243192"/>
                    <a:pt x="269974" y="253271"/>
                  </a:cubicBezTo>
                  <a:cubicBezTo>
                    <a:pt x="258730" y="265406"/>
                    <a:pt x="252834" y="281450"/>
                    <a:pt x="253451" y="297905"/>
                  </a:cubicBezTo>
                  <a:cubicBezTo>
                    <a:pt x="252628" y="313469"/>
                    <a:pt x="257564" y="328827"/>
                    <a:pt x="267300" y="341031"/>
                  </a:cubicBezTo>
                  <a:cubicBezTo>
                    <a:pt x="277790" y="353029"/>
                    <a:pt x="293217" y="359474"/>
                    <a:pt x="309124" y="358446"/>
                  </a:cubicBezTo>
                  <a:cubicBezTo>
                    <a:pt x="323727" y="359337"/>
                    <a:pt x="337988" y="354058"/>
                    <a:pt x="348410" y="343910"/>
                  </a:cubicBezTo>
                  <a:cubicBezTo>
                    <a:pt x="359791" y="331638"/>
                    <a:pt x="365756" y="315320"/>
                    <a:pt x="365002" y="298590"/>
                  </a:cubicBezTo>
                  <a:close/>
                  <a:moveTo>
                    <a:pt x="432399" y="342813"/>
                  </a:moveTo>
                  <a:lnTo>
                    <a:pt x="408059" y="342813"/>
                  </a:lnTo>
                  <a:cubicBezTo>
                    <a:pt x="412790" y="339454"/>
                    <a:pt x="417384" y="335751"/>
                    <a:pt x="421703" y="331912"/>
                  </a:cubicBezTo>
                  <a:cubicBezTo>
                    <a:pt x="427943" y="327455"/>
                    <a:pt x="431714" y="320325"/>
                    <a:pt x="431919" y="312646"/>
                  </a:cubicBezTo>
                  <a:cubicBezTo>
                    <a:pt x="431919" y="300647"/>
                    <a:pt x="423143" y="293997"/>
                    <a:pt x="407168" y="293997"/>
                  </a:cubicBezTo>
                  <a:cubicBezTo>
                    <a:pt x="399078" y="293997"/>
                    <a:pt x="391124" y="295642"/>
                    <a:pt x="383651" y="298865"/>
                  </a:cubicBezTo>
                  <a:lnTo>
                    <a:pt x="386599" y="312303"/>
                  </a:lnTo>
                  <a:cubicBezTo>
                    <a:pt x="392221" y="309423"/>
                    <a:pt x="398392" y="307778"/>
                    <a:pt x="404768" y="307435"/>
                  </a:cubicBezTo>
                  <a:cubicBezTo>
                    <a:pt x="410733" y="307435"/>
                    <a:pt x="414299" y="309903"/>
                    <a:pt x="414299" y="314223"/>
                  </a:cubicBezTo>
                  <a:cubicBezTo>
                    <a:pt x="414299" y="318954"/>
                    <a:pt x="410596" y="323753"/>
                    <a:pt x="401957" y="330609"/>
                  </a:cubicBezTo>
                  <a:cubicBezTo>
                    <a:pt x="396404" y="335066"/>
                    <a:pt x="390507" y="339111"/>
                    <a:pt x="384405" y="342813"/>
                  </a:cubicBezTo>
                  <a:lnTo>
                    <a:pt x="384405" y="356526"/>
                  </a:lnTo>
                  <a:lnTo>
                    <a:pt x="432399" y="356526"/>
                  </a:lnTo>
                  <a:lnTo>
                    <a:pt x="432399" y="342813"/>
                  </a:lnTo>
                  <a:close/>
                  <a:moveTo>
                    <a:pt x="79301" y="157694"/>
                  </a:moveTo>
                  <a:cubicBezTo>
                    <a:pt x="100145" y="157694"/>
                    <a:pt x="117011" y="140828"/>
                    <a:pt x="117011" y="119985"/>
                  </a:cubicBezTo>
                  <a:cubicBezTo>
                    <a:pt x="117011" y="99142"/>
                    <a:pt x="100145" y="82275"/>
                    <a:pt x="79301" y="82275"/>
                  </a:cubicBezTo>
                  <a:cubicBezTo>
                    <a:pt x="58458" y="82275"/>
                    <a:pt x="41592" y="99142"/>
                    <a:pt x="41592" y="119985"/>
                  </a:cubicBezTo>
                  <a:cubicBezTo>
                    <a:pt x="41592" y="140828"/>
                    <a:pt x="58458" y="157694"/>
                    <a:pt x="79301" y="157694"/>
                  </a:cubicBezTo>
                  <a:close/>
                  <a:moveTo>
                    <a:pt x="182145" y="82275"/>
                  </a:moveTo>
                  <a:cubicBezTo>
                    <a:pt x="195378" y="82275"/>
                    <a:pt x="206142" y="71511"/>
                    <a:pt x="206142" y="58278"/>
                  </a:cubicBezTo>
                  <a:cubicBezTo>
                    <a:pt x="206142" y="45046"/>
                    <a:pt x="195378" y="34281"/>
                    <a:pt x="182145" y="34281"/>
                  </a:cubicBezTo>
                  <a:cubicBezTo>
                    <a:pt x="168913" y="34281"/>
                    <a:pt x="158149" y="45046"/>
                    <a:pt x="158149" y="58278"/>
                  </a:cubicBezTo>
                  <a:cubicBezTo>
                    <a:pt x="158149" y="71511"/>
                    <a:pt x="168913" y="82275"/>
                    <a:pt x="182145" y="82275"/>
                  </a:cubicBezTo>
                  <a:lnTo>
                    <a:pt x="182145" y="82275"/>
                  </a:lnTo>
                  <a:close/>
                  <a:moveTo>
                    <a:pt x="106727" y="34281"/>
                  </a:moveTo>
                  <a:cubicBezTo>
                    <a:pt x="116188" y="34281"/>
                    <a:pt x="123867" y="26602"/>
                    <a:pt x="123867" y="17141"/>
                  </a:cubicBezTo>
                  <a:cubicBezTo>
                    <a:pt x="123867" y="7679"/>
                    <a:pt x="116188" y="0"/>
                    <a:pt x="106727" y="0"/>
                  </a:cubicBezTo>
                  <a:cubicBezTo>
                    <a:pt x="97265" y="0"/>
                    <a:pt x="89586" y="7679"/>
                    <a:pt x="89586" y="17141"/>
                  </a:cubicBezTo>
                  <a:cubicBezTo>
                    <a:pt x="89586" y="26602"/>
                    <a:pt x="97265" y="34281"/>
                    <a:pt x="106727" y="34281"/>
                  </a:cubicBezTo>
                  <a:close/>
                </a:path>
              </a:pathLst>
            </a:custGeom>
            <a:solidFill>
              <a:srgbClr val="00D7A0"/>
            </a:solidFill>
            <a:ln w="6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6E68395-77BA-802E-6829-6AF72A253D43}"/>
              </a:ext>
            </a:extLst>
          </p:cNvPr>
          <p:cNvGrpSpPr/>
          <p:nvPr/>
        </p:nvGrpSpPr>
        <p:grpSpPr>
          <a:xfrm>
            <a:off x="376837" y="3047892"/>
            <a:ext cx="5887765" cy="1260000"/>
            <a:chOff x="376837" y="3047892"/>
            <a:chExt cx="5887765" cy="1260000"/>
          </a:xfrm>
        </p:grpSpPr>
        <p:grpSp>
          <p:nvGrpSpPr>
            <p:cNvPr id="27" name="Gruppieren 17">
              <a:extLst>
                <a:ext uri="{FF2B5EF4-FFF2-40B4-BE49-F238E27FC236}">
                  <a16:creationId xmlns:a16="http://schemas.microsoft.com/office/drawing/2014/main" id="{9EEC9C0A-5E56-CFA0-B0A5-3F846CE8F08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6837" y="3047892"/>
              <a:ext cx="1260000" cy="1260000"/>
              <a:chOff x="4170722" y="2065106"/>
              <a:chExt cx="3888893" cy="3888894"/>
            </a:xfrm>
          </p:grpSpPr>
          <p:sp>
            <p:nvSpPr>
              <p:cNvPr id="28" name="Achteck 12">
                <a:extLst>
                  <a:ext uri="{FF2B5EF4-FFF2-40B4-BE49-F238E27FC236}">
                    <a16:creationId xmlns:a16="http://schemas.microsoft.com/office/drawing/2014/main" id="{837B8A03-9E7C-9AE8-ADDD-8040C4035D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170722" y="2065106"/>
                <a:ext cx="3888893" cy="3888894"/>
              </a:xfrm>
              <a:prstGeom prst="octagon">
                <a:avLst/>
              </a:prstGeom>
              <a:solidFill>
                <a:schemeClr val="tx1">
                  <a:alpha val="1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ctr">
                  <a:spcAft>
                    <a:spcPts val="1200"/>
                  </a:spcAft>
                </a:pPr>
                <a:endParaRPr lang="en-US" sz="1200">
                  <a:solidFill>
                    <a:schemeClr val="accent3"/>
                  </a:solidFill>
                  <a:latin typeface="+mj-lt"/>
                </a:endParaRPr>
              </a:p>
            </p:txBody>
          </p:sp>
          <p:sp>
            <p:nvSpPr>
              <p:cNvPr id="29" name="Achteck 24">
                <a:extLst>
                  <a:ext uri="{FF2B5EF4-FFF2-40B4-BE49-F238E27FC236}">
                    <a16:creationId xmlns:a16="http://schemas.microsoft.com/office/drawing/2014/main" id="{9AD5A379-7D74-08CE-121A-17B11D66915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308457" y="2202841"/>
                <a:ext cx="3613424" cy="3613425"/>
              </a:xfrm>
              <a:prstGeom prst="octagon">
                <a:avLst/>
              </a:prstGeom>
              <a:solidFill>
                <a:schemeClr val="bg2"/>
              </a:solidFill>
              <a:ln w="12700">
                <a:solidFill>
                  <a:srgbClr val="0087B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ctr"/>
                <a:endParaRPr lang="en-US" sz="1100">
                  <a:solidFill>
                    <a:schemeClr val="tx1"/>
                  </a:solidFill>
                  <a:latin typeface="Arial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725D365-F890-8F20-566F-F81C90D0E82F}"/>
                </a:ext>
              </a:extLst>
            </p:cNvPr>
            <p:cNvSpPr txBox="1"/>
            <p:nvPr/>
          </p:nvSpPr>
          <p:spPr>
            <a:xfrm>
              <a:off x="1842897" y="3154672"/>
              <a:ext cx="4421705" cy="10464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b="1">
                  <a:solidFill>
                    <a:srgbClr val="00C1B6"/>
                  </a:solidFill>
                </a:rPr>
                <a:t>Drive operational efficiency</a:t>
              </a:r>
            </a:p>
            <a:p>
              <a:pPr algn="l"/>
              <a:r>
                <a:rPr lang="en-US" sz="1600">
                  <a:solidFill>
                    <a:schemeClr val="tx1"/>
                  </a:solidFill>
                  <a:latin typeface="Arial"/>
                </a:rPr>
                <a:t>Leverage digital technology to keep existing facilities operating efficiently and reduce cost of production without new CAPEX investment</a:t>
              </a:r>
              <a:endParaRPr lang="en-US" sz="1200">
                <a:solidFill>
                  <a:schemeClr val="tx1"/>
                </a:solidFill>
                <a:latin typeface="Arial"/>
              </a:endParaRPr>
            </a:p>
          </p:txBody>
        </p:sp>
        <p:sp>
          <p:nvSpPr>
            <p:cNvPr id="47" name="Freihandform: Form 67">
              <a:extLst>
                <a:ext uri="{FF2B5EF4-FFF2-40B4-BE49-F238E27FC236}">
                  <a16:creationId xmlns:a16="http://schemas.microsoft.com/office/drawing/2014/main" id="{D05D6B9A-12F8-9030-8F11-7D2B8F0D122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56946" y="3425561"/>
              <a:ext cx="728527" cy="468000"/>
            </a:xfrm>
            <a:custGeom>
              <a:avLst/>
              <a:gdLst>
                <a:gd name="connsiteX0" fmla="*/ 575926 w 575926"/>
                <a:gd name="connsiteY0" fmla="*/ 287620 h 369972"/>
                <a:gd name="connsiteX1" fmla="*/ 574624 w 575926"/>
                <a:gd name="connsiteY1" fmla="*/ 315045 h 369972"/>
                <a:gd name="connsiteX2" fmla="*/ 491869 w 575926"/>
                <a:gd name="connsiteY2" fmla="*/ 315045 h 369972"/>
                <a:gd name="connsiteX3" fmla="*/ 441818 w 575926"/>
                <a:gd name="connsiteY3" fmla="*/ 146244 h 369972"/>
                <a:gd name="connsiteX4" fmla="*/ 500096 w 575926"/>
                <a:gd name="connsiteY4" fmla="*/ 87966 h 369972"/>
                <a:gd name="connsiteX5" fmla="*/ 575858 w 575926"/>
                <a:gd name="connsiteY5" fmla="*/ 287620 h 369972"/>
                <a:gd name="connsiteX6" fmla="*/ 287963 w 575926"/>
                <a:gd name="connsiteY6" fmla="*/ 0 h 369972"/>
                <a:gd name="connsiteX7" fmla="*/ 287963 w 575926"/>
                <a:gd name="connsiteY7" fmla="*/ 54919 h 369972"/>
                <a:gd name="connsiteX8" fmla="*/ 432562 w 575926"/>
                <a:gd name="connsiteY8" fmla="*/ 116694 h 369972"/>
                <a:gd name="connsiteX9" fmla="*/ 471300 w 575926"/>
                <a:gd name="connsiteY9" fmla="*/ 77956 h 369972"/>
                <a:gd name="connsiteX10" fmla="*/ 287895 w 575926"/>
                <a:gd name="connsiteY10" fmla="*/ 0 h 369972"/>
                <a:gd name="connsiteX11" fmla="*/ 260538 w 575926"/>
                <a:gd name="connsiteY11" fmla="*/ 41206 h 369972"/>
                <a:gd name="connsiteX12" fmla="*/ 260538 w 575926"/>
                <a:gd name="connsiteY12" fmla="*/ 13713 h 369972"/>
                <a:gd name="connsiteX13" fmla="*/ 0 w 575926"/>
                <a:gd name="connsiteY13" fmla="*/ 287620 h 369972"/>
                <a:gd name="connsiteX14" fmla="*/ 1371 w 575926"/>
                <a:gd name="connsiteY14" fmla="*/ 315045 h 369972"/>
                <a:gd name="connsiteX15" fmla="*/ 29002 w 575926"/>
                <a:gd name="connsiteY15" fmla="*/ 315045 h 369972"/>
                <a:gd name="connsiteX16" fmla="*/ 246277 w 575926"/>
                <a:gd name="connsiteY16" fmla="*/ 42372 h 369972"/>
                <a:gd name="connsiteX17" fmla="*/ 260538 w 575926"/>
                <a:gd name="connsiteY17" fmla="*/ 41206 h 369972"/>
                <a:gd name="connsiteX18" fmla="*/ 212887 w 575926"/>
                <a:gd name="connsiteY18" fmla="*/ 287963 h 369972"/>
                <a:gd name="connsiteX19" fmla="*/ 212750 w 575926"/>
                <a:gd name="connsiteY19" fmla="*/ 355840 h 369972"/>
                <a:gd name="connsiteX20" fmla="*/ 280627 w 575926"/>
                <a:gd name="connsiteY20" fmla="*/ 355977 h 369972"/>
                <a:gd name="connsiteX21" fmla="*/ 290089 w 575926"/>
                <a:gd name="connsiteY21" fmla="*/ 342676 h 369972"/>
                <a:gd name="connsiteX22" fmla="*/ 368113 w 575926"/>
                <a:gd name="connsiteY22" fmla="*/ 200683 h 369972"/>
                <a:gd name="connsiteX23" fmla="*/ 226120 w 575926"/>
                <a:gd name="connsiteY23" fmla="*/ 278707 h 369972"/>
                <a:gd name="connsiteX24" fmla="*/ 212956 w 575926"/>
                <a:gd name="connsiteY24" fmla="*/ 287963 h 3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5926" h="369972">
                  <a:moveTo>
                    <a:pt x="575926" y="287620"/>
                  </a:moveTo>
                  <a:cubicBezTo>
                    <a:pt x="575926" y="296876"/>
                    <a:pt x="575446" y="305995"/>
                    <a:pt x="574624" y="315045"/>
                  </a:cubicBezTo>
                  <a:lnTo>
                    <a:pt x="491869" y="315045"/>
                  </a:lnTo>
                  <a:cubicBezTo>
                    <a:pt x="499685" y="254230"/>
                    <a:pt x="481516" y="193004"/>
                    <a:pt x="441818" y="146244"/>
                  </a:cubicBezTo>
                  <a:lnTo>
                    <a:pt x="500096" y="87966"/>
                  </a:lnTo>
                  <a:cubicBezTo>
                    <a:pt x="548981" y="142953"/>
                    <a:pt x="575926" y="214053"/>
                    <a:pt x="575858" y="287620"/>
                  </a:cubicBezTo>
                  <a:close/>
                  <a:moveTo>
                    <a:pt x="287963" y="0"/>
                  </a:moveTo>
                  <a:lnTo>
                    <a:pt x="287963" y="54919"/>
                  </a:lnTo>
                  <a:cubicBezTo>
                    <a:pt x="341922" y="58073"/>
                    <a:pt x="393070" y="79944"/>
                    <a:pt x="432562" y="116694"/>
                  </a:cubicBezTo>
                  <a:lnTo>
                    <a:pt x="471300" y="77956"/>
                  </a:lnTo>
                  <a:cubicBezTo>
                    <a:pt x="421455" y="30853"/>
                    <a:pt x="356389" y="3222"/>
                    <a:pt x="287895" y="0"/>
                  </a:cubicBezTo>
                  <a:close/>
                  <a:moveTo>
                    <a:pt x="260538" y="41206"/>
                  </a:moveTo>
                  <a:lnTo>
                    <a:pt x="260538" y="13713"/>
                  </a:lnTo>
                  <a:cubicBezTo>
                    <a:pt x="114637" y="21186"/>
                    <a:pt x="206" y="141582"/>
                    <a:pt x="0" y="287620"/>
                  </a:cubicBezTo>
                  <a:cubicBezTo>
                    <a:pt x="0" y="296876"/>
                    <a:pt x="480" y="305995"/>
                    <a:pt x="1371" y="315045"/>
                  </a:cubicBezTo>
                  <a:lnTo>
                    <a:pt x="29002" y="315045"/>
                  </a:lnTo>
                  <a:cubicBezTo>
                    <a:pt x="13713" y="179771"/>
                    <a:pt x="111003" y="57661"/>
                    <a:pt x="246277" y="42372"/>
                  </a:cubicBezTo>
                  <a:cubicBezTo>
                    <a:pt x="251008" y="41823"/>
                    <a:pt x="255807" y="41412"/>
                    <a:pt x="260538" y="41206"/>
                  </a:cubicBezTo>
                  <a:close/>
                  <a:moveTo>
                    <a:pt x="212887" y="287963"/>
                  </a:moveTo>
                  <a:cubicBezTo>
                    <a:pt x="194101" y="306681"/>
                    <a:pt x="194032" y="337054"/>
                    <a:pt x="212750" y="355840"/>
                  </a:cubicBezTo>
                  <a:cubicBezTo>
                    <a:pt x="231468" y="374626"/>
                    <a:pt x="261841" y="374695"/>
                    <a:pt x="280627" y="355977"/>
                  </a:cubicBezTo>
                  <a:cubicBezTo>
                    <a:pt x="284535" y="352138"/>
                    <a:pt x="287689" y="347613"/>
                    <a:pt x="290089" y="342676"/>
                  </a:cubicBezTo>
                  <a:lnTo>
                    <a:pt x="368113" y="200683"/>
                  </a:lnTo>
                  <a:lnTo>
                    <a:pt x="226120" y="278707"/>
                  </a:lnTo>
                  <a:cubicBezTo>
                    <a:pt x="221252" y="281038"/>
                    <a:pt x="216795" y="284192"/>
                    <a:pt x="212956" y="287963"/>
                  </a:cubicBezTo>
                  <a:close/>
                </a:path>
              </a:pathLst>
            </a:custGeom>
            <a:solidFill>
              <a:srgbClr val="0087BE"/>
            </a:solidFill>
            <a:ln w="6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1E4F18-E7FA-A5ED-A01D-C964B545D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7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BBDB444-3093-8F2F-FBD8-C4757EDFBB5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08" imgH="408" progId="TCLayout.ActiveDocument.1">
                  <p:embed/>
                </p:oleObj>
              </mc:Choice>
              <mc:Fallback>
                <p:oleObj name="think-cell Folie" r:id="rId4" imgW="408" imgH="40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BBDB444-3093-8F2F-FBD8-C4757EDFBB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FD586E6-DB6B-1C05-03CD-44EFD6CAA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</p:spPr>
        <p:txBody>
          <a:bodyPr vert="horz"/>
          <a:lstStyle/>
          <a:p>
            <a:r>
              <a:rPr lang="en-US" dirty="0"/>
              <a:t>Oil and gas production today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35815B5-B3B3-EBEE-EA13-37EC20C284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9216000" cy="547200"/>
          </a:xfrm>
        </p:spPr>
        <p:txBody>
          <a:bodyPr/>
          <a:lstStyle/>
          <a:p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8501270-F297-14AE-6F02-EADE11676C6E}"/>
              </a:ext>
            </a:extLst>
          </p:cNvPr>
          <p:cNvSpPr txBox="1">
            <a:spLocks/>
          </p:cNvSpPr>
          <p:nvPr/>
        </p:nvSpPr>
        <p:spPr>
          <a:xfrm>
            <a:off x="415161" y="2153836"/>
            <a:ext cx="4668903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300"/>
              </a:spcBef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Profit loss due to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C1B6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untapped productivity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DEDE784-4775-B6E9-6AE7-7C4CF64F150F}"/>
              </a:ext>
            </a:extLst>
          </p:cNvPr>
          <p:cNvSpPr>
            <a:spLocks/>
          </p:cNvSpPr>
          <p:nvPr/>
        </p:nvSpPr>
        <p:spPr>
          <a:xfrm>
            <a:off x="-1" y="3359564"/>
            <a:ext cx="5881689" cy="1783529"/>
          </a:xfrm>
          <a:prstGeom prst="rect">
            <a:avLst/>
          </a:prstGeom>
          <a:solidFill>
            <a:srgbClr val="33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tIns="144000" rIns="180000" bIns="144000" rtlCol="0" anchor="t" anchorCtr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3200" b="1" kern="1200" dirty="0">
                <a:solidFill>
                  <a:schemeClr val="tx1"/>
                </a:solidFill>
                <a:latin typeface="Arial"/>
                <a:cs typeface="Arial" pitchFamily="34" charset="0"/>
              </a:rPr>
              <a:t>Why?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Opportunities to improve performance</a:t>
            </a:r>
            <a:br>
              <a:rPr lang="en-US" sz="2000" dirty="0"/>
            </a:br>
            <a:r>
              <a:rPr lang="en-US" sz="2000" dirty="0"/>
              <a:t>are often not </a:t>
            </a:r>
            <a:r>
              <a:rPr lang="en-US" sz="2000" dirty="0" err="1"/>
              <a:t>realised</a:t>
            </a:r>
            <a:r>
              <a:rPr lang="en-US" sz="2000" dirty="0"/>
              <a:t> due to huge</a:t>
            </a:r>
            <a:br>
              <a:rPr lang="en-US" sz="2000" dirty="0"/>
            </a:br>
            <a:r>
              <a:rPr lang="en-US" sz="2000" b="1" dirty="0">
                <a:solidFill>
                  <a:srgbClr val="00C1B6"/>
                </a:solidFill>
              </a:rPr>
              <a:t>operational complexity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A0A3AE8-D99C-B570-4779-3FCAC0A650D5}"/>
              </a:ext>
            </a:extLst>
          </p:cNvPr>
          <p:cNvGrpSpPr>
            <a:grpSpLocks/>
          </p:cNvGrpSpPr>
          <p:nvPr/>
        </p:nvGrpSpPr>
        <p:grpSpPr>
          <a:xfrm>
            <a:off x="5084064" y="2153836"/>
            <a:ext cx="5577060" cy="3287301"/>
            <a:chOff x="5494413" y="2086124"/>
            <a:chExt cx="5166711" cy="3045428"/>
          </a:xfrm>
        </p:grpSpPr>
        <p:sp>
          <p:nvSpPr>
            <p:cNvPr id="129" name="Rechteck: abgerundete Ecken 128">
              <a:extLst>
                <a:ext uri="{FF2B5EF4-FFF2-40B4-BE49-F238E27FC236}">
                  <a16:creationId xmlns:a16="http://schemas.microsoft.com/office/drawing/2014/main" id="{ED467BFC-D056-2FA3-E66A-F7D1B53CE160}"/>
                </a:ext>
              </a:extLst>
            </p:cNvPr>
            <p:cNvSpPr>
              <a:spLocks/>
            </p:cNvSpPr>
            <p:nvPr/>
          </p:nvSpPr>
          <p:spPr>
            <a:xfrm>
              <a:off x="5532513" y="2121843"/>
              <a:ext cx="5057775" cy="2909887"/>
            </a:xfrm>
            <a:prstGeom prst="roundRect">
              <a:avLst>
                <a:gd name="adj" fmla="val 832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 dirty="0"/>
            </a:p>
          </p:txBody>
        </p:sp>
        <p:graphicFrame>
          <p:nvGraphicFramePr>
            <p:cNvPr id="117" name="Chart 7">
              <a:extLst>
                <a:ext uri="{FF2B5EF4-FFF2-40B4-BE49-F238E27FC236}">
                  <a16:creationId xmlns:a16="http://schemas.microsoft.com/office/drawing/2014/main" id="{24E01A2F-7BCF-2E37-C842-FCCAD949F0F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585361" y="2284105"/>
            <a:ext cx="4687284" cy="25397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1BA7A5B6-A11F-FEA8-DD8A-C42AF49A4803}"/>
                </a:ext>
              </a:extLst>
            </p:cNvPr>
            <p:cNvSpPr/>
            <p:nvPr/>
          </p:nvSpPr>
          <p:spPr>
            <a:xfrm>
              <a:off x="6754191" y="2594855"/>
              <a:ext cx="759040" cy="7590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US" dirty="0"/>
            </a:p>
          </p:txBody>
        </p:sp>
        <p:sp>
          <p:nvSpPr>
            <p:cNvPr id="119" name="Freihandform: Form 118">
              <a:extLst>
                <a:ext uri="{FF2B5EF4-FFF2-40B4-BE49-F238E27FC236}">
                  <a16:creationId xmlns:a16="http://schemas.microsoft.com/office/drawing/2014/main" id="{75F7D618-1A56-6F35-C134-F7F321ECAF9D}"/>
                </a:ext>
              </a:extLst>
            </p:cNvPr>
            <p:cNvSpPr>
              <a:spLocks/>
            </p:cNvSpPr>
            <p:nvPr/>
          </p:nvSpPr>
          <p:spPr>
            <a:xfrm>
              <a:off x="6864469" y="2731235"/>
              <a:ext cx="538483" cy="486279"/>
            </a:xfrm>
            <a:custGeom>
              <a:avLst/>
              <a:gdLst>
                <a:gd name="connsiteX0" fmla="*/ 431962 w 562231"/>
                <a:gd name="connsiteY0" fmla="*/ 247186 h 507724"/>
                <a:gd name="connsiteX1" fmla="*/ 301693 w 562231"/>
                <a:gd name="connsiteY1" fmla="*/ 377455 h 507724"/>
                <a:gd name="connsiteX2" fmla="*/ 431962 w 562231"/>
                <a:gd name="connsiteY2" fmla="*/ 507724 h 507724"/>
                <a:gd name="connsiteX3" fmla="*/ 562231 w 562231"/>
                <a:gd name="connsiteY3" fmla="*/ 377455 h 507724"/>
                <a:gd name="connsiteX4" fmla="*/ 431962 w 562231"/>
                <a:gd name="connsiteY4" fmla="*/ 247186 h 507724"/>
                <a:gd name="connsiteX5" fmla="*/ 479065 w 562231"/>
                <a:gd name="connsiteY5" fmla="*/ 401932 h 507724"/>
                <a:gd name="connsiteX6" fmla="*/ 436556 w 562231"/>
                <a:gd name="connsiteY6" fmla="*/ 438270 h 507724"/>
                <a:gd name="connsiteX7" fmla="*/ 436556 w 562231"/>
                <a:gd name="connsiteY7" fmla="*/ 453491 h 507724"/>
                <a:gd name="connsiteX8" fmla="*/ 424900 w 562231"/>
                <a:gd name="connsiteY8" fmla="*/ 453491 h 507724"/>
                <a:gd name="connsiteX9" fmla="*/ 424900 w 562231"/>
                <a:gd name="connsiteY9" fmla="*/ 438613 h 507724"/>
                <a:gd name="connsiteX10" fmla="*/ 384791 w 562231"/>
                <a:gd name="connsiteY10" fmla="*/ 431071 h 507724"/>
                <a:gd name="connsiteX11" fmla="*/ 388905 w 562231"/>
                <a:gd name="connsiteY11" fmla="*/ 408788 h 507724"/>
                <a:gd name="connsiteX12" fmla="*/ 424900 w 562231"/>
                <a:gd name="connsiteY12" fmla="*/ 417838 h 507724"/>
                <a:gd name="connsiteX13" fmla="*/ 424900 w 562231"/>
                <a:gd name="connsiteY13" fmla="*/ 386985 h 507724"/>
                <a:gd name="connsiteX14" fmla="*/ 402138 w 562231"/>
                <a:gd name="connsiteY14" fmla="*/ 378621 h 507724"/>
                <a:gd name="connsiteX15" fmla="*/ 385545 w 562231"/>
                <a:gd name="connsiteY15" fmla="*/ 351196 h 507724"/>
                <a:gd name="connsiteX16" fmla="*/ 405086 w 562231"/>
                <a:gd name="connsiteY16" fmla="*/ 320000 h 507724"/>
                <a:gd name="connsiteX17" fmla="*/ 426340 w 562231"/>
                <a:gd name="connsiteY17" fmla="*/ 316091 h 507724"/>
                <a:gd name="connsiteX18" fmla="*/ 426340 w 562231"/>
                <a:gd name="connsiteY18" fmla="*/ 301350 h 507724"/>
                <a:gd name="connsiteX19" fmla="*/ 437996 w 562231"/>
                <a:gd name="connsiteY19" fmla="*/ 301350 h 507724"/>
                <a:gd name="connsiteX20" fmla="*/ 437996 w 562231"/>
                <a:gd name="connsiteY20" fmla="*/ 316091 h 507724"/>
                <a:gd name="connsiteX21" fmla="*/ 472071 w 562231"/>
                <a:gd name="connsiteY21" fmla="*/ 322262 h 507724"/>
                <a:gd name="connsiteX22" fmla="*/ 467135 w 562231"/>
                <a:gd name="connsiteY22" fmla="*/ 343654 h 507724"/>
                <a:gd name="connsiteX23" fmla="*/ 437996 w 562231"/>
                <a:gd name="connsiteY23" fmla="*/ 337003 h 507724"/>
                <a:gd name="connsiteX24" fmla="*/ 437996 w 562231"/>
                <a:gd name="connsiteY24" fmla="*/ 365457 h 507724"/>
                <a:gd name="connsiteX25" fmla="*/ 464530 w 562231"/>
                <a:gd name="connsiteY25" fmla="*/ 374507 h 507724"/>
                <a:gd name="connsiteX26" fmla="*/ 479065 w 562231"/>
                <a:gd name="connsiteY26" fmla="*/ 401932 h 507724"/>
                <a:gd name="connsiteX27" fmla="*/ 426272 w 562231"/>
                <a:gd name="connsiteY27" fmla="*/ 337346 h 507724"/>
                <a:gd name="connsiteX28" fmla="*/ 426272 w 562231"/>
                <a:gd name="connsiteY28" fmla="*/ 362508 h 507724"/>
                <a:gd name="connsiteX29" fmla="*/ 412422 w 562231"/>
                <a:gd name="connsiteY29" fmla="*/ 349481 h 507724"/>
                <a:gd name="connsiteX30" fmla="*/ 426272 w 562231"/>
                <a:gd name="connsiteY30" fmla="*/ 337346 h 507724"/>
                <a:gd name="connsiteX31" fmla="*/ 452120 w 562231"/>
                <a:gd name="connsiteY31" fmla="*/ 403852 h 507724"/>
                <a:gd name="connsiteX32" fmla="*/ 436488 w 562231"/>
                <a:gd name="connsiteY32" fmla="*/ 417564 h 507724"/>
                <a:gd name="connsiteX33" fmla="*/ 436488 w 562231"/>
                <a:gd name="connsiteY33" fmla="*/ 390139 h 507724"/>
                <a:gd name="connsiteX34" fmla="*/ 452120 w 562231"/>
                <a:gd name="connsiteY34" fmla="*/ 403852 h 507724"/>
                <a:gd name="connsiteX35" fmla="*/ 479888 w 562231"/>
                <a:gd name="connsiteY35" fmla="*/ 227097 h 507724"/>
                <a:gd name="connsiteX36" fmla="*/ 432305 w 562231"/>
                <a:gd name="connsiteY36" fmla="*/ 219761 h 507724"/>
                <a:gd name="connsiteX37" fmla="*/ 431208 w 562231"/>
                <a:gd name="connsiteY37" fmla="*/ 219761 h 507724"/>
                <a:gd name="connsiteX38" fmla="*/ 240330 w 562231"/>
                <a:gd name="connsiteY38" fmla="*/ 48354 h 507724"/>
                <a:gd name="connsiteX39" fmla="*/ 48354 w 562231"/>
                <a:gd name="connsiteY39" fmla="*/ 240330 h 507724"/>
                <a:gd name="connsiteX40" fmla="*/ 240330 w 562231"/>
                <a:gd name="connsiteY40" fmla="*/ 432305 h 507724"/>
                <a:gd name="connsiteX41" fmla="*/ 282770 w 562231"/>
                <a:gd name="connsiteY41" fmla="*/ 427506 h 507724"/>
                <a:gd name="connsiteX42" fmla="*/ 305533 w 562231"/>
                <a:gd name="connsiteY42" fmla="*/ 471180 h 507724"/>
                <a:gd name="connsiteX43" fmla="*/ 253151 w 562231"/>
                <a:gd name="connsiteY43" fmla="*/ 479888 h 507724"/>
                <a:gd name="connsiteX44" fmla="*/ 360 w 562231"/>
                <a:gd name="connsiteY44" fmla="*/ 253151 h 507724"/>
                <a:gd name="connsiteX45" fmla="*/ 227097 w 562231"/>
                <a:gd name="connsiteY45" fmla="*/ 360 h 507724"/>
                <a:gd name="connsiteX46" fmla="*/ 479888 w 562231"/>
                <a:gd name="connsiteY46" fmla="*/ 227097 h 507724"/>
                <a:gd name="connsiteX47" fmla="*/ 157986 w 562231"/>
                <a:gd name="connsiteY47" fmla="*/ 256031 h 507724"/>
                <a:gd name="connsiteX48" fmla="*/ 240124 w 562231"/>
                <a:gd name="connsiteY48" fmla="*/ 326582 h 507724"/>
                <a:gd name="connsiteX49" fmla="*/ 321988 w 562231"/>
                <a:gd name="connsiteY49" fmla="*/ 255962 h 507724"/>
                <a:gd name="connsiteX50" fmla="*/ 295111 w 562231"/>
                <a:gd name="connsiteY50" fmla="*/ 224834 h 507724"/>
                <a:gd name="connsiteX51" fmla="*/ 260693 w 562231"/>
                <a:gd name="connsiteY51" fmla="*/ 254522 h 507724"/>
                <a:gd name="connsiteX52" fmla="*/ 260556 w 562231"/>
                <a:gd name="connsiteY52" fmla="*/ 137417 h 507724"/>
                <a:gd name="connsiteX53" fmla="*/ 219418 w 562231"/>
                <a:gd name="connsiteY53" fmla="*/ 137417 h 507724"/>
                <a:gd name="connsiteX54" fmla="*/ 219555 w 562231"/>
                <a:gd name="connsiteY54" fmla="*/ 254728 h 507724"/>
                <a:gd name="connsiteX55" fmla="*/ 184794 w 562231"/>
                <a:gd name="connsiteY55" fmla="*/ 224834 h 507724"/>
                <a:gd name="connsiteX56" fmla="*/ 157986 w 562231"/>
                <a:gd name="connsiteY56" fmla="*/ 256031 h 50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62231" h="507724">
                  <a:moveTo>
                    <a:pt x="431962" y="247186"/>
                  </a:moveTo>
                  <a:cubicBezTo>
                    <a:pt x="360040" y="247186"/>
                    <a:pt x="301693" y="305533"/>
                    <a:pt x="301693" y="377455"/>
                  </a:cubicBezTo>
                  <a:cubicBezTo>
                    <a:pt x="301693" y="449377"/>
                    <a:pt x="360040" y="507724"/>
                    <a:pt x="431962" y="507724"/>
                  </a:cubicBezTo>
                  <a:cubicBezTo>
                    <a:pt x="503885" y="507724"/>
                    <a:pt x="562231" y="449377"/>
                    <a:pt x="562231" y="377455"/>
                  </a:cubicBezTo>
                  <a:cubicBezTo>
                    <a:pt x="562163" y="305533"/>
                    <a:pt x="503885" y="247255"/>
                    <a:pt x="431962" y="247186"/>
                  </a:cubicBezTo>
                  <a:close/>
                  <a:moveTo>
                    <a:pt x="479065" y="401932"/>
                  </a:moveTo>
                  <a:cubicBezTo>
                    <a:pt x="479065" y="424215"/>
                    <a:pt x="465558" y="435870"/>
                    <a:pt x="436556" y="438270"/>
                  </a:cubicBezTo>
                  <a:lnTo>
                    <a:pt x="436556" y="453491"/>
                  </a:lnTo>
                  <a:lnTo>
                    <a:pt x="424900" y="453491"/>
                  </a:lnTo>
                  <a:lnTo>
                    <a:pt x="424900" y="438613"/>
                  </a:lnTo>
                  <a:cubicBezTo>
                    <a:pt x="411119" y="439093"/>
                    <a:pt x="397407" y="436556"/>
                    <a:pt x="384791" y="431071"/>
                  </a:cubicBezTo>
                  <a:lnTo>
                    <a:pt x="388905" y="408788"/>
                  </a:lnTo>
                  <a:cubicBezTo>
                    <a:pt x="399875" y="414959"/>
                    <a:pt x="412285" y="418113"/>
                    <a:pt x="424900" y="417838"/>
                  </a:cubicBezTo>
                  <a:lnTo>
                    <a:pt x="424900" y="386985"/>
                  </a:lnTo>
                  <a:cubicBezTo>
                    <a:pt x="417084" y="384860"/>
                    <a:pt x="409405" y="382049"/>
                    <a:pt x="402138" y="378621"/>
                  </a:cubicBezTo>
                  <a:cubicBezTo>
                    <a:pt x="391373" y="373890"/>
                    <a:pt x="384723" y="362920"/>
                    <a:pt x="385545" y="351196"/>
                  </a:cubicBezTo>
                  <a:cubicBezTo>
                    <a:pt x="384860" y="337689"/>
                    <a:pt x="392676" y="325279"/>
                    <a:pt x="405086" y="320000"/>
                  </a:cubicBezTo>
                  <a:cubicBezTo>
                    <a:pt x="411873" y="317463"/>
                    <a:pt x="419073" y="316091"/>
                    <a:pt x="426340" y="316091"/>
                  </a:cubicBezTo>
                  <a:lnTo>
                    <a:pt x="426340" y="301350"/>
                  </a:lnTo>
                  <a:lnTo>
                    <a:pt x="437996" y="301350"/>
                  </a:lnTo>
                  <a:lnTo>
                    <a:pt x="437996" y="316091"/>
                  </a:lnTo>
                  <a:cubicBezTo>
                    <a:pt x="449583" y="316708"/>
                    <a:pt x="461033" y="318765"/>
                    <a:pt x="472071" y="322262"/>
                  </a:cubicBezTo>
                  <a:lnTo>
                    <a:pt x="467135" y="343654"/>
                  </a:lnTo>
                  <a:cubicBezTo>
                    <a:pt x="457810" y="339883"/>
                    <a:pt x="448006" y="337620"/>
                    <a:pt x="437996" y="337003"/>
                  </a:cubicBezTo>
                  <a:lnTo>
                    <a:pt x="437996" y="365457"/>
                  </a:lnTo>
                  <a:cubicBezTo>
                    <a:pt x="447183" y="367308"/>
                    <a:pt x="456165" y="370324"/>
                    <a:pt x="464530" y="374507"/>
                  </a:cubicBezTo>
                  <a:cubicBezTo>
                    <a:pt x="474403" y="379923"/>
                    <a:pt x="480093" y="390688"/>
                    <a:pt x="479065" y="401932"/>
                  </a:cubicBezTo>
                  <a:close/>
                  <a:moveTo>
                    <a:pt x="426272" y="337346"/>
                  </a:moveTo>
                  <a:lnTo>
                    <a:pt x="426272" y="362508"/>
                  </a:lnTo>
                  <a:cubicBezTo>
                    <a:pt x="415850" y="359560"/>
                    <a:pt x="412422" y="356475"/>
                    <a:pt x="412422" y="349481"/>
                  </a:cubicBezTo>
                  <a:cubicBezTo>
                    <a:pt x="412422" y="342488"/>
                    <a:pt x="417221" y="338169"/>
                    <a:pt x="426272" y="337346"/>
                  </a:cubicBezTo>
                  <a:close/>
                  <a:moveTo>
                    <a:pt x="452120" y="403852"/>
                  </a:moveTo>
                  <a:cubicBezTo>
                    <a:pt x="452120" y="412559"/>
                    <a:pt x="447320" y="416673"/>
                    <a:pt x="436488" y="417564"/>
                  </a:cubicBezTo>
                  <a:lnTo>
                    <a:pt x="436488" y="390139"/>
                  </a:lnTo>
                  <a:cubicBezTo>
                    <a:pt x="448829" y="393362"/>
                    <a:pt x="452120" y="396310"/>
                    <a:pt x="452120" y="403852"/>
                  </a:cubicBezTo>
                  <a:close/>
                  <a:moveTo>
                    <a:pt x="479888" y="227097"/>
                  </a:moveTo>
                  <a:cubicBezTo>
                    <a:pt x="464461" y="222229"/>
                    <a:pt x="448417" y="219761"/>
                    <a:pt x="432305" y="219761"/>
                  </a:cubicBezTo>
                  <a:cubicBezTo>
                    <a:pt x="431962" y="219761"/>
                    <a:pt x="431551" y="219761"/>
                    <a:pt x="431208" y="219761"/>
                  </a:cubicBezTo>
                  <a:cubicBezTo>
                    <a:pt x="420718" y="122265"/>
                    <a:pt x="338374" y="48354"/>
                    <a:pt x="240330" y="48354"/>
                  </a:cubicBezTo>
                  <a:cubicBezTo>
                    <a:pt x="134332" y="48354"/>
                    <a:pt x="48354" y="134332"/>
                    <a:pt x="48354" y="240330"/>
                  </a:cubicBezTo>
                  <a:cubicBezTo>
                    <a:pt x="48354" y="346328"/>
                    <a:pt x="134332" y="432305"/>
                    <a:pt x="240330" y="432305"/>
                  </a:cubicBezTo>
                  <a:cubicBezTo>
                    <a:pt x="254591" y="432305"/>
                    <a:pt x="268852" y="430660"/>
                    <a:pt x="282770" y="427506"/>
                  </a:cubicBezTo>
                  <a:cubicBezTo>
                    <a:pt x="288049" y="443207"/>
                    <a:pt x="295728" y="457948"/>
                    <a:pt x="305533" y="471180"/>
                  </a:cubicBezTo>
                  <a:cubicBezTo>
                    <a:pt x="288461" y="476048"/>
                    <a:pt x="270840" y="478928"/>
                    <a:pt x="253151" y="479888"/>
                  </a:cubicBezTo>
                  <a:cubicBezTo>
                    <a:pt x="120756" y="487087"/>
                    <a:pt x="7559" y="385545"/>
                    <a:pt x="360" y="253151"/>
                  </a:cubicBezTo>
                  <a:cubicBezTo>
                    <a:pt x="-6839" y="120756"/>
                    <a:pt x="94703" y="7559"/>
                    <a:pt x="227097" y="360"/>
                  </a:cubicBezTo>
                  <a:cubicBezTo>
                    <a:pt x="359492" y="-6839"/>
                    <a:pt x="472689" y="94703"/>
                    <a:pt x="479888" y="227097"/>
                  </a:cubicBezTo>
                  <a:close/>
                  <a:moveTo>
                    <a:pt x="157986" y="256031"/>
                  </a:moveTo>
                  <a:lnTo>
                    <a:pt x="240124" y="326582"/>
                  </a:lnTo>
                  <a:lnTo>
                    <a:pt x="321988" y="255962"/>
                  </a:lnTo>
                  <a:lnTo>
                    <a:pt x="295111" y="224834"/>
                  </a:lnTo>
                  <a:lnTo>
                    <a:pt x="260693" y="254522"/>
                  </a:lnTo>
                  <a:lnTo>
                    <a:pt x="260556" y="137417"/>
                  </a:lnTo>
                  <a:lnTo>
                    <a:pt x="219418" y="137417"/>
                  </a:lnTo>
                  <a:cubicBezTo>
                    <a:pt x="219418" y="137417"/>
                    <a:pt x="219555" y="254728"/>
                    <a:pt x="219555" y="254728"/>
                  </a:cubicBezTo>
                  <a:lnTo>
                    <a:pt x="184794" y="224834"/>
                  </a:lnTo>
                  <a:lnTo>
                    <a:pt x="157986" y="256031"/>
                  </a:lnTo>
                  <a:close/>
                </a:path>
              </a:pathLst>
            </a:custGeom>
            <a:solidFill>
              <a:srgbClr val="009999"/>
            </a:solidFill>
            <a:ln w="67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26" name="Grafik 125">
              <a:extLst>
                <a:ext uri="{FF2B5EF4-FFF2-40B4-BE49-F238E27FC236}">
                  <a16:creationId xmlns:a16="http://schemas.microsoft.com/office/drawing/2014/main" id="{180F5E81-0773-3575-3AFB-BC543FCE6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4413" y="2086124"/>
              <a:ext cx="5166711" cy="3045428"/>
            </a:xfrm>
            <a:prstGeom prst="rect">
              <a:avLst/>
            </a:prstGeom>
          </p:spPr>
        </p:pic>
      </p:grpSp>
      <p:pic>
        <p:nvPicPr>
          <p:cNvPr id="47" name="Grafik 46">
            <a:extLst>
              <a:ext uri="{FF2B5EF4-FFF2-40B4-BE49-F238E27FC236}">
                <a16:creationId xmlns:a16="http://schemas.microsoft.com/office/drawing/2014/main" id="{5A811BC6-808D-95D9-CE4F-DA5B69AAA1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87254" y="1054101"/>
            <a:ext cx="2704216" cy="51094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93D4D-3A2B-D091-7965-56154B84F8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BBDB444-3093-8F2F-FBD8-C4757EDFBB5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08" imgH="408" progId="TCLayout.ActiveDocument.1">
                  <p:embed/>
                </p:oleObj>
              </mc:Choice>
              <mc:Fallback>
                <p:oleObj name="think-cell Folie" r:id="rId4" imgW="408" imgH="40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BBDB444-3093-8F2F-FBD8-C4757EDFBB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hteck 16">
            <a:extLst>
              <a:ext uri="{FF2B5EF4-FFF2-40B4-BE49-F238E27FC236}">
                <a16:creationId xmlns:a16="http://schemas.microsoft.com/office/drawing/2014/main" id="{D7177102-0CD1-520C-B39C-1CAB68642FCF}"/>
              </a:ext>
            </a:extLst>
          </p:cNvPr>
          <p:cNvSpPr>
            <a:spLocks/>
          </p:cNvSpPr>
          <p:nvPr/>
        </p:nvSpPr>
        <p:spPr>
          <a:xfrm>
            <a:off x="8356512" y="4004869"/>
            <a:ext cx="3430675" cy="1803159"/>
          </a:xfrm>
          <a:prstGeom prst="rect">
            <a:avLst/>
          </a:prstGeom>
          <a:solidFill>
            <a:srgbClr val="333353"/>
          </a:solidFill>
          <a:ln w="12700">
            <a:solidFill>
              <a:srgbClr val="333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t" anchorCtr="0">
            <a:noAutofit/>
          </a:bodyPr>
          <a:lstStyle/>
          <a:p>
            <a:pPr marR="0" lvl="0" algn="l" defTabSz="914400" rtl="0" eaLnBrk="1" fontAlgn="auto" latinLnBrk="0" hangingPunct="1">
              <a:spcBef>
                <a:spcPts val="300"/>
              </a:spcBef>
              <a:buClr>
                <a:srgbClr val="879BAA"/>
              </a:buClr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C1B6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Variability and fluctuation</a:t>
            </a:r>
          </a:p>
          <a:p>
            <a:pPr marL="171450" marR="0" lvl="0" indent="-171450" algn="l" defTabSz="914400" rtl="0" eaLnBrk="1" fontAlgn="auto" latinLnBrk="0" hangingPunct="1">
              <a:spcBef>
                <a:spcPts val="6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Process variability will change the optimal point frequently</a:t>
            </a:r>
          </a:p>
          <a:p>
            <a:pPr marL="171450" marR="0" lvl="0" indent="-171450" algn="l" defTabSz="914400" rtl="0" eaLnBrk="1" fontAlgn="auto" latinLnBrk="0" hangingPunct="1">
              <a:spcBef>
                <a:spcPts val="6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External uncertainties may impact operations at short notice</a:t>
            </a:r>
          </a:p>
          <a:p>
            <a:pPr marL="171450" marR="0" lvl="0" indent="-171450" algn="l" defTabSz="914400" rtl="0" eaLnBrk="1" fontAlgn="auto" latinLnBrk="0" hangingPunct="1">
              <a:spcBef>
                <a:spcPts val="6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A constant need to re-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optimise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511F902-1AA6-3351-C72C-C524966E00A7}"/>
              </a:ext>
            </a:extLst>
          </p:cNvPr>
          <p:cNvSpPr>
            <a:spLocks/>
          </p:cNvSpPr>
          <p:nvPr/>
        </p:nvSpPr>
        <p:spPr>
          <a:xfrm>
            <a:off x="4385836" y="4004869"/>
            <a:ext cx="3430675" cy="1803159"/>
          </a:xfrm>
          <a:prstGeom prst="rect">
            <a:avLst/>
          </a:prstGeom>
          <a:solidFill>
            <a:schemeClr val="accent6"/>
          </a:solidFill>
          <a:ln w="12700">
            <a:solidFill>
              <a:srgbClr val="666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t" anchorCtr="0">
            <a:noAutofit/>
          </a:bodyPr>
          <a:lstStyle/>
          <a:p>
            <a:pPr marR="0" lvl="0" algn="l" defTabSz="914400" rtl="0" eaLnBrk="1" fontAlgn="auto" latinLnBrk="0" hangingPunct="1">
              <a:spcBef>
                <a:spcPts val="300"/>
              </a:spcBef>
              <a:buClr>
                <a:srgbClr val="879BAA"/>
              </a:buClr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100s of operational constraints</a:t>
            </a:r>
          </a:p>
          <a:p>
            <a:pPr marL="171450" marR="0" lvl="0" indent="-171450" algn="l" defTabSz="914400" rtl="0" eaLnBrk="1" fontAlgn="auto" latinLnBrk="0" hangingPunct="1">
              <a:spcBef>
                <a:spcPts val="6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Wells: Drawdown, lift, backpressure, fluid velocities, etc.</a:t>
            </a:r>
          </a:p>
          <a:p>
            <a:pPr marL="171450" marR="0" lvl="0" indent="-171450" algn="l" defTabSz="914400" rtl="0" eaLnBrk="1" fontAlgn="auto" latinLnBrk="0" hangingPunct="1">
              <a:spcBef>
                <a:spcPts val="6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Gathering network: Erosional and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corrosional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velocities, pressures</a:t>
            </a:r>
          </a:p>
          <a:p>
            <a:pPr marL="171450" marR="0" lvl="0" indent="-171450" algn="l" defTabSz="914400" rtl="0" eaLnBrk="1" fontAlgn="auto" latinLnBrk="0" hangingPunct="1">
              <a:spcBef>
                <a:spcPts val="6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Facilities: Equipment capacities, export pressures, product specs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43033D8-7CB5-E18A-C1E8-71016BEB9BED}"/>
              </a:ext>
            </a:extLst>
          </p:cNvPr>
          <p:cNvSpPr>
            <a:spLocks/>
          </p:cNvSpPr>
          <p:nvPr/>
        </p:nvSpPr>
        <p:spPr>
          <a:xfrm>
            <a:off x="415163" y="4004869"/>
            <a:ext cx="3430675" cy="1803159"/>
          </a:xfrm>
          <a:prstGeom prst="rect">
            <a:avLst/>
          </a:prstGeom>
          <a:solidFill>
            <a:schemeClr val="accent6"/>
          </a:solidFill>
          <a:ln w="12700">
            <a:solidFill>
              <a:srgbClr val="666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08000" rtlCol="0" anchor="t" anchorCtr="0">
            <a:noAutofit/>
          </a:bodyPr>
          <a:lstStyle/>
          <a:p>
            <a:pPr marR="0" lvl="0" algn="l" defTabSz="914400" rtl="0" eaLnBrk="1" fontAlgn="auto" latinLnBrk="0" hangingPunct="1">
              <a:spcBef>
                <a:spcPts val="300"/>
              </a:spcBef>
              <a:buClr>
                <a:srgbClr val="879BAA"/>
              </a:buClr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100s of operational decisions</a:t>
            </a:r>
          </a:p>
          <a:p>
            <a:pPr marL="171450" marR="0" lvl="0" indent="-171450" algn="l" defTabSz="914400" rtl="0" eaLnBrk="1" fontAlgn="auto" latinLnBrk="0" hangingPunct="1">
              <a:spcBef>
                <a:spcPts val="6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Wells: Availability, choke, gas lift</a:t>
            </a:r>
          </a:p>
          <a:p>
            <a:pPr marL="171450" marR="0" lvl="0" indent="-171450" algn="l" defTabSz="914400" rtl="0" eaLnBrk="1" fontAlgn="auto" latinLnBrk="0" hangingPunct="1">
              <a:spcBef>
                <a:spcPts val="6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Gathering network: Routing combinations, manifolds, risers</a:t>
            </a:r>
          </a:p>
          <a:p>
            <a:pPr marL="171450" marR="0" lvl="0" indent="-171450" algn="l" defTabSz="914400" rtl="0" eaLnBrk="1" fontAlgn="auto" latinLnBrk="0" hangingPunct="1">
              <a:spcBef>
                <a:spcPts val="6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Facilities: Separator pressure, rotating equipment, etc.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D586E6-DB6B-1C05-03CD-44EFD6CAA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sz="2000" dirty="0"/>
              <a:t>Oil and gas production today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35815B5-B3B3-EBEE-EA13-37EC20C284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5802470-7A80-11D3-9276-7FA51A3D9B4E}"/>
              </a:ext>
            </a:extLst>
          </p:cNvPr>
          <p:cNvSpPr>
            <a:spLocks/>
          </p:cNvSpPr>
          <p:nvPr/>
        </p:nvSpPr>
        <p:spPr>
          <a:xfrm>
            <a:off x="1202247" y="1416844"/>
            <a:ext cx="1856508" cy="1856508"/>
          </a:xfrm>
          <a:prstGeom prst="ellipse">
            <a:avLst/>
          </a:prstGeom>
          <a:solidFill>
            <a:schemeClr val="bg2"/>
          </a:solidFill>
          <a:ln w="12700">
            <a:solidFill>
              <a:srgbClr val="666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t" anchorCtr="0">
            <a:noAutofit/>
          </a:bodyPr>
          <a:lstStyle/>
          <a:p>
            <a:pPr algn="l" rtl="0"/>
            <a:endParaRPr lang="en-US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69D9BBC-875B-9E3A-8785-4B3753D95891}"/>
              </a:ext>
            </a:extLst>
          </p:cNvPr>
          <p:cNvSpPr>
            <a:spLocks/>
          </p:cNvSpPr>
          <p:nvPr/>
        </p:nvSpPr>
        <p:spPr>
          <a:xfrm>
            <a:off x="5172920" y="1416844"/>
            <a:ext cx="1856508" cy="1856508"/>
          </a:xfrm>
          <a:prstGeom prst="ellipse">
            <a:avLst/>
          </a:prstGeom>
          <a:solidFill>
            <a:schemeClr val="bg2"/>
          </a:solidFill>
          <a:ln w="12700">
            <a:solidFill>
              <a:srgbClr val="666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t" anchorCtr="0">
            <a:noAutofit/>
          </a:bodyPr>
          <a:lstStyle/>
          <a:p>
            <a:pPr algn="l" rtl="0"/>
            <a:endParaRPr lang="en-US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92FD0D4-8A32-219A-8E49-D87A6F9FF4E7}"/>
              </a:ext>
            </a:extLst>
          </p:cNvPr>
          <p:cNvSpPr>
            <a:spLocks/>
          </p:cNvSpPr>
          <p:nvPr/>
        </p:nvSpPr>
        <p:spPr>
          <a:xfrm>
            <a:off x="9143595" y="1416844"/>
            <a:ext cx="1856508" cy="1856508"/>
          </a:xfrm>
          <a:prstGeom prst="ellipse">
            <a:avLst/>
          </a:prstGeom>
          <a:solidFill>
            <a:srgbClr val="333353"/>
          </a:solidFill>
          <a:ln w="12700">
            <a:solidFill>
              <a:srgbClr val="333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72000" rIns="108000" bIns="72000" rtlCol="0" anchor="t" anchorCtr="0">
            <a:noAutofit/>
          </a:bodyPr>
          <a:lstStyle/>
          <a:p>
            <a:pPr algn="l" rtl="0"/>
            <a:endParaRPr lang="en-US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B1D7A908-CB32-D318-FBBC-E0278F346DE9}"/>
              </a:ext>
            </a:extLst>
          </p:cNvPr>
          <p:cNvSpPr>
            <a:spLocks/>
          </p:cNvSpPr>
          <p:nvPr/>
        </p:nvSpPr>
        <p:spPr>
          <a:xfrm>
            <a:off x="1690919" y="1947476"/>
            <a:ext cx="879163" cy="795244"/>
          </a:xfrm>
          <a:custGeom>
            <a:avLst/>
            <a:gdLst>
              <a:gd name="connsiteX0" fmla="*/ 480076 w 576063"/>
              <a:gd name="connsiteY0" fmla="*/ 95988 h 521076"/>
              <a:gd name="connsiteX1" fmla="*/ 480076 w 576063"/>
              <a:gd name="connsiteY1" fmla="*/ 61706 h 521076"/>
              <a:gd name="connsiteX2" fmla="*/ 404657 w 576063"/>
              <a:gd name="connsiteY2" fmla="*/ 61706 h 521076"/>
              <a:gd name="connsiteX3" fmla="*/ 404657 w 576063"/>
              <a:gd name="connsiteY3" fmla="*/ 246826 h 521076"/>
              <a:gd name="connsiteX4" fmla="*/ 480076 w 576063"/>
              <a:gd name="connsiteY4" fmla="*/ 246826 h 521076"/>
              <a:gd name="connsiteX5" fmla="*/ 480076 w 576063"/>
              <a:gd name="connsiteY5" fmla="*/ 212544 h 521076"/>
              <a:gd name="connsiteX6" fmla="*/ 576064 w 576063"/>
              <a:gd name="connsiteY6" fmla="*/ 212544 h 521076"/>
              <a:gd name="connsiteX7" fmla="*/ 576064 w 576063"/>
              <a:gd name="connsiteY7" fmla="*/ 308532 h 521076"/>
              <a:gd name="connsiteX8" fmla="*/ 480076 w 576063"/>
              <a:gd name="connsiteY8" fmla="*/ 308532 h 521076"/>
              <a:gd name="connsiteX9" fmla="*/ 480076 w 576063"/>
              <a:gd name="connsiteY9" fmla="*/ 274251 h 521076"/>
              <a:gd name="connsiteX10" fmla="*/ 404657 w 576063"/>
              <a:gd name="connsiteY10" fmla="*/ 274251 h 521076"/>
              <a:gd name="connsiteX11" fmla="*/ 404657 w 576063"/>
              <a:gd name="connsiteY11" fmla="*/ 459370 h 521076"/>
              <a:gd name="connsiteX12" fmla="*/ 480076 w 576063"/>
              <a:gd name="connsiteY12" fmla="*/ 459370 h 521076"/>
              <a:gd name="connsiteX13" fmla="*/ 480076 w 576063"/>
              <a:gd name="connsiteY13" fmla="*/ 425089 h 521076"/>
              <a:gd name="connsiteX14" fmla="*/ 576064 w 576063"/>
              <a:gd name="connsiteY14" fmla="*/ 425089 h 521076"/>
              <a:gd name="connsiteX15" fmla="*/ 576064 w 576063"/>
              <a:gd name="connsiteY15" fmla="*/ 521076 h 521076"/>
              <a:gd name="connsiteX16" fmla="*/ 480076 w 576063"/>
              <a:gd name="connsiteY16" fmla="*/ 521076 h 521076"/>
              <a:gd name="connsiteX17" fmla="*/ 480076 w 576063"/>
              <a:gd name="connsiteY17" fmla="*/ 486795 h 521076"/>
              <a:gd name="connsiteX18" fmla="*/ 377232 w 576063"/>
              <a:gd name="connsiteY18" fmla="*/ 486795 h 521076"/>
              <a:gd name="connsiteX19" fmla="*/ 377232 w 576063"/>
              <a:gd name="connsiteY19" fmla="*/ 274251 h 521076"/>
              <a:gd name="connsiteX20" fmla="*/ 301813 w 576063"/>
              <a:gd name="connsiteY20" fmla="*/ 274251 h 521076"/>
              <a:gd name="connsiteX21" fmla="*/ 301813 w 576063"/>
              <a:gd name="connsiteY21" fmla="*/ 246826 h 521076"/>
              <a:gd name="connsiteX22" fmla="*/ 377232 w 576063"/>
              <a:gd name="connsiteY22" fmla="*/ 246826 h 521076"/>
              <a:gd name="connsiteX23" fmla="*/ 377232 w 576063"/>
              <a:gd name="connsiteY23" fmla="*/ 34281 h 521076"/>
              <a:gd name="connsiteX24" fmla="*/ 480076 w 576063"/>
              <a:gd name="connsiteY24" fmla="*/ 34281 h 521076"/>
              <a:gd name="connsiteX25" fmla="*/ 480076 w 576063"/>
              <a:gd name="connsiteY25" fmla="*/ 0 h 521076"/>
              <a:gd name="connsiteX26" fmla="*/ 576064 w 576063"/>
              <a:gd name="connsiteY26" fmla="*/ 0 h 521076"/>
              <a:gd name="connsiteX27" fmla="*/ 576064 w 576063"/>
              <a:gd name="connsiteY27" fmla="*/ 95988 h 521076"/>
              <a:gd name="connsiteX28" fmla="*/ 480076 w 576063"/>
              <a:gd name="connsiteY28" fmla="*/ 95988 h 521076"/>
              <a:gd name="connsiteX29" fmla="*/ 260675 w 576063"/>
              <a:gd name="connsiteY29" fmla="*/ 287963 h 521076"/>
              <a:gd name="connsiteX30" fmla="*/ 260675 w 576063"/>
              <a:gd name="connsiteY30" fmla="*/ 233113 h 521076"/>
              <a:gd name="connsiteX31" fmla="*/ 222349 w 576063"/>
              <a:gd name="connsiteY31" fmla="*/ 233113 h 521076"/>
              <a:gd name="connsiteX32" fmla="*/ 214807 w 576063"/>
              <a:gd name="connsiteY32" fmla="*/ 214875 h 521076"/>
              <a:gd name="connsiteX33" fmla="*/ 241889 w 576063"/>
              <a:gd name="connsiteY33" fmla="*/ 187793 h 521076"/>
              <a:gd name="connsiteX34" fmla="*/ 203083 w 576063"/>
              <a:gd name="connsiteY34" fmla="*/ 148987 h 521076"/>
              <a:gd name="connsiteX35" fmla="*/ 176000 w 576063"/>
              <a:gd name="connsiteY35" fmla="*/ 176069 h 521076"/>
              <a:gd name="connsiteX36" fmla="*/ 157763 w 576063"/>
              <a:gd name="connsiteY36" fmla="*/ 168527 h 521076"/>
              <a:gd name="connsiteX37" fmla="*/ 157763 w 576063"/>
              <a:gd name="connsiteY37" fmla="*/ 130201 h 521076"/>
              <a:gd name="connsiteX38" fmla="*/ 102913 w 576063"/>
              <a:gd name="connsiteY38" fmla="*/ 130201 h 521076"/>
              <a:gd name="connsiteX39" fmla="*/ 102913 w 576063"/>
              <a:gd name="connsiteY39" fmla="*/ 168527 h 521076"/>
              <a:gd name="connsiteX40" fmla="*/ 84675 w 576063"/>
              <a:gd name="connsiteY40" fmla="*/ 176069 h 521076"/>
              <a:gd name="connsiteX41" fmla="*/ 57593 w 576063"/>
              <a:gd name="connsiteY41" fmla="*/ 148987 h 521076"/>
              <a:gd name="connsiteX42" fmla="*/ 18786 w 576063"/>
              <a:gd name="connsiteY42" fmla="*/ 187793 h 521076"/>
              <a:gd name="connsiteX43" fmla="*/ 45868 w 576063"/>
              <a:gd name="connsiteY43" fmla="*/ 214875 h 521076"/>
              <a:gd name="connsiteX44" fmla="*/ 38327 w 576063"/>
              <a:gd name="connsiteY44" fmla="*/ 233113 h 521076"/>
              <a:gd name="connsiteX45" fmla="*/ 0 w 576063"/>
              <a:gd name="connsiteY45" fmla="*/ 233113 h 521076"/>
              <a:gd name="connsiteX46" fmla="*/ 0 w 576063"/>
              <a:gd name="connsiteY46" fmla="*/ 287963 h 521076"/>
              <a:gd name="connsiteX47" fmla="*/ 38327 w 576063"/>
              <a:gd name="connsiteY47" fmla="*/ 287963 h 521076"/>
              <a:gd name="connsiteX48" fmla="*/ 45868 w 576063"/>
              <a:gd name="connsiteY48" fmla="*/ 306201 h 521076"/>
              <a:gd name="connsiteX49" fmla="*/ 18786 w 576063"/>
              <a:gd name="connsiteY49" fmla="*/ 333283 h 521076"/>
              <a:gd name="connsiteX50" fmla="*/ 57593 w 576063"/>
              <a:gd name="connsiteY50" fmla="*/ 372090 h 521076"/>
              <a:gd name="connsiteX51" fmla="*/ 84675 w 576063"/>
              <a:gd name="connsiteY51" fmla="*/ 345007 h 521076"/>
              <a:gd name="connsiteX52" fmla="*/ 102913 w 576063"/>
              <a:gd name="connsiteY52" fmla="*/ 352549 h 521076"/>
              <a:gd name="connsiteX53" fmla="*/ 102913 w 576063"/>
              <a:gd name="connsiteY53" fmla="*/ 390876 h 521076"/>
              <a:gd name="connsiteX54" fmla="*/ 157763 w 576063"/>
              <a:gd name="connsiteY54" fmla="*/ 390876 h 521076"/>
              <a:gd name="connsiteX55" fmla="*/ 157763 w 576063"/>
              <a:gd name="connsiteY55" fmla="*/ 352549 h 521076"/>
              <a:gd name="connsiteX56" fmla="*/ 176000 w 576063"/>
              <a:gd name="connsiteY56" fmla="*/ 345007 h 521076"/>
              <a:gd name="connsiteX57" fmla="*/ 203083 w 576063"/>
              <a:gd name="connsiteY57" fmla="*/ 372090 h 521076"/>
              <a:gd name="connsiteX58" fmla="*/ 241889 w 576063"/>
              <a:gd name="connsiteY58" fmla="*/ 333283 h 521076"/>
              <a:gd name="connsiteX59" fmla="*/ 214807 w 576063"/>
              <a:gd name="connsiteY59" fmla="*/ 306201 h 521076"/>
              <a:gd name="connsiteX60" fmla="*/ 222349 w 576063"/>
              <a:gd name="connsiteY60" fmla="*/ 287963 h 521076"/>
              <a:gd name="connsiteX61" fmla="*/ 260675 w 576063"/>
              <a:gd name="connsiteY61" fmla="*/ 287963 h 521076"/>
              <a:gd name="connsiteX62" fmla="*/ 185256 w 576063"/>
              <a:gd name="connsiteY62" fmla="*/ 260538 h 521076"/>
              <a:gd name="connsiteX63" fmla="*/ 130406 w 576063"/>
              <a:gd name="connsiteY63" fmla="*/ 315388 h 521076"/>
              <a:gd name="connsiteX64" fmla="*/ 75556 w 576063"/>
              <a:gd name="connsiteY64" fmla="*/ 260538 h 521076"/>
              <a:gd name="connsiteX65" fmla="*/ 130406 w 576063"/>
              <a:gd name="connsiteY65" fmla="*/ 205688 h 521076"/>
              <a:gd name="connsiteX66" fmla="*/ 185256 w 576063"/>
              <a:gd name="connsiteY66" fmla="*/ 260538 h 52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76063" h="521076">
                <a:moveTo>
                  <a:pt x="480076" y="95988"/>
                </a:moveTo>
                <a:lnTo>
                  <a:pt x="480076" y="61706"/>
                </a:lnTo>
                <a:lnTo>
                  <a:pt x="404657" y="61706"/>
                </a:lnTo>
                <a:lnTo>
                  <a:pt x="404657" y="246826"/>
                </a:lnTo>
                <a:lnTo>
                  <a:pt x="480076" y="246826"/>
                </a:lnTo>
                <a:lnTo>
                  <a:pt x="480076" y="212544"/>
                </a:lnTo>
                <a:lnTo>
                  <a:pt x="576064" y="212544"/>
                </a:lnTo>
                <a:lnTo>
                  <a:pt x="576064" y="308532"/>
                </a:lnTo>
                <a:lnTo>
                  <a:pt x="480076" y="308532"/>
                </a:lnTo>
                <a:lnTo>
                  <a:pt x="480076" y="274251"/>
                </a:lnTo>
                <a:lnTo>
                  <a:pt x="404657" y="274251"/>
                </a:lnTo>
                <a:lnTo>
                  <a:pt x="404657" y="459370"/>
                </a:lnTo>
                <a:lnTo>
                  <a:pt x="480076" y="459370"/>
                </a:lnTo>
                <a:lnTo>
                  <a:pt x="480076" y="425089"/>
                </a:lnTo>
                <a:lnTo>
                  <a:pt x="576064" y="425089"/>
                </a:lnTo>
                <a:lnTo>
                  <a:pt x="576064" y="521076"/>
                </a:lnTo>
                <a:lnTo>
                  <a:pt x="480076" y="521076"/>
                </a:lnTo>
                <a:lnTo>
                  <a:pt x="480076" y="486795"/>
                </a:lnTo>
                <a:lnTo>
                  <a:pt x="377232" y="486795"/>
                </a:lnTo>
                <a:lnTo>
                  <a:pt x="377232" y="274251"/>
                </a:lnTo>
                <a:lnTo>
                  <a:pt x="301813" y="274251"/>
                </a:lnTo>
                <a:lnTo>
                  <a:pt x="301813" y="246826"/>
                </a:lnTo>
                <a:lnTo>
                  <a:pt x="377232" y="246826"/>
                </a:lnTo>
                <a:lnTo>
                  <a:pt x="377232" y="34281"/>
                </a:lnTo>
                <a:lnTo>
                  <a:pt x="480076" y="34281"/>
                </a:lnTo>
                <a:lnTo>
                  <a:pt x="480076" y="0"/>
                </a:lnTo>
                <a:lnTo>
                  <a:pt x="576064" y="0"/>
                </a:lnTo>
                <a:lnTo>
                  <a:pt x="576064" y="95988"/>
                </a:lnTo>
                <a:lnTo>
                  <a:pt x="480076" y="95988"/>
                </a:lnTo>
                <a:close/>
                <a:moveTo>
                  <a:pt x="260675" y="287963"/>
                </a:moveTo>
                <a:lnTo>
                  <a:pt x="260675" y="233113"/>
                </a:lnTo>
                <a:lnTo>
                  <a:pt x="222349" y="233113"/>
                </a:lnTo>
                <a:cubicBezTo>
                  <a:pt x="220429" y="226737"/>
                  <a:pt x="217961" y="220635"/>
                  <a:pt x="214807" y="214875"/>
                </a:cubicBezTo>
                <a:lnTo>
                  <a:pt x="241889" y="187793"/>
                </a:lnTo>
                <a:lnTo>
                  <a:pt x="203083" y="148987"/>
                </a:lnTo>
                <a:lnTo>
                  <a:pt x="176000" y="176069"/>
                </a:lnTo>
                <a:cubicBezTo>
                  <a:pt x="170241" y="172984"/>
                  <a:pt x="164139" y="170447"/>
                  <a:pt x="157763" y="168527"/>
                </a:cubicBezTo>
                <a:lnTo>
                  <a:pt x="157763" y="130201"/>
                </a:lnTo>
                <a:lnTo>
                  <a:pt x="102913" y="130201"/>
                </a:lnTo>
                <a:lnTo>
                  <a:pt x="102913" y="168527"/>
                </a:lnTo>
                <a:cubicBezTo>
                  <a:pt x="96536" y="170447"/>
                  <a:pt x="90434" y="172915"/>
                  <a:pt x="84675" y="176069"/>
                </a:cubicBezTo>
                <a:lnTo>
                  <a:pt x="57593" y="148987"/>
                </a:lnTo>
                <a:lnTo>
                  <a:pt x="18786" y="187793"/>
                </a:lnTo>
                <a:lnTo>
                  <a:pt x="45868" y="214875"/>
                </a:lnTo>
                <a:cubicBezTo>
                  <a:pt x="42783" y="220635"/>
                  <a:pt x="40246" y="226737"/>
                  <a:pt x="38327" y="233113"/>
                </a:cubicBezTo>
                <a:lnTo>
                  <a:pt x="0" y="233113"/>
                </a:lnTo>
                <a:lnTo>
                  <a:pt x="0" y="287963"/>
                </a:lnTo>
                <a:lnTo>
                  <a:pt x="38327" y="287963"/>
                </a:lnTo>
                <a:cubicBezTo>
                  <a:pt x="40246" y="294340"/>
                  <a:pt x="42715" y="300442"/>
                  <a:pt x="45868" y="306201"/>
                </a:cubicBezTo>
                <a:lnTo>
                  <a:pt x="18786" y="333283"/>
                </a:lnTo>
                <a:lnTo>
                  <a:pt x="57593" y="372090"/>
                </a:lnTo>
                <a:lnTo>
                  <a:pt x="84675" y="345007"/>
                </a:lnTo>
                <a:cubicBezTo>
                  <a:pt x="90434" y="348093"/>
                  <a:pt x="96536" y="350629"/>
                  <a:pt x="102913" y="352549"/>
                </a:cubicBezTo>
                <a:lnTo>
                  <a:pt x="102913" y="390876"/>
                </a:lnTo>
                <a:lnTo>
                  <a:pt x="157763" y="390876"/>
                </a:lnTo>
                <a:lnTo>
                  <a:pt x="157763" y="352549"/>
                </a:lnTo>
                <a:cubicBezTo>
                  <a:pt x="164139" y="350629"/>
                  <a:pt x="170241" y="348161"/>
                  <a:pt x="176000" y="345007"/>
                </a:cubicBezTo>
                <a:lnTo>
                  <a:pt x="203083" y="372090"/>
                </a:lnTo>
                <a:lnTo>
                  <a:pt x="241889" y="333283"/>
                </a:lnTo>
                <a:lnTo>
                  <a:pt x="214807" y="306201"/>
                </a:lnTo>
                <a:cubicBezTo>
                  <a:pt x="217892" y="300442"/>
                  <a:pt x="220429" y="294340"/>
                  <a:pt x="222349" y="287963"/>
                </a:cubicBezTo>
                <a:lnTo>
                  <a:pt x="260675" y="287963"/>
                </a:lnTo>
                <a:close/>
                <a:moveTo>
                  <a:pt x="185256" y="260538"/>
                </a:moveTo>
                <a:cubicBezTo>
                  <a:pt x="185256" y="290843"/>
                  <a:pt x="160711" y="315388"/>
                  <a:pt x="130406" y="315388"/>
                </a:cubicBezTo>
                <a:cubicBezTo>
                  <a:pt x="100102" y="315388"/>
                  <a:pt x="75556" y="290843"/>
                  <a:pt x="75556" y="260538"/>
                </a:cubicBezTo>
                <a:cubicBezTo>
                  <a:pt x="75556" y="230233"/>
                  <a:pt x="100102" y="205688"/>
                  <a:pt x="130406" y="205688"/>
                </a:cubicBezTo>
                <a:cubicBezTo>
                  <a:pt x="160711" y="205688"/>
                  <a:pt x="185256" y="230233"/>
                  <a:pt x="185256" y="260538"/>
                </a:cubicBezTo>
                <a:close/>
              </a:path>
            </a:pathLst>
          </a:custGeom>
          <a:solidFill>
            <a:srgbClr val="00C1B6"/>
          </a:solidFill>
          <a:ln w="679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B74D13B2-F0D1-D04A-1EE9-791B8A2042C8}"/>
              </a:ext>
            </a:extLst>
          </p:cNvPr>
          <p:cNvSpPr>
            <a:spLocks/>
          </p:cNvSpPr>
          <p:nvPr/>
        </p:nvSpPr>
        <p:spPr bwMode="gray">
          <a:xfrm>
            <a:off x="5705792" y="1949788"/>
            <a:ext cx="790764" cy="790620"/>
          </a:xfrm>
          <a:custGeom>
            <a:avLst/>
            <a:gdLst>
              <a:gd name="connsiteX0" fmla="*/ 223617 w 379151"/>
              <a:gd name="connsiteY0" fmla="*/ 136474 h 379082"/>
              <a:gd name="connsiteX1" fmla="*/ 233147 w 379151"/>
              <a:gd name="connsiteY1" fmla="*/ 146004 h 379082"/>
              <a:gd name="connsiteX2" fmla="*/ 204077 w 379151"/>
              <a:gd name="connsiteY2" fmla="*/ 175075 h 379082"/>
              <a:gd name="connsiteX3" fmla="*/ 194547 w 379151"/>
              <a:gd name="connsiteY3" fmla="*/ 165545 h 379082"/>
              <a:gd name="connsiteX4" fmla="*/ 161088 w 379151"/>
              <a:gd name="connsiteY4" fmla="*/ 161157 h 379082"/>
              <a:gd name="connsiteX5" fmla="*/ 155397 w 379151"/>
              <a:gd name="connsiteY5" fmla="*/ 165545 h 379082"/>
              <a:gd name="connsiteX6" fmla="*/ 49125 w 379151"/>
              <a:gd name="connsiteY6" fmla="*/ 271817 h 379082"/>
              <a:gd name="connsiteX7" fmla="*/ 49125 w 379151"/>
              <a:gd name="connsiteY7" fmla="*/ 310966 h 379082"/>
              <a:gd name="connsiteX8" fmla="*/ 68117 w 379151"/>
              <a:gd name="connsiteY8" fmla="*/ 329958 h 379082"/>
              <a:gd name="connsiteX9" fmla="*/ 107266 w 379151"/>
              <a:gd name="connsiteY9" fmla="*/ 329958 h 379082"/>
              <a:gd name="connsiteX10" fmla="*/ 148404 w 379151"/>
              <a:gd name="connsiteY10" fmla="*/ 288820 h 379082"/>
              <a:gd name="connsiteX11" fmla="*/ 192147 w 379151"/>
              <a:gd name="connsiteY11" fmla="*/ 303287 h 379082"/>
              <a:gd name="connsiteX12" fmla="*/ 136405 w 379151"/>
              <a:gd name="connsiteY12" fmla="*/ 359028 h 379082"/>
              <a:gd name="connsiteX13" fmla="*/ 39046 w 379151"/>
              <a:gd name="connsiteY13" fmla="*/ 359028 h 379082"/>
              <a:gd name="connsiteX14" fmla="*/ 20055 w 379151"/>
              <a:gd name="connsiteY14" fmla="*/ 340037 h 379082"/>
              <a:gd name="connsiteX15" fmla="*/ 20055 w 379151"/>
              <a:gd name="connsiteY15" fmla="*/ 242678 h 379082"/>
              <a:gd name="connsiteX16" fmla="*/ 126327 w 379151"/>
              <a:gd name="connsiteY16" fmla="*/ 136405 h 379082"/>
              <a:gd name="connsiteX17" fmla="*/ 131538 w 379151"/>
              <a:gd name="connsiteY17" fmla="*/ 131675 h 379082"/>
              <a:gd name="connsiteX18" fmla="*/ 131743 w 379151"/>
              <a:gd name="connsiteY18" fmla="*/ 131469 h 379082"/>
              <a:gd name="connsiteX19" fmla="*/ 200032 w 379151"/>
              <a:gd name="connsiteY19" fmla="*/ 120910 h 379082"/>
              <a:gd name="connsiteX20" fmla="*/ 223754 w 379151"/>
              <a:gd name="connsiteY20" fmla="*/ 136405 h 379082"/>
              <a:gd name="connsiteX21" fmla="*/ 242609 w 379151"/>
              <a:gd name="connsiteY21" fmla="*/ 20123 h 379082"/>
              <a:gd name="connsiteX22" fmla="*/ 186868 w 379151"/>
              <a:gd name="connsiteY22" fmla="*/ 75865 h 379082"/>
              <a:gd name="connsiteX23" fmla="*/ 230611 w 379151"/>
              <a:gd name="connsiteY23" fmla="*/ 90331 h 379082"/>
              <a:gd name="connsiteX24" fmla="*/ 271748 w 379151"/>
              <a:gd name="connsiteY24" fmla="*/ 49194 h 379082"/>
              <a:gd name="connsiteX25" fmla="*/ 310897 w 379151"/>
              <a:gd name="connsiteY25" fmla="*/ 49194 h 379082"/>
              <a:gd name="connsiteX26" fmla="*/ 329889 w 379151"/>
              <a:gd name="connsiteY26" fmla="*/ 68186 h 379082"/>
              <a:gd name="connsiteX27" fmla="*/ 329889 w 379151"/>
              <a:gd name="connsiteY27" fmla="*/ 107335 h 379082"/>
              <a:gd name="connsiteX28" fmla="*/ 223617 w 379151"/>
              <a:gd name="connsiteY28" fmla="*/ 213607 h 379082"/>
              <a:gd name="connsiteX29" fmla="*/ 217926 w 379151"/>
              <a:gd name="connsiteY29" fmla="*/ 217995 h 379082"/>
              <a:gd name="connsiteX30" fmla="*/ 184468 w 379151"/>
              <a:gd name="connsiteY30" fmla="*/ 213607 h 379082"/>
              <a:gd name="connsiteX31" fmla="*/ 174938 w 379151"/>
              <a:gd name="connsiteY31" fmla="*/ 204077 h 379082"/>
              <a:gd name="connsiteX32" fmla="*/ 145867 w 379151"/>
              <a:gd name="connsiteY32" fmla="*/ 233147 h 379082"/>
              <a:gd name="connsiteX33" fmla="*/ 155397 w 379151"/>
              <a:gd name="connsiteY33" fmla="*/ 242678 h 379082"/>
              <a:gd name="connsiteX34" fmla="*/ 179120 w 379151"/>
              <a:gd name="connsiteY34" fmla="*/ 258173 h 379082"/>
              <a:gd name="connsiteX35" fmla="*/ 247408 w 379151"/>
              <a:gd name="connsiteY35" fmla="*/ 247614 h 379082"/>
              <a:gd name="connsiteX36" fmla="*/ 247614 w 379151"/>
              <a:gd name="connsiteY36" fmla="*/ 247408 h 379082"/>
              <a:gd name="connsiteX37" fmla="*/ 252825 w 379151"/>
              <a:gd name="connsiteY37" fmla="*/ 242678 h 379082"/>
              <a:gd name="connsiteX38" fmla="*/ 359097 w 379151"/>
              <a:gd name="connsiteY38" fmla="*/ 136405 h 379082"/>
              <a:gd name="connsiteX39" fmla="*/ 359097 w 379151"/>
              <a:gd name="connsiteY39" fmla="*/ 39046 h 379082"/>
              <a:gd name="connsiteX40" fmla="*/ 340105 w 379151"/>
              <a:gd name="connsiteY40" fmla="*/ 20055 h 379082"/>
              <a:gd name="connsiteX41" fmla="*/ 242746 w 379151"/>
              <a:gd name="connsiteY41" fmla="*/ 20055 h 37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79151" h="379082">
                <a:moveTo>
                  <a:pt x="223617" y="136474"/>
                </a:moveTo>
                <a:lnTo>
                  <a:pt x="233147" y="146004"/>
                </a:lnTo>
                <a:lnTo>
                  <a:pt x="204077" y="175075"/>
                </a:lnTo>
                <a:lnTo>
                  <a:pt x="194547" y="165545"/>
                </a:lnTo>
                <a:cubicBezTo>
                  <a:pt x="185702" y="156700"/>
                  <a:pt x="171647" y="155192"/>
                  <a:pt x="161088" y="161157"/>
                </a:cubicBezTo>
                <a:cubicBezTo>
                  <a:pt x="159031" y="162322"/>
                  <a:pt x="157111" y="163762"/>
                  <a:pt x="155397" y="165545"/>
                </a:cubicBezTo>
                <a:lnTo>
                  <a:pt x="49125" y="271817"/>
                </a:lnTo>
                <a:cubicBezTo>
                  <a:pt x="38498" y="282444"/>
                  <a:pt x="38498" y="300339"/>
                  <a:pt x="49125" y="310966"/>
                </a:cubicBezTo>
                <a:lnTo>
                  <a:pt x="68117" y="329958"/>
                </a:lnTo>
                <a:cubicBezTo>
                  <a:pt x="78744" y="340585"/>
                  <a:pt x="96639" y="340585"/>
                  <a:pt x="107266" y="329958"/>
                </a:cubicBezTo>
                <a:lnTo>
                  <a:pt x="148404" y="288820"/>
                </a:lnTo>
                <a:cubicBezTo>
                  <a:pt x="161979" y="296774"/>
                  <a:pt x="176926" y="301641"/>
                  <a:pt x="192147" y="303287"/>
                </a:cubicBezTo>
                <a:lnTo>
                  <a:pt x="136405" y="359028"/>
                </a:lnTo>
                <a:cubicBezTo>
                  <a:pt x="109666" y="385768"/>
                  <a:pt x="65786" y="385768"/>
                  <a:pt x="39046" y="359028"/>
                </a:cubicBezTo>
                <a:lnTo>
                  <a:pt x="20055" y="340037"/>
                </a:lnTo>
                <a:cubicBezTo>
                  <a:pt x="-6685" y="313297"/>
                  <a:pt x="-6685" y="269417"/>
                  <a:pt x="20055" y="242678"/>
                </a:cubicBezTo>
                <a:lnTo>
                  <a:pt x="126327" y="136405"/>
                </a:lnTo>
                <a:cubicBezTo>
                  <a:pt x="127972" y="134760"/>
                  <a:pt x="129755" y="133183"/>
                  <a:pt x="131538" y="131675"/>
                </a:cubicBezTo>
                <a:lnTo>
                  <a:pt x="131743" y="131469"/>
                </a:lnTo>
                <a:cubicBezTo>
                  <a:pt x="151215" y="115768"/>
                  <a:pt x="177543" y="112271"/>
                  <a:pt x="200032" y="120910"/>
                </a:cubicBezTo>
                <a:cubicBezTo>
                  <a:pt x="208671" y="124270"/>
                  <a:pt x="216829" y="129412"/>
                  <a:pt x="223754" y="136405"/>
                </a:cubicBezTo>
                <a:close/>
                <a:moveTo>
                  <a:pt x="242609" y="20123"/>
                </a:moveTo>
                <a:lnTo>
                  <a:pt x="186868" y="75865"/>
                </a:lnTo>
                <a:cubicBezTo>
                  <a:pt x="202088" y="77510"/>
                  <a:pt x="217035" y="82378"/>
                  <a:pt x="230611" y="90331"/>
                </a:cubicBezTo>
                <a:lnTo>
                  <a:pt x="271748" y="49194"/>
                </a:lnTo>
                <a:cubicBezTo>
                  <a:pt x="282375" y="38567"/>
                  <a:pt x="300270" y="38567"/>
                  <a:pt x="310897" y="49194"/>
                </a:cubicBezTo>
                <a:lnTo>
                  <a:pt x="329889" y="68186"/>
                </a:lnTo>
                <a:cubicBezTo>
                  <a:pt x="340516" y="78813"/>
                  <a:pt x="340516" y="96708"/>
                  <a:pt x="329889" y="107335"/>
                </a:cubicBezTo>
                <a:lnTo>
                  <a:pt x="223617" y="213607"/>
                </a:lnTo>
                <a:cubicBezTo>
                  <a:pt x="221903" y="215321"/>
                  <a:pt x="219915" y="216829"/>
                  <a:pt x="217926" y="217995"/>
                </a:cubicBezTo>
                <a:cubicBezTo>
                  <a:pt x="207368" y="224029"/>
                  <a:pt x="193312" y="222520"/>
                  <a:pt x="184468" y="213607"/>
                </a:cubicBezTo>
                <a:lnTo>
                  <a:pt x="174938" y="204077"/>
                </a:lnTo>
                <a:lnTo>
                  <a:pt x="145867" y="233147"/>
                </a:lnTo>
                <a:lnTo>
                  <a:pt x="155397" y="242678"/>
                </a:lnTo>
                <a:cubicBezTo>
                  <a:pt x="162322" y="249602"/>
                  <a:pt x="170481" y="254745"/>
                  <a:pt x="179120" y="258173"/>
                </a:cubicBezTo>
                <a:cubicBezTo>
                  <a:pt x="201609" y="266812"/>
                  <a:pt x="227868" y="263315"/>
                  <a:pt x="247408" y="247614"/>
                </a:cubicBezTo>
                <a:lnTo>
                  <a:pt x="247614" y="247408"/>
                </a:lnTo>
                <a:cubicBezTo>
                  <a:pt x="249328" y="245969"/>
                  <a:pt x="251179" y="244323"/>
                  <a:pt x="252825" y="242678"/>
                </a:cubicBezTo>
                <a:lnTo>
                  <a:pt x="359097" y="136405"/>
                </a:lnTo>
                <a:cubicBezTo>
                  <a:pt x="385836" y="109666"/>
                  <a:pt x="385836" y="65786"/>
                  <a:pt x="359097" y="39046"/>
                </a:cubicBezTo>
                <a:lnTo>
                  <a:pt x="340105" y="20055"/>
                </a:lnTo>
                <a:cubicBezTo>
                  <a:pt x="313366" y="-6685"/>
                  <a:pt x="269486" y="-6685"/>
                  <a:pt x="242746" y="20055"/>
                </a:cubicBezTo>
                <a:close/>
              </a:path>
            </a:pathLst>
          </a:custGeom>
          <a:solidFill>
            <a:srgbClr val="00C1B6"/>
          </a:solidFill>
          <a:ln w="679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866C2BC-CCBF-CBBB-B7F0-9898914702C7}"/>
              </a:ext>
            </a:extLst>
          </p:cNvPr>
          <p:cNvSpPr>
            <a:spLocks/>
          </p:cNvSpPr>
          <p:nvPr/>
        </p:nvSpPr>
        <p:spPr>
          <a:xfrm>
            <a:off x="9583410" y="1965382"/>
            <a:ext cx="976878" cy="759431"/>
          </a:xfrm>
          <a:custGeom>
            <a:avLst/>
            <a:gdLst>
              <a:gd name="connsiteX0" fmla="*/ 246208 w 369621"/>
              <a:gd name="connsiteY0" fmla="*/ 0 h 287346"/>
              <a:gd name="connsiteX1" fmla="*/ 369621 w 369621"/>
              <a:gd name="connsiteY1" fmla="*/ 0 h 287346"/>
              <a:gd name="connsiteX2" fmla="*/ 369621 w 369621"/>
              <a:gd name="connsiteY2" fmla="*/ 123413 h 287346"/>
              <a:gd name="connsiteX3" fmla="*/ 342196 w 369621"/>
              <a:gd name="connsiteY3" fmla="*/ 123413 h 287346"/>
              <a:gd name="connsiteX4" fmla="*/ 342196 w 369621"/>
              <a:gd name="connsiteY4" fmla="*/ 46828 h 287346"/>
              <a:gd name="connsiteX5" fmla="*/ 170789 w 369621"/>
              <a:gd name="connsiteY5" fmla="*/ 218235 h 287346"/>
              <a:gd name="connsiteX6" fmla="*/ 129652 w 369621"/>
              <a:gd name="connsiteY6" fmla="*/ 177097 h 287346"/>
              <a:gd name="connsiteX7" fmla="*/ 19403 w 369621"/>
              <a:gd name="connsiteY7" fmla="*/ 287346 h 287346"/>
              <a:gd name="connsiteX8" fmla="*/ 0 w 369621"/>
              <a:gd name="connsiteY8" fmla="*/ 267943 h 287346"/>
              <a:gd name="connsiteX9" fmla="*/ 129652 w 369621"/>
              <a:gd name="connsiteY9" fmla="*/ 138291 h 287346"/>
              <a:gd name="connsiteX10" fmla="*/ 170789 w 369621"/>
              <a:gd name="connsiteY10" fmla="*/ 179429 h 287346"/>
              <a:gd name="connsiteX11" fmla="*/ 322793 w 369621"/>
              <a:gd name="connsiteY11" fmla="*/ 27425 h 287346"/>
              <a:gd name="connsiteX12" fmla="*/ 246208 w 369621"/>
              <a:gd name="connsiteY12" fmla="*/ 27425 h 28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9621" h="287346">
                <a:moveTo>
                  <a:pt x="246208" y="0"/>
                </a:moveTo>
                <a:lnTo>
                  <a:pt x="369621" y="0"/>
                </a:lnTo>
                <a:lnTo>
                  <a:pt x="369621" y="123413"/>
                </a:lnTo>
                <a:lnTo>
                  <a:pt x="342196" y="123413"/>
                </a:lnTo>
                <a:lnTo>
                  <a:pt x="342196" y="46828"/>
                </a:lnTo>
                <a:lnTo>
                  <a:pt x="170789" y="218235"/>
                </a:lnTo>
                <a:lnTo>
                  <a:pt x="129652" y="177097"/>
                </a:lnTo>
                <a:lnTo>
                  <a:pt x="19403" y="287346"/>
                </a:lnTo>
                <a:lnTo>
                  <a:pt x="0" y="267943"/>
                </a:lnTo>
                <a:lnTo>
                  <a:pt x="129652" y="138291"/>
                </a:lnTo>
                <a:lnTo>
                  <a:pt x="170789" y="179429"/>
                </a:lnTo>
                <a:lnTo>
                  <a:pt x="322793" y="27425"/>
                </a:lnTo>
                <a:lnTo>
                  <a:pt x="246208" y="27425"/>
                </a:lnTo>
                <a:close/>
              </a:path>
            </a:pathLst>
          </a:custGeom>
          <a:solidFill>
            <a:srgbClr val="00C1B6"/>
          </a:solidFill>
          <a:ln w="679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2EC49F46-C5BD-6DF0-B7D1-1C8A275FD5A6}"/>
              </a:ext>
            </a:extLst>
          </p:cNvPr>
          <p:cNvCxnSpPr>
            <a:stCxn id="5" idx="4"/>
            <a:endCxn id="15" idx="0"/>
          </p:cNvCxnSpPr>
          <p:nvPr/>
        </p:nvCxnSpPr>
        <p:spPr>
          <a:xfrm>
            <a:off x="2130501" y="3273352"/>
            <a:ext cx="0" cy="731517"/>
          </a:xfrm>
          <a:prstGeom prst="line">
            <a:avLst/>
          </a:prstGeom>
          <a:ln w="12700">
            <a:solidFill>
              <a:srgbClr val="66667E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52D37255-F67D-456F-4D30-7FABC63FC3C0}"/>
              </a:ext>
            </a:extLst>
          </p:cNvPr>
          <p:cNvCxnSpPr>
            <a:cxnSpLocks/>
          </p:cNvCxnSpPr>
          <p:nvPr/>
        </p:nvCxnSpPr>
        <p:spPr>
          <a:xfrm>
            <a:off x="6101174" y="3273352"/>
            <a:ext cx="0" cy="731517"/>
          </a:xfrm>
          <a:prstGeom prst="line">
            <a:avLst/>
          </a:prstGeom>
          <a:ln w="12700">
            <a:solidFill>
              <a:srgbClr val="66667E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D5C1B522-8884-60A9-854D-5177AE5206E2}"/>
              </a:ext>
            </a:extLst>
          </p:cNvPr>
          <p:cNvCxnSpPr>
            <a:cxnSpLocks/>
          </p:cNvCxnSpPr>
          <p:nvPr/>
        </p:nvCxnSpPr>
        <p:spPr>
          <a:xfrm>
            <a:off x="10071850" y="3273352"/>
            <a:ext cx="0" cy="731517"/>
          </a:xfrm>
          <a:prstGeom prst="line">
            <a:avLst/>
          </a:prstGeom>
          <a:ln w="12700">
            <a:solidFill>
              <a:srgbClr val="333353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3C299-31B9-9B87-E23C-1E1A909C15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5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B7FF4394-1131-49A3-B4D4-3B1E545BA006}"/>
              </a:ext>
            </a:extLst>
          </p:cNvPr>
          <p:cNvSpPr/>
          <p:nvPr/>
        </p:nvSpPr>
        <p:spPr>
          <a:xfrm>
            <a:off x="4602421" y="1988892"/>
            <a:ext cx="2916356" cy="1751711"/>
          </a:xfrm>
          <a:prstGeom prst="roundRect">
            <a:avLst>
              <a:gd name="adj" fmla="val 9707"/>
            </a:avLst>
          </a:prstGeom>
          <a:solidFill>
            <a:srgbClr val="009999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</a:pPr>
            <a:endParaRPr lang="en-GB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ichtungspfeil 2">
            <a:extLst>
              <a:ext uri="{FF2B5EF4-FFF2-40B4-BE49-F238E27FC236}">
                <a16:creationId xmlns:a16="http://schemas.microsoft.com/office/drawing/2014/main" id="{85450F5E-C8FB-4FE3-B85F-CBCACCB7C802}"/>
              </a:ext>
            </a:extLst>
          </p:cNvPr>
          <p:cNvSpPr/>
          <p:nvPr/>
        </p:nvSpPr>
        <p:spPr bwMode="gray">
          <a:xfrm>
            <a:off x="0" y="3861228"/>
            <a:ext cx="12192000" cy="2046589"/>
          </a:xfrm>
          <a:custGeom>
            <a:avLst/>
            <a:gdLst>
              <a:gd name="connsiteX0" fmla="*/ 0 w 12198349"/>
              <a:gd name="connsiteY0" fmla="*/ 0 h 1666148"/>
              <a:gd name="connsiteX1" fmla="*/ 11713433 w 12198349"/>
              <a:gd name="connsiteY1" fmla="*/ 0 h 1666148"/>
              <a:gd name="connsiteX2" fmla="*/ 12198349 w 12198349"/>
              <a:gd name="connsiteY2" fmla="*/ 833074 h 1666148"/>
              <a:gd name="connsiteX3" fmla="*/ 11713433 w 12198349"/>
              <a:gd name="connsiteY3" fmla="*/ 1666148 h 1666148"/>
              <a:gd name="connsiteX4" fmla="*/ 0 w 12198349"/>
              <a:gd name="connsiteY4" fmla="*/ 1666148 h 1666148"/>
              <a:gd name="connsiteX5" fmla="*/ 0 w 12198349"/>
              <a:gd name="connsiteY5" fmla="*/ 0 h 1666148"/>
              <a:gd name="connsiteX0" fmla="*/ 0 w 12198349"/>
              <a:gd name="connsiteY0" fmla="*/ 0 h 1666148"/>
              <a:gd name="connsiteX1" fmla="*/ 11713433 w 12198349"/>
              <a:gd name="connsiteY1" fmla="*/ 0 h 1666148"/>
              <a:gd name="connsiteX2" fmla="*/ 12198349 w 12198349"/>
              <a:gd name="connsiteY2" fmla="*/ 833074 h 1666148"/>
              <a:gd name="connsiteX3" fmla="*/ 11713433 w 12198349"/>
              <a:gd name="connsiteY3" fmla="*/ 1666148 h 1666148"/>
              <a:gd name="connsiteX4" fmla="*/ 0 w 12198349"/>
              <a:gd name="connsiteY4" fmla="*/ 1666148 h 1666148"/>
              <a:gd name="connsiteX5" fmla="*/ 91440 w 12198349"/>
              <a:gd name="connsiteY5" fmla="*/ 91440 h 1666148"/>
              <a:gd name="connsiteX0" fmla="*/ 0 w 12198349"/>
              <a:gd name="connsiteY0" fmla="*/ 0 h 1666148"/>
              <a:gd name="connsiteX1" fmla="*/ 11713433 w 12198349"/>
              <a:gd name="connsiteY1" fmla="*/ 0 h 1666148"/>
              <a:gd name="connsiteX2" fmla="*/ 12198349 w 12198349"/>
              <a:gd name="connsiteY2" fmla="*/ 833074 h 1666148"/>
              <a:gd name="connsiteX3" fmla="*/ 11713433 w 12198349"/>
              <a:gd name="connsiteY3" fmla="*/ 1666148 h 1666148"/>
              <a:gd name="connsiteX4" fmla="*/ 0 w 12198349"/>
              <a:gd name="connsiteY4" fmla="*/ 1666148 h 166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8349" h="1666148">
                <a:moveTo>
                  <a:pt x="0" y="0"/>
                </a:moveTo>
                <a:lnTo>
                  <a:pt x="11713433" y="0"/>
                </a:lnTo>
                <a:lnTo>
                  <a:pt x="12198349" y="833074"/>
                </a:lnTo>
                <a:lnTo>
                  <a:pt x="11713433" y="1666148"/>
                </a:lnTo>
                <a:lnTo>
                  <a:pt x="0" y="1666148"/>
                </a:lnTo>
              </a:path>
            </a:pathLst>
          </a:custGeom>
          <a:solidFill>
            <a:srgbClr val="00688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t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endParaRPr lang="en-US" sz="1600">
              <a:solidFill>
                <a:srgbClr val="00646E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B37B7A4F-7F7B-4981-91E1-C28F54221E9E}"/>
              </a:ext>
            </a:extLst>
          </p:cNvPr>
          <p:cNvSpPr txBox="1">
            <a:spLocks/>
          </p:cNvSpPr>
          <p:nvPr/>
        </p:nvSpPr>
        <p:spPr bwMode="gray">
          <a:xfrm>
            <a:off x="8809576" y="6040599"/>
            <a:ext cx="182883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>
                <a:solidFill>
                  <a:srgbClr val="00E6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 E R A T I O N S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BB620C87-E808-44F2-BDCA-627C666A93F6}"/>
              </a:ext>
            </a:extLst>
          </p:cNvPr>
          <p:cNvSpPr txBox="1"/>
          <p:nvPr/>
        </p:nvSpPr>
        <p:spPr bwMode="gray">
          <a:xfrm>
            <a:off x="4080533" y="6036949"/>
            <a:ext cx="3535029" cy="22242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1600" dirty="0">
                <a:solidFill>
                  <a:srgbClr val="00E6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N G I N E </a:t>
            </a:r>
            <a:r>
              <a:rPr lang="en-US" sz="1600" dirty="0" err="1">
                <a:solidFill>
                  <a:srgbClr val="00E6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>
                <a:solidFill>
                  <a:srgbClr val="00E6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 I N G  D E S I G 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93270C-F546-4ED5-9364-D55AF03077F5}"/>
              </a:ext>
            </a:extLst>
          </p:cNvPr>
          <p:cNvGrpSpPr/>
          <p:nvPr/>
        </p:nvGrpSpPr>
        <p:grpSpPr>
          <a:xfrm>
            <a:off x="7394378" y="4025224"/>
            <a:ext cx="1144601" cy="936625"/>
            <a:chOff x="7883004" y="1232943"/>
            <a:chExt cx="1144601" cy="93662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F2AD92-D7AB-4688-B5A6-7FF12041AB26}"/>
                </a:ext>
              </a:extLst>
            </p:cNvPr>
            <p:cNvSpPr txBox="1"/>
            <p:nvPr/>
          </p:nvSpPr>
          <p:spPr>
            <a:xfrm>
              <a:off x="7883004" y="1769715"/>
              <a:ext cx="1079950" cy="399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Process monitoring</a:t>
              </a:r>
            </a:p>
          </p:txBody>
        </p:sp>
        <p:pic>
          <p:nvPicPr>
            <p:cNvPr id="9" name="Picture 8" descr="Text, icon&#10;&#10;Description automatically generated">
              <a:extLst>
                <a:ext uri="{FF2B5EF4-FFF2-40B4-BE49-F238E27FC236}">
                  <a16:creationId xmlns:a16="http://schemas.microsoft.com/office/drawing/2014/main" id="{BA8BBE19-E9F2-4334-B016-B22BFE669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7655" y="1232943"/>
              <a:ext cx="1079950" cy="6624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2E5BBE-CAF1-4F75-91D2-3DA47F3D314D}"/>
              </a:ext>
            </a:extLst>
          </p:cNvPr>
          <p:cNvGrpSpPr/>
          <p:nvPr/>
        </p:nvGrpSpPr>
        <p:grpSpPr>
          <a:xfrm>
            <a:off x="6841936" y="5057934"/>
            <a:ext cx="999193" cy="676722"/>
            <a:chOff x="7218023" y="2265430"/>
            <a:chExt cx="999193" cy="676722"/>
          </a:xfrm>
        </p:grpSpPr>
        <p:sp>
          <p:nvSpPr>
            <p:cNvPr id="11" name="TextBox 40">
              <a:extLst>
                <a:ext uri="{FF2B5EF4-FFF2-40B4-BE49-F238E27FC236}">
                  <a16:creationId xmlns:a16="http://schemas.microsoft.com/office/drawing/2014/main" id="{D09DFB34-073D-41D0-A2B0-299C06006D11}"/>
                </a:ext>
              </a:extLst>
            </p:cNvPr>
            <p:cNvSpPr txBox="1"/>
            <p:nvPr/>
          </p:nvSpPr>
          <p:spPr bwMode="gray">
            <a:xfrm>
              <a:off x="7218023" y="2788472"/>
              <a:ext cx="999193" cy="153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Operator training</a:t>
              </a: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5F6987E0-A07B-4BD7-9920-41BA3B0E2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5022" y="2265430"/>
              <a:ext cx="582386" cy="49591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82D49E-2ABE-4E54-8F82-C6D64B7CC751}"/>
              </a:ext>
            </a:extLst>
          </p:cNvPr>
          <p:cNvGrpSpPr/>
          <p:nvPr/>
        </p:nvGrpSpPr>
        <p:grpSpPr>
          <a:xfrm>
            <a:off x="4349704" y="4473392"/>
            <a:ext cx="1110732" cy="903597"/>
            <a:chOff x="4353895" y="2246115"/>
            <a:chExt cx="1110732" cy="903597"/>
          </a:xfrm>
        </p:grpSpPr>
        <p:sp>
          <p:nvSpPr>
            <p:cNvPr id="14" name="TextBox 42">
              <a:extLst>
                <a:ext uri="{FF2B5EF4-FFF2-40B4-BE49-F238E27FC236}">
                  <a16:creationId xmlns:a16="http://schemas.microsoft.com/office/drawing/2014/main" id="{C68C517D-174D-4A3E-9215-1AF5503E84C0}"/>
                </a:ext>
              </a:extLst>
            </p:cNvPr>
            <p:cNvSpPr txBox="1"/>
            <p:nvPr/>
          </p:nvSpPr>
          <p:spPr bwMode="gray">
            <a:xfrm>
              <a:off x="4353895" y="2842192"/>
              <a:ext cx="1110732" cy="3075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99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Process </a:t>
              </a:r>
              <a:r>
                <a:rPr lang="en-US" sz="999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optimisation</a:t>
              </a:r>
              <a:endParaRPr lang="en-US" sz="999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F2FFC36-2F66-47FE-80CB-BB22EA1A5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857" y="2246115"/>
              <a:ext cx="812216" cy="61084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8A5555-ADD1-48C6-8328-43BD7C049F78}"/>
              </a:ext>
            </a:extLst>
          </p:cNvPr>
          <p:cNvGrpSpPr/>
          <p:nvPr/>
        </p:nvGrpSpPr>
        <p:grpSpPr>
          <a:xfrm>
            <a:off x="7811446" y="4908907"/>
            <a:ext cx="1464564" cy="770945"/>
            <a:chOff x="8431239" y="2275142"/>
            <a:chExt cx="1464564" cy="77094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37ECBE-6015-470B-9006-9854D7938B99}"/>
                </a:ext>
              </a:extLst>
            </p:cNvPr>
            <p:cNvSpPr txBox="1"/>
            <p:nvPr/>
          </p:nvSpPr>
          <p:spPr>
            <a:xfrm>
              <a:off x="8431239" y="2800122"/>
              <a:ext cx="1464564" cy="245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Run length prediction</a:t>
              </a:r>
            </a:p>
          </p:txBody>
        </p:sp>
        <p:pic>
          <p:nvPicPr>
            <p:cNvPr id="18" name="Picture 17" descr="Text&#10;&#10;Description automatically generated">
              <a:extLst>
                <a:ext uri="{FF2B5EF4-FFF2-40B4-BE49-F238E27FC236}">
                  <a16:creationId xmlns:a16="http://schemas.microsoft.com/office/drawing/2014/main" id="{A6D3665E-A497-4BCC-82F4-C7A853D99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4771" y="2275142"/>
              <a:ext cx="1119194" cy="60276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7F782A-FB7F-4C96-B558-C0D5FD4AE143}"/>
              </a:ext>
            </a:extLst>
          </p:cNvPr>
          <p:cNvGrpSpPr/>
          <p:nvPr/>
        </p:nvGrpSpPr>
        <p:grpSpPr>
          <a:xfrm>
            <a:off x="8890095" y="3901538"/>
            <a:ext cx="1087800" cy="1028235"/>
            <a:chOff x="9109260" y="1143676"/>
            <a:chExt cx="1087800" cy="102823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C4C4A4C-5B43-4DD2-A75B-37D1CCC9DB60}"/>
                </a:ext>
              </a:extLst>
            </p:cNvPr>
            <p:cNvSpPr txBox="1"/>
            <p:nvPr/>
          </p:nvSpPr>
          <p:spPr>
            <a:xfrm>
              <a:off x="9121422" y="1772058"/>
              <a:ext cx="865303" cy="399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Soft-sensing</a:t>
              </a:r>
            </a:p>
          </p:txBody>
        </p:sp>
        <p:pic>
          <p:nvPicPr>
            <p:cNvPr id="21" name="Picture 20" descr="Text, icon&#10;&#10;Description automatically generated">
              <a:extLst>
                <a:ext uri="{FF2B5EF4-FFF2-40B4-BE49-F238E27FC236}">
                  <a16:creationId xmlns:a16="http://schemas.microsoft.com/office/drawing/2014/main" id="{1B55FDE8-FB53-415F-91CF-2C76317C0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9260" y="1143676"/>
              <a:ext cx="1087800" cy="74089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4D22D4-1C9D-46F9-A785-0413F1D0A369}"/>
              </a:ext>
            </a:extLst>
          </p:cNvPr>
          <p:cNvGrpSpPr/>
          <p:nvPr/>
        </p:nvGrpSpPr>
        <p:grpSpPr>
          <a:xfrm>
            <a:off x="6203423" y="4149096"/>
            <a:ext cx="1077492" cy="896496"/>
            <a:chOff x="6463605" y="1307282"/>
            <a:chExt cx="1077492" cy="896496"/>
          </a:xfrm>
        </p:grpSpPr>
        <p:sp>
          <p:nvSpPr>
            <p:cNvPr id="23" name="TextBox 40">
              <a:extLst>
                <a:ext uri="{FF2B5EF4-FFF2-40B4-BE49-F238E27FC236}">
                  <a16:creationId xmlns:a16="http://schemas.microsoft.com/office/drawing/2014/main" id="{4BA148AB-9AAE-4AB6-8B18-5754EAC31B5F}"/>
                </a:ext>
              </a:extLst>
            </p:cNvPr>
            <p:cNvSpPr txBox="1"/>
            <p:nvPr/>
          </p:nvSpPr>
          <p:spPr bwMode="gray">
            <a:xfrm>
              <a:off x="6463605" y="1896258"/>
              <a:ext cx="1077492" cy="3075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 commissioning</a:t>
              </a:r>
            </a:p>
          </p:txBody>
        </p:sp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E21EEC47-1643-40BE-9DC9-E96D05EB1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288" y="1307282"/>
              <a:ext cx="684114" cy="61544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A95739-37F4-4DF3-9CE1-E053FDF5B92D}"/>
              </a:ext>
            </a:extLst>
          </p:cNvPr>
          <p:cNvGrpSpPr/>
          <p:nvPr/>
        </p:nvGrpSpPr>
        <p:grpSpPr>
          <a:xfrm>
            <a:off x="555449" y="4821017"/>
            <a:ext cx="1436691" cy="862449"/>
            <a:chOff x="1096598" y="2083761"/>
            <a:chExt cx="1436691" cy="862449"/>
          </a:xfrm>
        </p:grpSpPr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013D0213-27CE-42E8-A83E-757B1A5A4D9F}"/>
                </a:ext>
              </a:extLst>
            </p:cNvPr>
            <p:cNvSpPr txBox="1"/>
            <p:nvPr/>
          </p:nvSpPr>
          <p:spPr bwMode="gray">
            <a:xfrm>
              <a:off x="1096598" y="2638433"/>
              <a:ext cx="143669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00">
                  <a:cs typeface="Calibri" pitchFamily="34" charset="0"/>
                </a:rPr>
                <a:t>Understanding microscale phenomena</a:t>
              </a:r>
            </a:p>
          </p:txBody>
        </p:sp>
        <p:pic>
          <p:nvPicPr>
            <p:cNvPr id="27" name="Picture 2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C31E3F4-E018-401D-8889-0A4945135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484" y="2083761"/>
              <a:ext cx="605975" cy="51881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2E092A-E6E8-4247-857D-5A201312B1BF}"/>
              </a:ext>
            </a:extLst>
          </p:cNvPr>
          <p:cNvGrpSpPr/>
          <p:nvPr/>
        </p:nvGrpSpPr>
        <p:grpSpPr>
          <a:xfrm>
            <a:off x="1541904" y="4235697"/>
            <a:ext cx="923173" cy="945810"/>
            <a:chOff x="1991640" y="1273739"/>
            <a:chExt cx="923173" cy="945810"/>
          </a:xfrm>
        </p:grpSpPr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B0E57ED7-4370-4B3F-8A0A-35D222318645}"/>
                </a:ext>
              </a:extLst>
            </p:cNvPr>
            <p:cNvSpPr txBox="1"/>
            <p:nvPr/>
          </p:nvSpPr>
          <p:spPr bwMode="gray">
            <a:xfrm>
              <a:off x="2056354" y="1912029"/>
              <a:ext cx="857607" cy="30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Conceptual</a:t>
              </a:r>
              <a:br>
                <a:rPr lang="en-US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process design</a:t>
              </a:r>
            </a:p>
          </p:txBody>
        </p:sp>
        <p:pic>
          <p:nvPicPr>
            <p:cNvPr id="30" name="Picture 29" descr="Diagram&#10;&#10;Description automatically generated">
              <a:extLst>
                <a:ext uri="{FF2B5EF4-FFF2-40B4-BE49-F238E27FC236}">
                  <a16:creationId xmlns:a16="http://schemas.microsoft.com/office/drawing/2014/main" id="{41536BE9-2049-4730-913E-09EEAFF3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640" y="1273739"/>
              <a:ext cx="923173" cy="63579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0F801E9-6EC6-47FA-94CA-7FEB0D6BB8ED}"/>
              </a:ext>
            </a:extLst>
          </p:cNvPr>
          <p:cNvGrpSpPr/>
          <p:nvPr/>
        </p:nvGrpSpPr>
        <p:grpSpPr>
          <a:xfrm>
            <a:off x="5196221" y="3819255"/>
            <a:ext cx="1077035" cy="968476"/>
            <a:chOff x="5071585" y="1287586"/>
            <a:chExt cx="1077035" cy="968476"/>
          </a:xfrm>
        </p:grpSpPr>
        <p:sp>
          <p:nvSpPr>
            <p:cNvPr id="32" name="TextBox 40">
              <a:extLst>
                <a:ext uri="{FF2B5EF4-FFF2-40B4-BE49-F238E27FC236}">
                  <a16:creationId xmlns:a16="http://schemas.microsoft.com/office/drawing/2014/main" id="{C20CC146-59AD-4876-9F57-F8F6E7E61C1B}"/>
                </a:ext>
              </a:extLst>
            </p:cNvPr>
            <p:cNvSpPr txBox="1"/>
            <p:nvPr/>
          </p:nvSpPr>
          <p:spPr bwMode="gray">
            <a:xfrm>
              <a:off x="5147985" y="1948542"/>
              <a:ext cx="822341" cy="30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 design</a:t>
              </a:r>
              <a:br>
                <a:rPr lang="en-US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verification</a:t>
              </a:r>
            </a:p>
          </p:txBody>
        </p:sp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32D67F32-E227-41CB-B52D-AA90EA339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1585" y="1287586"/>
              <a:ext cx="1077035" cy="69428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1BD400F-B23B-4B23-AC29-BB3E9F9AA7D0}"/>
              </a:ext>
            </a:extLst>
          </p:cNvPr>
          <p:cNvGrpSpPr/>
          <p:nvPr/>
        </p:nvGrpSpPr>
        <p:grpSpPr>
          <a:xfrm>
            <a:off x="106732" y="3873343"/>
            <a:ext cx="1041952" cy="894724"/>
            <a:chOff x="380411" y="1276603"/>
            <a:chExt cx="1041952" cy="894724"/>
          </a:xfrm>
        </p:grpSpPr>
        <p:sp>
          <p:nvSpPr>
            <p:cNvPr id="35" name="TextBox 13">
              <a:extLst>
                <a:ext uri="{FF2B5EF4-FFF2-40B4-BE49-F238E27FC236}">
                  <a16:creationId xmlns:a16="http://schemas.microsoft.com/office/drawing/2014/main" id="{C3CC6195-E726-46EB-8990-95C0B335C3CE}"/>
                </a:ext>
              </a:extLst>
            </p:cNvPr>
            <p:cNvSpPr txBox="1"/>
            <p:nvPr/>
          </p:nvSpPr>
          <p:spPr bwMode="gray">
            <a:xfrm>
              <a:off x="380411" y="1863807"/>
              <a:ext cx="1041952" cy="30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analysis,</a:t>
              </a:r>
              <a:br>
                <a:rPr lang="en-US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experiment design</a:t>
              </a:r>
            </a:p>
          </p:txBody>
        </p:sp>
        <p:pic>
          <p:nvPicPr>
            <p:cNvPr id="36" name="Picture 35" descr="Icon&#10;&#10;Description automatically generated">
              <a:extLst>
                <a:ext uri="{FF2B5EF4-FFF2-40B4-BE49-F238E27FC236}">
                  <a16:creationId xmlns:a16="http://schemas.microsoft.com/office/drawing/2014/main" id="{F820162E-9BD2-4AC2-A65A-A310E97AD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082" y="1276603"/>
              <a:ext cx="742607" cy="63579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6744EBD-6678-4C1B-889D-6FFD1FDEDC9A}"/>
              </a:ext>
            </a:extLst>
          </p:cNvPr>
          <p:cNvGrpSpPr/>
          <p:nvPr/>
        </p:nvGrpSpPr>
        <p:grpSpPr>
          <a:xfrm>
            <a:off x="5270428" y="4855651"/>
            <a:ext cx="1221389" cy="828585"/>
            <a:chOff x="5758491" y="2252293"/>
            <a:chExt cx="1221389" cy="828585"/>
          </a:xfrm>
        </p:grpSpPr>
        <p:sp>
          <p:nvSpPr>
            <p:cNvPr id="38" name="TextBox 25">
              <a:extLst>
                <a:ext uri="{FF2B5EF4-FFF2-40B4-BE49-F238E27FC236}">
                  <a16:creationId xmlns:a16="http://schemas.microsoft.com/office/drawing/2014/main" id="{9206E6C4-D592-4DC2-9063-90DE365E91BA}"/>
                </a:ext>
              </a:extLst>
            </p:cNvPr>
            <p:cNvSpPr txBox="1"/>
            <p:nvPr/>
          </p:nvSpPr>
          <p:spPr bwMode="gray">
            <a:xfrm>
              <a:off x="5758491" y="2927118"/>
              <a:ext cx="1221389" cy="1537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Operating policy</a:t>
              </a:r>
            </a:p>
          </p:txBody>
        </p:sp>
        <p:pic>
          <p:nvPicPr>
            <p:cNvPr id="39" name="Picture 3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0159C471-3344-474D-86C7-CAC57C981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8492" y="2252293"/>
              <a:ext cx="938432" cy="668855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868005-718D-4E72-97B3-0B8818AE05FB}"/>
              </a:ext>
            </a:extLst>
          </p:cNvPr>
          <p:cNvGrpSpPr/>
          <p:nvPr/>
        </p:nvGrpSpPr>
        <p:grpSpPr>
          <a:xfrm>
            <a:off x="2315798" y="4870733"/>
            <a:ext cx="1005083" cy="880158"/>
            <a:chOff x="2762581" y="2124000"/>
            <a:chExt cx="1005083" cy="880158"/>
          </a:xfrm>
        </p:grpSpPr>
        <p:sp>
          <p:nvSpPr>
            <p:cNvPr id="41" name="TextBox 44">
              <a:extLst>
                <a:ext uri="{FF2B5EF4-FFF2-40B4-BE49-F238E27FC236}">
                  <a16:creationId xmlns:a16="http://schemas.microsoft.com/office/drawing/2014/main" id="{B2F1E802-5A88-4D78-9520-890DF2335877}"/>
                </a:ext>
              </a:extLst>
            </p:cNvPr>
            <p:cNvSpPr txBox="1"/>
            <p:nvPr/>
          </p:nvSpPr>
          <p:spPr bwMode="gray">
            <a:xfrm>
              <a:off x="2762581" y="2696638"/>
              <a:ext cx="1005083" cy="3075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Detailed</a:t>
              </a:r>
              <a:br>
                <a:rPr lang="en-US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equipment design</a:t>
              </a:r>
            </a:p>
          </p:txBody>
        </p:sp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4FA5CFB1-138A-4FE3-A8C0-49EFF37EA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4186" y="2124000"/>
              <a:ext cx="661871" cy="604745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BE45442-4907-41F9-BB0C-EAA85FE293B5}"/>
              </a:ext>
            </a:extLst>
          </p:cNvPr>
          <p:cNvGrpSpPr/>
          <p:nvPr/>
        </p:nvGrpSpPr>
        <p:grpSpPr>
          <a:xfrm>
            <a:off x="10120206" y="4017383"/>
            <a:ext cx="1079950" cy="898393"/>
            <a:chOff x="10158208" y="1395174"/>
            <a:chExt cx="1079950" cy="89839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9E6BC17-9083-454E-AE0C-8DF67F1C0912}"/>
                </a:ext>
              </a:extLst>
            </p:cNvPr>
            <p:cNvSpPr txBox="1"/>
            <p:nvPr/>
          </p:nvSpPr>
          <p:spPr>
            <a:xfrm>
              <a:off x="10158208" y="1893714"/>
              <a:ext cx="1079950" cy="399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99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Real-time optimisation</a:t>
              </a:r>
            </a:p>
          </p:txBody>
        </p:sp>
        <p:pic>
          <p:nvPicPr>
            <p:cNvPr id="45" name="Picture 44" descr="Text, icon&#10;&#10;Description automatically generated">
              <a:extLst>
                <a:ext uri="{FF2B5EF4-FFF2-40B4-BE49-F238E27FC236}">
                  <a16:creationId xmlns:a16="http://schemas.microsoft.com/office/drawing/2014/main" id="{C8D02D67-768F-4AB8-A626-F9523073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6816" y="1395174"/>
              <a:ext cx="1054836" cy="59648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9162CFF-4979-455D-BB79-821B6B8F7487}"/>
              </a:ext>
            </a:extLst>
          </p:cNvPr>
          <p:cNvGrpSpPr/>
          <p:nvPr/>
        </p:nvGrpSpPr>
        <p:grpSpPr>
          <a:xfrm>
            <a:off x="2660581" y="3892812"/>
            <a:ext cx="1513532" cy="999650"/>
            <a:chOff x="3314802" y="1240403"/>
            <a:chExt cx="1513532" cy="999650"/>
          </a:xfrm>
        </p:grpSpPr>
        <p:sp>
          <p:nvSpPr>
            <p:cNvPr id="47" name="TextBox 38">
              <a:extLst>
                <a:ext uri="{FF2B5EF4-FFF2-40B4-BE49-F238E27FC236}">
                  <a16:creationId xmlns:a16="http://schemas.microsoft.com/office/drawing/2014/main" id="{25633304-43C4-410A-8970-E5F19FE6596E}"/>
                </a:ext>
              </a:extLst>
            </p:cNvPr>
            <p:cNvSpPr txBox="1"/>
            <p:nvPr/>
          </p:nvSpPr>
          <p:spPr bwMode="gray">
            <a:xfrm>
              <a:off x="3314802" y="1932533"/>
              <a:ext cx="1513532" cy="3075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Front-end engineering design (FEED)</a:t>
              </a:r>
            </a:p>
          </p:txBody>
        </p:sp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3BDA3335-E6A0-49C1-AD26-0D85A3906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988" y="1240403"/>
              <a:ext cx="923172" cy="694286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B73E1E2-91B2-4958-A275-C32DF6CCDC51}"/>
              </a:ext>
            </a:extLst>
          </p:cNvPr>
          <p:cNvGrpSpPr/>
          <p:nvPr/>
        </p:nvGrpSpPr>
        <p:grpSpPr>
          <a:xfrm>
            <a:off x="9391621" y="4897104"/>
            <a:ext cx="1213541" cy="954028"/>
            <a:chOff x="9752919" y="2279366"/>
            <a:chExt cx="1213541" cy="954028"/>
          </a:xfrm>
        </p:grpSpPr>
        <p:pic>
          <p:nvPicPr>
            <p:cNvPr id="50" name="Picture 4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A278C5A-63F5-443D-AE52-37D3330AE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7273" y="2279366"/>
              <a:ext cx="1054836" cy="596484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E0B9FA4-B03A-4DE7-91D6-B9E7F952F4D6}"/>
                </a:ext>
              </a:extLst>
            </p:cNvPr>
            <p:cNvSpPr txBox="1"/>
            <p:nvPr/>
          </p:nvSpPr>
          <p:spPr>
            <a:xfrm>
              <a:off x="9752919" y="2833749"/>
              <a:ext cx="1213541" cy="399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Operations decision support</a:t>
              </a:r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ADFEC81-ADB6-45A7-8661-47663B622316}"/>
              </a:ext>
            </a:extLst>
          </p:cNvPr>
          <p:cNvCxnSpPr/>
          <p:nvPr/>
        </p:nvCxnSpPr>
        <p:spPr bwMode="auto">
          <a:xfrm>
            <a:off x="6420261" y="3213672"/>
            <a:ext cx="870335" cy="1802545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00E6DC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83A729-0D35-4C9C-BC55-BBC416A1FE86}"/>
              </a:ext>
            </a:extLst>
          </p:cNvPr>
          <p:cNvCxnSpPr/>
          <p:nvPr/>
        </p:nvCxnSpPr>
        <p:spPr bwMode="auto">
          <a:xfrm>
            <a:off x="6319237" y="3448821"/>
            <a:ext cx="386363" cy="792909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00E6DC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72407D0-D438-4B47-863F-7FBB98E3C8A4}"/>
              </a:ext>
            </a:extLst>
          </p:cNvPr>
          <p:cNvGrpSpPr/>
          <p:nvPr/>
        </p:nvGrpSpPr>
        <p:grpSpPr>
          <a:xfrm>
            <a:off x="8385177" y="3232184"/>
            <a:ext cx="2449400" cy="1658113"/>
            <a:chOff x="8215585" y="4173891"/>
            <a:chExt cx="2449400" cy="2846606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BF4B5A5-4248-45CE-B265-3E6A7E039FEF}"/>
                </a:ext>
              </a:extLst>
            </p:cNvPr>
            <p:cNvCxnSpPr/>
            <p:nvPr/>
          </p:nvCxnSpPr>
          <p:spPr bwMode="auto">
            <a:xfrm flipH="1">
              <a:off x="8215585" y="4173891"/>
              <a:ext cx="498050" cy="1391439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00E6DC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88C98D6-53F9-42FE-A413-5A36B292A338}"/>
                </a:ext>
              </a:extLst>
            </p:cNvPr>
            <p:cNvCxnSpPr/>
            <p:nvPr/>
          </p:nvCxnSpPr>
          <p:spPr bwMode="auto">
            <a:xfrm flipH="1">
              <a:off x="8570642" y="4200209"/>
              <a:ext cx="454735" cy="2820288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00E6DC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D2F1147-E1EA-4513-866E-E867F63A8090}"/>
                </a:ext>
              </a:extLst>
            </p:cNvPr>
            <p:cNvCxnSpPr/>
            <p:nvPr/>
          </p:nvCxnSpPr>
          <p:spPr bwMode="auto">
            <a:xfrm>
              <a:off x="9297632" y="4200209"/>
              <a:ext cx="114926" cy="114269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00E6DC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866E5A-C9AE-43B0-A711-142942C715AF}"/>
                </a:ext>
              </a:extLst>
            </p:cNvPr>
            <p:cNvCxnSpPr/>
            <p:nvPr/>
          </p:nvCxnSpPr>
          <p:spPr bwMode="auto">
            <a:xfrm>
              <a:off x="9646890" y="4200209"/>
              <a:ext cx="303424" cy="2820288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00E6DC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D52A1AF-6B06-4C05-A68E-F51469455B06}"/>
                </a:ext>
              </a:extLst>
            </p:cNvPr>
            <p:cNvCxnSpPr/>
            <p:nvPr/>
          </p:nvCxnSpPr>
          <p:spPr bwMode="auto">
            <a:xfrm>
              <a:off x="9974388" y="4230670"/>
              <a:ext cx="690597" cy="1286012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00E6DC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5864377-3BBA-4FD5-8E14-4C2FCFAA1337}"/>
              </a:ext>
            </a:extLst>
          </p:cNvPr>
          <p:cNvGrpSpPr/>
          <p:nvPr/>
        </p:nvGrpSpPr>
        <p:grpSpPr>
          <a:xfrm>
            <a:off x="1065888" y="3249578"/>
            <a:ext cx="4523573" cy="1812774"/>
            <a:chOff x="1065888" y="3194086"/>
            <a:chExt cx="4523573" cy="1812774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31E6A6-1F13-4BD1-B5E2-AF423C0E174A}"/>
                </a:ext>
              </a:extLst>
            </p:cNvPr>
            <p:cNvCxnSpPr/>
            <p:nvPr/>
          </p:nvCxnSpPr>
          <p:spPr bwMode="auto">
            <a:xfrm flipH="1">
              <a:off x="1065888" y="3278248"/>
              <a:ext cx="903664" cy="803014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00E6DC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5CAB4C3-EECF-4C30-A1AD-AAF05FA42F81}"/>
                </a:ext>
              </a:extLst>
            </p:cNvPr>
            <p:cNvCxnSpPr/>
            <p:nvPr/>
          </p:nvCxnSpPr>
          <p:spPr bwMode="auto">
            <a:xfrm flipH="1">
              <a:off x="1310235" y="3220375"/>
              <a:ext cx="948739" cy="1439982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00E6DC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C90A017-2A81-43C1-9F18-F39B6AE1DC37}"/>
                </a:ext>
              </a:extLst>
            </p:cNvPr>
            <p:cNvCxnSpPr/>
            <p:nvPr/>
          </p:nvCxnSpPr>
          <p:spPr bwMode="auto">
            <a:xfrm>
              <a:off x="3949994" y="3194086"/>
              <a:ext cx="1310274" cy="842866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00E6DC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43EC6C4-4F0D-4BD7-9D7D-19B095078228}"/>
                </a:ext>
              </a:extLst>
            </p:cNvPr>
            <p:cNvCxnSpPr/>
            <p:nvPr/>
          </p:nvCxnSpPr>
          <p:spPr bwMode="auto">
            <a:xfrm>
              <a:off x="2669150" y="3318359"/>
              <a:ext cx="54643" cy="1481800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00E6DC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9861039-A7A9-4EDF-AC0D-5F6F1EA15FD6}"/>
                </a:ext>
              </a:extLst>
            </p:cNvPr>
            <p:cNvCxnSpPr/>
            <p:nvPr/>
          </p:nvCxnSpPr>
          <p:spPr bwMode="auto">
            <a:xfrm>
              <a:off x="2904646" y="3278248"/>
              <a:ext cx="378304" cy="684152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00E6DC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A280D28-47D1-42B0-8511-AD712C836EA1}"/>
                </a:ext>
              </a:extLst>
            </p:cNvPr>
            <p:cNvCxnSpPr/>
            <p:nvPr/>
          </p:nvCxnSpPr>
          <p:spPr bwMode="auto">
            <a:xfrm flipH="1">
              <a:off x="2203450" y="3194086"/>
              <a:ext cx="263576" cy="1015964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00E6DC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582A073-91ED-4420-B9F7-F65E031B25B5}"/>
                </a:ext>
              </a:extLst>
            </p:cNvPr>
            <p:cNvCxnSpPr/>
            <p:nvPr/>
          </p:nvCxnSpPr>
          <p:spPr bwMode="auto">
            <a:xfrm>
              <a:off x="3949994" y="3318359"/>
              <a:ext cx="1639467" cy="1688501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00E6DC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45959B7-E0A2-445D-9E3A-E399581E6797}"/>
                </a:ext>
              </a:extLst>
            </p:cNvPr>
            <p:cNvCxnSpPr/>
            <p:nvPr/>
          </p:nvCxnSpPr>
          <p:spPr bwMode="auto">
            <a:xfrm>
              <a:off x="3395388" y="3318359"/>
              <a:ext cx="1021998" cy="1268583"/>
            </a:xfrm>
            <a:prstGeom prst="line">
              <a:avLst/>
            </a:prstGeom>
            <a:solidFill>
              <a:schemeClr val="tx2"/>
            </a:solidFill>
            <a:ln w="19050" cap="flat" cmpd="sng" algn="ctr">
              <a:solidFill>
                <a:srgbClr val="00E6DC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4" name="TextBox 8">
            <a:extLst>
              <a:ext uri="{FF2B5EF4-FFF2-40B4-BE49-F238E27FC236}">
                <a16:creationId xmlns:a16="http://schemas.microsoft.com/office/drawing/2014/main" id="{CEDF3184-BB5E-4C1C-8951-BA750E4CF4BC}"/>
              </a:ext>
            </a:extLst>
          </p:cNvPr>
          <p:cNvSpPr txBox="1">
            <a:spLocks/>
          </p:cNvSpPr>
          <p:nvPr/>
        </p:nvSpPr>
        <p:spPr bwMode="gray">
          <a:xfrm>
            <a:off x="1882294" y="6040599"/>
            <a:ext cx="54662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>
                <a:solidFill>
                  <a:srgbClr val="00E6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&amp; D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3205DFA-E24A-4A78-9C31-74B8E08C1B2B}"/>
              </a:ext>
            </a:extLst>
          </p:cNvPr>
          <p:cNvSpPr/>
          <p:nvPr/>
        </p:nvSpPr>
        <p:spPr bwMode="auto">
          <a:xfrm>
            <a:off x="6088030" y="3895730"/>
            <a:ext cx="1435644" cy="24102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rgbClr val="496173"/>
            </a:solidFill>
          </a:ln>
          <a:effectLst/>
        </p:spPr>
        <p:txBody>
          <a:bodyPr wrap="square" lIns="36000" tIns="54000" rIns="36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GB" sz="11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[with Siemens SIMIT]</a:t>
            </a:r>
          </a:p>
        </p:txBody>
      </p:sp>
      <p:sp>
        <p:nvSpPr>
          <p:cNvPr id="62" name="Arrow: Left 61">
            <a:extLst>
              <a:ext uri="{FF2B5EF4-FFF2-40B4-BE49-F238E27FC236}">
                <a16:creationId xmlns:a16="http://schemas.microsoft.com/office/drawing/2014/main" id="{E58F4148-9ADB-447C-B6DC-EEB346F81C99}"/>
              </a:ext>
            </a:extLst>
          </p:cNvPr>
          <p:cNvSpPr/>
          <p:nvPr/>
        </p:nvSpPr>
        <p:spPr bwMode="auto">
          <a:xfrm>
            <a:off x="45038" y="2916239"/>
            <a:ext cx="5318037" cy="532348"/>
          </a:xfrm>
          <a:prstGeom prst="leftArrow">
            <a:avLst>
              <a:gd name="adj1" fmla="val 100000"/>
              <a:gd name="adj2" fmla="val 50000"/>
            </a:avLst>
          </a:prstGeom>
          <a:solidFill>
            <a:srgbClr val="00E6DC"/>
          </a:solidFill>
          <a:ln>
            <a:noFill/>
          </a:ln>
          <a:effectLst/>
        </p:spPr>
        <p:txBody>
          <a:bodyPr wrap="square" lIns="0" tIns="54000" rIns="108000" bIns="54000" numCol="1" spcCol="72000" rtlCol="0" anchor="ctr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GB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DIGITAL R&amp;D &amp; DESIGN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GB" sz="105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Accelerate development, optimize design, manage risk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A2EC8E95-9C7B-4B97-B54A-94A93D105F9B}"/>
              </a:ext>
            </a:extLst>
          </p:cNvPr>
          <p:cNvSpPr/>
          <p:nvPr/>
        </p:nvSpPr>
        <p:spPr bwMode="auto">
          <a:xfrm>
            <a:off x="6779270" y="2934673"/>
            <a:ext cx="5351751" cy="505253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00E6DC"/>
          </a:solidFill>
          <a:ln>
            <a:noFill/>
          </a:ln>
          <a:effec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GB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DIGITAL OPERATIONS</a:t>
            </a:r>
          </a:p>
          <a:p>
            <a:pPr algn="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GB" sz="105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Monitor, soft-sense, optimize real-time operation</a:t>
            </a:r>
            <a:endParaRPr lang="en-GB" sz="14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64" name="Picture 63" descr="C:\Users\markm\Pictures\Whole_plant_optimisation with tray.png">
            <a:extLst>
              <a:ext uri="{FF2B5EF4-FFF2-40B4-BE49-F238E27FC236}">
                <a16:creationId xmlns:a16="http://schemas.microsoft.com/office/drawing/2014/main" id="{36AE322A-D9B9-4064-95F1-5A211D5E6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168" y="2171432"/>
            <a:ext cx="2572322" cy="1393341"/>
          </a:xfrm>
          <a:prstGeom prst="rect">
            <a:avLst/>
          </a:prstGeom>
          <a:noFill/>
          <a:ln w="28575">
            <a:noFill/>
          </a:ln>
          <a:effectLst>
            <a:outerShdw blurRad="101600" dist="101600" dir="2700000" algn="tl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165B4FA-101A-4D08-B932-0761735F961F}"/>
              </a:ext>
            </a:extLst>
          </p:cNvPr>
          <p:cNvSpPr txBox="1"/>
          <p:nvPr/>
        </p:nvSpPr>
        <p:spPr>
          <a:xfrm>
            <a:off x="405958" y="216112"/>
            <a:ext cx="11154438" cy="1155495"/>
          </a:xfrm>
          <a:prstGeom prst="rect">
            <a:avLst/>
          </a:prstGeom>
          <a:noFill/>
        </p:spPr>
        <p:txBody>
          <a:bodyPr wrap="square" lIns="108000" tIns="54000" rIns="108000" bIns="54000" rtlCol="0">
            <a:spAutoFit/>
          </a:bodyPr>
          <a:lstStyle>
            <a:defPPr>
              <a:defRPr lang="en-US"/>
            </a:defPPr>
            <a:lvl1pPr marL="180000" indent="-180000">
              <a:lnSpc>
                <a:spcPct val="110000"/>
              </a:lnSpc>
              <a:spcBef>
                <a:spcPct val="0"/>
              </a:spcBef>
              <a:buClr>
                <a:srgbClr val="006886"/>
              </a:buClr>
              <a:buFont typeface="Wingdings" panose="05000000000000000000" pitchFamily="2" charset="2"/>
              <a:buChar char="§"/>
              <a:defRPr sz="120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endParaRPr lang="en-GB" sz="2800" b="1" dirty="0">
              <a:solidFill>
                <a:srgbClr val="00E6DC"/>
              </a:solidFill>
            </a:endParaRP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endParaRPr lang="en-GB" sz="2800" b="1" dirty="0">
              <a:solidFill>
                <a:srgbClr val="EF0137"/>
              </a:solidFill>
            </a:endParaRP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endParaRPr lang="en-GB" dirty="0">
              <a:solidFill>
                <a:srgbClr val="F3F3F0"/>
              </a:solidFill>
            </a:endParaRPr>
          </a:p>
        </p:txBody>
      </p:sp>
      <p:grpSp>
        <p:nvGrpSpPr>
          <p:cNvPr id="78" name="Group 307">
            <a:extLst>
              <a:ext uri="{FF2B5EF4-FFF2-40B4-BE49-F238E27FC236}">
                <a16:creationId xmlns:a16="http://schemas.microsoft.com/office/drawing/2014/main" id="{70592353-6B17-44C8-86B2-64EE5C40DFE6}"/>
              </a:ext>
            </a:extLst>
          </p:cNvPr>
          <p:cNvGrpSpPr/>
          <p:nvPr/>
        </p:nvGrpSpPr>
        <p:grpSpPr>
          <a:xfrm>
            <a:off x="10615795" y="4941114"/>
            <a:ext cx="1108270" cy="931972"/>
            <a:chOff x="10825538" y="4720434"/>
            <a:chExt cx="1108270" cy="931972"/>
          </a:xfrm>
        </p:grpSpPr>
        <p:sp>
          <p:nvSpPr>
            <p:cNvPr id="79" name="TextBox 308">
              <a:extLst>
                <a:ext uri="{FF2B5EF4-FFF2-40B4-BE49-F238E27FC236}">
                  <a16:creationId xmlns:a16="http://schemas.microsoft.com/office/drawing/2014/main" id="{6B8DA774-4456-4CBE-B625-E736E6649A86}"/>
                </a:ext>
              </a:extLst>
            </p:cNvPr>
            <p:cNvSpPr txBox="1"/>
            <p:nvPr/>
          </p:nvSpPr>
          <p:spPr>
            <a:xfrm>
              <a:off x="10853858" y="5344886"/>
              <a:ext cx="1079950" cy="3075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Model-predictive Control</a:t>
              </a:r>
            </a:p>
          </p:txBody>
        </p:sp>
        <p:grpSp>
          <p:nvGrpSpPr>
            <p:cNvPr id="80" name="Group 309">
              <a:extLst>
                <a:ext uri="{FF2B5EF4-FFF2-40B4-BE49-F238E27FC236}">
                  <a16:creationId xmlns:a16="http://schemas.microsoft.com/office/drawing/2014/main" id="{6F7D2524-652A-4153-91F4-DD9D49CD7D17}"/>
                </a:ext>
              </a:extLst>
            </p:cNvPr>
            <p:cNvGrpSpPr/>
            <p:nvPr/>
          </p:nvGrpSpPr>
          <p:grpSpPr>
            <a:xfrm>
              <a:off x="10825538" y="4720434"/>
              <a:ext cx="944601" cy="643012"/>
              <a:chOff x="10825538" y="4720434"/>
              <a:chExt cx="944601" cy="643012"/>
            </a:xfrm>
          </p:grpSpPr>
          <p:pic>
            <p:nvPicPr>
              <p:cNvPr id="81" name="Picture 310" descr="Text, icon&#10;&#10;Description automatically generated">
                <a:extLst>
                  <a:ext uri="{FF2B5EF4-FFF2-40B4-BE49-F238E27FC236}">
                    <a16:creationId xmlns:a16="http://schemas.microsoft.com/office/drawing/2014/main" id="{462E9B55-409D-45BB-97BC-C304717B9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0825538" y="4720434"/>
                <a:ext cx="944601" cy="643012"/>
              </a:xfrm>
              <a:prstGeom prst="rect">
                <a:avLst/>
              </a:prstGeom>
            </p:spPr>
          </p:pic>
          <p:sp>
            <p:nvSpPr>
              <p:cNvPr id="82" name="Rectangle: Rounded Corners 311">
                <a:extLst>
                  <a:ext uri="{FF2B5EF4-FFF2-40B4-BE49-F238E27FC236}">
                    <a16:creationId xmlns:a16="http://schemas.microsoft.com/office/drawing/2014/main" id="{8ABEAAFE-C252-4086-80D5-174C1AC84942}"/>
                  </a:ext>
                </a:extLst>
              </p:cNvPr>
              <p:cNvSpPr/>
              <p:nvPr/>
            </p:nvSpPr>
            <p:spPr>
              <a:xfrm>
                <a:off x="11139319" y="4795537"/>
                <a:ext cx="549225" cy="330580"/>
              </a:xfrm>
              <a:prstGeom prst="roundRect">
                <a:avLst>
                  <a:gd name="adj" fmla="val 904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108000" bIns="72000" rtlCol="0" anchor="t" anchorCtr="0"/>
              <a:lstStyle/>
              <a:p>
                <a:pPr algn="l"/>
                <a:endParaRPr lang="en-GB"/>
              </a:p>
            </p:txBody>
          </p:sp>
          <p:grpSp>
            <p:nvGrpSpPr>
              <p:cNvPr id="83" name="Group 312">
                <a:extLst>
                  <a:ext uri="{FF2B5EF4-FFF2-40B4-BE49-F238E27FC236}">
                    <a16:creationId xmlns:a16="http://schemas.microsoft.com/office/drawing/2014/main" id="{9D262D33-0D49-48C5-8473-17C867AD89B1}"/>
                  </a:ext>
                </a:extLst>
              </p:cNvPr>
              <p:cNvGrpSpPr/>
              <p:nvPr/>
            </p:nvGrpSpPr>
            <p:grpSpPr>
              <a:xfrm>
                <a:off x="11155616" y="4886639"/>
                <a:ext cx="513464" cy="180498"/>
                <a:chOff x="10476864" y="4484292"/>
                <a:chExt cx="1408710" cy="495205"/>
              </a:xfrm>
            </p:grpSpPr>
            <p:cxnSp>
              <p:nvCxnSpPr>
                <p:cNvPr id="85" name="Straight Connector 313">
                  <a:extLst>
                    <a:ext uri="{FF2B5EF4-FFF2-40B4-BE49-F238E27FC236}">
                      <a16:creationId xmlns:a16="http://schemas.microsoft.com/office/drawing/2014/main" id="{A7E51AC5-96E4-480A-829D-5F9BADBDD3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504522" y="4530050"/>
                  <a:ext cx="1381052" cy="0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  <a:headEnd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314">
                  <a:extLst>
                    <a:ext uri="{FF2B5EF4-FFF2-40B4-BE49-F238E27FC236}">
                      <a16:creationId xmlns:a16="http://schemas.microsoft.com/office/drawing/2014/main" id="{40DFCA7E-873F-4686-AEBE-93AC067675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504522" y="4929415"/>
                  <a:ext cx="1381052" cy="0"/>
                </a:xfrm>
                <a:prstGeom prst="line">
                  <a:avLst/>
                </a:prstGeom>
                <a:ln w="12700">
                  <a:solidFill>
                    <a:schemeClr val="accent1"/>
                  </a:solidFill>
                  <a:headEnd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Freeform: Shape 315">
                  <a:extLst>
                    <a:ext uri="{FF2B5EF4-FFF2-40B4-BE49-F238E27FC236}">
                      <a16:creationId xmlns:a16="http://schemas.microsoft.com/office/drawing/2014/main" id="{FCFDA25C-8B04-4F62-92BD-A912F0577F1E}"/>
                    </a:ext>
                  </a:extLst>
                </p:cNvPr>
                <p:cNvSpPr/>
                <p:nvPr/>
              </p:nvSpPr>
              <p:spPr>
                <a:xfrm>
                  <a:off x="10476864" y="4484292"/>
                  <a:ext cx="1382076" cy="495205"/>
                </a:xfrm>
                <a:custGeom>
                  <a:avLst/>
                  <a:gdLst>
                    <a:gd name="connsiteX0" fmla="*/ 0 w 2130641"/>
                    <a:gd name="connsiteY0" fmla="*/ 678811 h 773856"/>
                    <a:gd name="connsiteX1" fmla="*/ 204186 w 2130641"/>
                    <a:gd name="connsiteY1" fmla="*/ 643300 h 773856"/>
                    <a:gd name="connsiteX2" fmla="*/ 328474 w 2130641"/>
                    <a:gd name="connsiteY2" fmla="*/ 732077 h 773856"/>
                    <a:gd name="connsiteX3" fmla="*/ 506027 w 2130641"/>
                    <a:gd name="connsiteY3" fmla="*/ 714321 h 773856"/>
                    <a:gd name="connsiteX4" fmla="*/ 1091953 w 2130641"/>
                    <a:gd name="connsiteY4" fmla="*/ 39619 h 773856"/>
                    <a:gd name="connsiteX5" fmla="*/ 1376039 w 2130641"/>
                    <a:gd name="connsiteY5" fmla="*/ 75129 h 773856"/>
                    <a:gd name="connsiteX6" fmla="*/ 1615736 w 2130641"/>
                    <a:gd name="connsiteY6" fmla="*/ 101762 h 773856"/>
                    <a:gd name="connsiteX7" fmla="*/ 1926454 w 2130641"/>
                    <a:gd name="connsiteY7" fmla="*/ 75129 h 773856"/>
                    <a:gd name="connsiteX8" fmla="*/ 2130641 w 2130641"/>
                    <a:gd name="connsiteY8" fmla="*/ 92885 h 773856"/>
                    <a:gd name="connsiteX0" fmla="*/ 0 w 1926454"/>
                    <a:gd name="connsiteY0" fmla="*/ 678811 h 773856"/>
                    <a:gd name="connsiteX1" fmla="*/ 204186 w 1926454"/>
                    <a:gd name="connsiteY1" fmla="*/ 643300 h 773856"/>
                    <a:gd name="connsiteX2" fmla="*/ 328474 w 1926454"/>
                    <a:gd name="connsiteY2" fmla="*/ 732077 h 773856"/>
                    <a:gd name="connsiteX3" fmla="*/ 506027 w 1926454"/>
                    <a:gd name="connsiteY3" fmla="*/ 714321 h 773856"/>
                    <a:gd name="connsiteX4" fmla="*/ 1091953 w 1926454"/>
                    <a:gd name="connsiteY4" fmla="*/ 39619 h 773856"/>
                    <a:gd name="connsiteX5" fmla="*/ 1376039 w 1926454"/>
                    <a:gd name="connsiteY5" fmla="*/ 75129 h 773856"/>
                    <a:gd name="connsiteX6" fmla="*/ 1615736 w 1926454"/>
                    <a:gd name="connsiteY6" fmla="*/ 101762 h 773856"/>
                    <a:gd name="connsiteX7" fmla="*/ 1926454 w 1926454"/>
                    <a:gd name="connsiteY7" fmla="*/ 75129 h 773856"/>
                    <a:gd name="connsiteX0" fmla="*/ 53565 w 1980019"/>
                    <a:gd name="connsiteY0" fmla="*/ 678811 h 773856"/>
                    <a:gd name="connsiteX1" fmla="*/ 9177 w 1980019"/>
                    <a:gd name="connsiteY1" fmla="*/ 661055 h 773856"/>
                    <a:gd name="connsiteX2" fmla="*/ 257751 w 1980019"/>
                    <a:gd name="connsiteY2" fmla="*/ 643300 h 773856"/>
                    <a:gd name="connsiteX3" fmla="*/ 382039 w 1980019"/>
                    <a:gd name="connsiteY3" fmla="*/ 732077 h 773856"/>
                    <a:gd name="connsiteX4" fmla="*/ 559592 w 1980019"/>
                    <a:gd name="connsiteY4" fmla="*/ 714321 h 773856"/>
                    <a:gd name="connsiteX5" fmla="*/ 1145518 w 1980019"/>
                    <a:gd name="connsiteY5" fmla="*/ 39619 h 773856"/>
                    <a:gd name="connsiteX6" fmla="*/ 1429604 w 1980019"/>
                    <a:gd name="connsiteY6" fmla="*/ 75129 h 773856"/>
                    <a:gd name="connsiteX7" fmla="*/ 1669301 w 1980019"/>
                    <a:gd name="connsiteY7" fmla="*/ 101762 h 773856"/>
                    <a:gd name="connsiteX8" fmla="*/ 1980019 w 1980019"/>
                    <a:gd name="connsiteY8" fmla="*/ 75129 h 773856"/>
                    <a:gd name="connsiteX0" fmla="*/ 233917 w 2160371"/>
                    <a:gd name="connsiteY0" fmla="*/ 678811 h 773856"/>
                    <a:gd name="connsiteX1" fmla="*/ 3097 w 2160371"/>
                    <a:gd name="connsiteY1" fmla="*/ 634422 h 773856"/>
                    <a:gd name="connsiteX2" fmla="*/ 438103 w 2160371"/>
                    <a:gd name="connsiteY2" fmla="*/ 643300 h 773856"/>
                    <a:gd name="connsiteX3" fmla="*/ 562391 w 2160371"/>
                    <a:gd name="connsiteY3" fmla="*/ 732077 h 773856"/>
                    <a:gd name="connsiteX4" fmla="*/ 739944 w 2160371"/>
                    <a:gd name="connsiteY4" fmla="*/ 714321 h 773856"/>
                    <a:gd name="connsiteX5" fmla="*/ 1325870 w 2160371"/>
                    <a:gd name="connsiteY5" fmla="*/ 39619 h 773856"/>
                    <a:gd name="connsiteX6" fmla="*/ 1609956 w 2160371"/>
                    <a:gd name="connsiteY6" fmla="*/ 75129 h 773856"/>
                    <a:gd name="connsiteX7" fmla="*/ 1849653 w 2160371"/>
                    <a:gd name="connsiteY7" fmla="*/ 101762 h 773856"/>
                    <a:gd name="connsiteX8" fmla="*/ 2160371 w 2160371"/>
                    <a:gd name="connsiteY8" fmla="*/ 75129 h 773856"/>
                    <a:gd name="connsiteX0" fmla="*/ 188 w 2397159"/>
                    <a:gd name="connsiteY0" fmla="*/ 758710 h 773856"/>
                    <a:gd name="connsiteX1" fmla="*/ 239885 w 2397159"/>
                    <a:gd name="connsiteY1" fmla="*/ 634422 h 773856"/>
                    <a:gd name="connsiteX2" fmla="*/ 674891 w 2397159"/>
                    <a:gd name="connsiteY2" fmla="*/ 643300 h 773856"/>
                    <a:gd name="connsiteX3" fmla="*/ 799179 w 2397159"/>
                    <a:gd name="connsiteY3" fmla="*/ 732077 h 773856"/>
                    <a:gd name="connsiteX4" fmla="*/ 976732 w 2397159"/>
                    <a:gd name="connsiteY4" fmla="*/ 714321 h 773856"/>
                    <a:gd name="connsiteX5" fmla="*/ 1562658 w 2397159"/>
                    <a:gd name="connsiteY5" fmla="*/ 39619 h 773856"/>
                    <a:gd name="connsiteX6" fmla="*/ 1846744 w 2397159"/>
                    <a:gd name="connsiteY6" fmla="*/ 75129 h 773856"/>
                    <a:gd name="connsiteX7" fmla="*/ 2086441 w 2397159"/>
                    <a:gd name="connsiteY7" fmla="*/ 101762 h 773856"/>
                    <a:gd name="connsiteX8" fmla="*/ 2397159 w 2397159"/>
                    <a:gd name="connsiteY8" fmla="*/ 75129 h 773856"/>
                    <a:gd name="connsiteX0" fmla="*/ 85 w 2397056"/>
                    <a:gd name="connsiteY0" fmla="*/ 758710 h 773856"/>
                    <a:gd name="connsiteX1" fmla="*/ 506112 w 2397056"/>
                    <a:gd name="connsiteY1" fmla="*/ 723199 h 773856"/>
                    <a:gd name="connsiteX2" fmla="*/ 674788 w 2397056"/>
                    <a:gd name="connsiteY2" fmla="*/ 643300 h 773856"/>
                    <a:gd name="connsiteX3" fmla="*/ 799076 w 2397056"/>
                    <a:gd name="connsiteY3" fmla="*/ 732077 h 773856"/>
                    <a:gd name="connsiteX4" fmla="*/ 976629 w 2397056"/>
                    <a:gd name="connsiteY4" fmla="*/ 714321 h 773856"/>
                    <a:gd name="connsiteX5" fmla="*/ 1562555 w 2397056"/>
                    <a:gd name="connsiteY5" fmla="*/ 39619 h 773856"/>
                    <a:gd name="connsiteX6" fmla="*/ 1846641 w 2397056"/>
                    <a:gd name="connsiteY6" fmla="*/ 75129 h 773856"/>
                    <a:gd name="connsiteX7" fmla="*/ 2086338 w 2397056"/>
                    <a:gd name="connsiteY7" fmla="*/ 101762 h 773856"/>
                    <a:gd name="connsiteX8" fmla="*/ 2397056 w 2397056"/>
                    <a:gd name="connsiteY8" fmla="*/ 75129 h 773856"/>
                    <a:gd name="connsiteX0" fmla="*/ 168 w 2157442"/>
                    <a:gd name="connsiteY0" fmla="*/ 705444 h 773856"/>
                    <a:gd name="connsiteX1" fmla="*/ 266498 w 2157442"/>
                    <a:gd name="connsiteY1" fmla="*/ 723199 h 773856"/>
                    <a:gd name="connsiteX2" fmla="*/ 435174 w 2157442"/>
                    <a:gd name="connsiteY2" fmla="*/ 643300 h 773856"/>
                    <a:gd name="connsiteX3" fmla="*/ 559462 w 2157442"/>
                    <a:gd name="connsiteY3" fmla="*/ 732077 h 773856"/>
                    <a:gd name="connsiteX4" fmla="*/ 737015 w 2157442"/>
                    <a:gd name="connsiteY4" fmla="*/ 714321 h 773856"/>
                    <a:gd name="connsiteX5" fmla="*/ 1322941 w 2157442"/>
                    <a:gd name="connsiteY5" fmla="*/ 39619 h 773856"/>
                    <a:gd name="connsiteX6" fmla="*/ 1607027 w 2157442"/>
                    <a:gd name="connsiteY6" fmla="*/ 75129 h 773856"/>
                    <a:gd name="connsiteX7" fmla="*/ 1846724 w 2157442"/>
                    <a:gd name="connsiteY7" fmla="*/ 101762 h 773856"/>
                    <a:gd name="connsiteX8" fmla="*/ 2157442 w 2157442"/>
                    <a:gd name="connsiteY8" fmla="*/ 75129 h 773856"/>
                    <a:gd name="connsiteX0" fmla="*/ 168 w 2157442"/>
                    <a:gd name="connsiteY0" fmla="*/ 705444 h 773035"/>
                    <a:gd name="connsiteX1" fmla="*/ 266498 w 2157442"/>
                    <a:gd name="connsiteY1" fmla="*/ 723199 h 773035"/>
                    <a:gd name="connsiteX2" fmla="*/ 435174 w 2157442"/>
                    <a:gd name="connsiteY2" fmla="*/ 661056 h 773035"/>
                    <a:gd name="connsiteX3" fmla="*/ 559462 w 2157442"/>
                    <a:gd name="connsiteY3" fmla="*/ 732077 h 773035"/>
                    <a:gd name="connsiteX4" fmla="*/ 737015 w 2157442"/>
                    <a:gd name="connsiteY4" fmla="*/ 714321 h 773035"/>
                    <a:gd name="connsiteX5" fmla="*/ 1322941 w 2157442"/>
                    <a:gd name="connsiteY5" fmla="*/ 39619 h 773035"/>
                    <a:gd name="connsiteX6" fmla="*/ 1607027 w 2157442"/>
                    <a:gd name="connsiteY6" fmla="*/ 75129 h 773035"/>
                    <a:gd name="connsiteX7" fmla="*/ 1846724 w 2157442"/>
                    <a:gd name="connsiteY7" fmla="*/ 101762 h 773035"/>
                    <a:gd name="connsiteX8" fmla="*/ 2157442 w 2157442"/>
                    <a:gd name="connsiteY8" fmla="*/ 75129 h 773035"/>
                    <a:gd name="connsiteX0" fmla="*/ 204 w 2157478"/>
                    <a:gd name="connsiteY0" fmla="*/ 705444 h 773035"/>
                    <a:gd name="connsiteX1" fmla="*/ 222146 w 2157478"/>
                    <a:gd name="connsiteY1" fmla="*/ 714322 h 773035"/>
                    <a:gd name="connsiteX2" fmla="*/ 435210 w 2157478"/>
                    <a:gd name="connsiteY2" fmla="*/ 661056 h 773035"/>
                    <a:gd name="connsiteX3" fmla="*/ 559498 w 2157478"/>
                    <a:gd name="connsiteY3" fmla="*/ 732077 h 773035"/>
                    <a:gd name="connsiteX4" fmla="*/ 737051 w 2157478"/>
                    <a:gd name="connsiteY4" fmla="*/ 714321 h 773035"/>
                    <a:gd name="connsiteX5" fmla="*/ 1322977 w 2157478"/>
                    <a:gd name="connsiteY5" fmla="*/ 39619 h 773035"/>
                    <a:gd name="connsiteX6" fmla="*/ 1607063 w 2157478"/>
                    <a:gd name="connsiteY6" fmla="*/ 75129 h 773035"/>
                    <a:gd name="connsiteX7" fmla="*/ 1846760 w 2157478"/>
                    <a:gd name="connsiteY7" fmla="*/ 101762 h 773035"/>
                    <a:gd name="connsiteX8" fmla="*/ 2157478 w 2157478"/>
                    <a:gd name="connsiteY8" fmla="*/ 75129 h 773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57478" h="773035">
                      <a:moveTo>
                        <a:pt x="204" y="705444"/>
                      </a:moveTo>
                      <a:cubicBezTo>
                        <a:pt x="-7194" y="702485"/>
                        <a:pt x="188115" y="720241"/>
                        <a:pt x="222146" y="714322"/>
                      </a:cubicBezTo>
                      <a:cubicBezTo>
                        <a:pt x="256177" y="708404"/>
                        <a:pt x="378985" y="658097"/>
                        <a:pt x="435210" y="661056"/>
                      </a:cubicBezTo>
                      <a:cubicBezTo>
                        <a:pt x="491435" y="664015"/>
                        <a:pt x="509191" y="723200"/>
                        <a:pt x="559498" y="732077"/>
                      </a:cubicBezTo>
                      <a:cubicBezTo>
                        <a:pt x="609805" y="740955"/>
                        <a:pt x="609804" y="829731"/>
                        <a:pt x="737051" y="714321"/>
                      </a:cubicBezTo>
                      <a:cubicBezTo>
                        <a:pt x="864298" y="598911"/>
                        <a:pt x="1177975" y="146151"/>
                        <a:pt x="1322977" y="39619"/>
                      </a:cubicBezTo>
                      <a:cubicBezTo>
                        <a:pt x="1467979" y="-66913"/>
                        <a:pt x="1607063" y="75129"/>
                        <a:pt x="1607063" y="75129"/>
                      </a:cubicBezTo>
                      <a:cubicBezTo>
                        <a:pt x="1694360" y="85486"/>
                        <a:pt x="1755024" y="101762"/>
                        <a:pt x="1846760" y="101762"/>
                      </a:cubicBezTo>
                      <a:cubicBezTo>
                        <a:pt x="1938496" y="101762"/>
                        <a:pt x="2071661" y="76608"/>
                        <a:pt x="2157478" y="75129"/>
                      </a:cubicBezTo>
                    </a:path>
                  </a:pathLst>
                </a:custGeom>
                <a:noFill/>
                <a:ln w="19050">
                  <a:solidFill>
                    <a:srgbClr val="60CE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sp>
        <p:nvSpPr>
          <p:cNvPr id="88" name="TextBox 8">
            <a:extLst>
              <a:ext uri="{FF2B5EF4-FFF2-40B4-BE49-F238E27FC236}">
                <a16:creationId xmlns:a16="http://schemas.microsoft.com/office/drawing/2014/main" id="{C40B0684-CF1D-4C4B-A248-DF78AA4DCB97}"/>
              </a:ext>
            </a:extLst>
          </p:cNvPr>
          <p:cNvSpPr txBox="1">
            <a:spLocks/>
          </p:cNvSpPr>
          <p:nvPr/>
        </p:nvSpPr>
        <p:spPr bwMode="gray">
          <a:xfrm>
            <a:off x="555450" y="1632589"/>
            <a:ext cx="361866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rgbClr val="00E6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Single, evolving, physics-based model, embodying deep process knowledge, built in a unified platform</a:t>
            </a:r>
            <a:endParaRPr lang="en-GB" sz="1600" dirty="0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CB4C5AC-9777-414D-8A93-D1E16BB1BE03}"/>
              </a:ext>
            </a:extLst>
          </p:cNvPr>
          <p:cNvCxnSpPr/>
          <p:nvPr/>
        </p:nvCxnSpPr>
        <p:spPr bwMode="auto">
          <a:xfrm>
            <a:off x="3949994" y="1956140"/>
            <a:ext cx="1377086" cy="943347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rgbClr val="00E6DC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3645BB2-719E-4D29-A265-652A79582B83}"/>
              </a:ext>
            </a:extLst>
          </p:cNvPr>
          <p:cNvGrpSpPr/>
          <p:nvPr/>
        </p:nvGrpSpPr>
        <p:grpSpPr>
          <a:xfrm>
            <a:off x="3679859" y="4770498"/>
            <a:ext cx="832760" cy="930751"/>
            <a:chOff x="3953860" y="3967375"/>
            <a:chExt cx="832760" cy="930751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0836AD17-718F-4194-89D5-74D0E5B48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169777" y="3967375"/>
              <a:ext cx="492922" cy="579677"/>
            </a:xfrm>
            <a:prstGeom prst="rect">
              <a:avLst/>
            </a:prstGeom>
          </p:spPr>
        </p:pic>
        <p:sp>
          <p:nvSpPr>
            <p:cNvPr id="94" name="TextBox 42">
              <a:extLst>
                <a:ext uri="{FF2B5EF4-FFF2-40B4-BE49-F238E27FC236}">
                  <a16:creationId xmlns:a16="http://schemas.microsoft.com/office/drawing/2014/main" id="{EC88436F-03AA-456A-B9BE-54F682083105}"/>
                </a:ext>
              </a:extLst>
            </p:cNvPr>
            <p:cNvSpPr txBox="1"/>
            <p:nvPr/>
          </p:nvSpPr>
          <p:spPr bwMode="gray">
            <a:xfrm>
              <a:off x="3953860" y="4590606"/>
              <a:ext cx="832760" cy="3075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99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Scale-up &amp; Tech transfer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3526CA-669A-FC2F-3C65-689E678DD66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Unrestricted | © Siemens 2024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20C2A3-F099-E3B2-3F3E-E5B1D0ACCEC4}"/>
              </a:ext>
            </a:extLst>
          </p:cNvPr>
          <p:cNvSpPr txBox="1"/>
          <p:nvPr/>
        </p:nvSpPr>
        <p:spPr>
          <a:xfrm>
            <a:off x="3241679" y="1030508"/>
            <a:ext cx="566057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400" dirty="0">
                <a:solidFill>
                  <a:srgbClr val="F3F3F0"/>
                </a:solidFill>
              </a:rPr>
              <a:t>Value across the entire asset lifecycle</a:t>
            </a:r>
          </a:p>
          <a:p>
            <a:pPr algn="l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76" name="Titel 1">
            <a:extLst>
              <a:ext uri="{FF2B5EF4-FFF2-40B4-BE49-F238E27FC236}">
                <a16:creationId xmlns:a16="http://schemas.microsoft.com/office/drawing/2014/main" id="{A854BB4C-5F94-7B56-0CCA-80E756979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</p:spPr>
        <p:txBody>
          <a:bodyPr vert="horz"/>
          <a:lstStyle/>
          <a:p>
            <a:r>
              <a:rPr lang="en-GB" sz="2800" b="1" dirty="0">
                <a:solidFill>
                  <a:srgbClr val="00E6DC"/>
                </a:solidFill>
              </a:rPr>
              <a:t>Siemens Process Digital Twin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BF5822-A4F2-2615-1A06-E6F67796D06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3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75" grpId="0" animBg="1"/>
      <p:bldP spid="62" grpId="0" animBg="1"/>
      <p:bldP spid="52" grpId="0" animBg="1"/>
      <p:bldP spid="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E4A151C-B9D0-2C3D-37A8-028A4EC7D492}"/>
              </a:ext>
            </a:extLst>
          </p:cNvPr>
          <p:cNvGrpSpPr/>
          <p:nvPr/>
        </p:nvGrpSpPr>
        <p:grpSpPr>
          <a:xfrm>
            <a:off x="0" y="1"/>
            <a:ext cx="12191999" cy="6895784"/>
            <a:chOff x="0" y="1"/>
            <a:chExt cx="12191999" cy="68957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93B6F4-F3A0-3186-192A-0EC1FE46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191999" cy="689578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E25273-BA48-F993-1705-ED680E0315EB}"/>
                </a:ext>
              </a:extLst>
            </p:cNvPr>
            <p:cNvSpPr/>
            <p:nvPr/>
          </p:nvSpPr>
          <p:spPr>
            <a:xfrm>
              <a:off x="3839705" y="5068847"/>
              <a:ext cx="334626" cy="199602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7AA35E-C4F3-54CC-8DEB-3174896317C9}"/>
                </a:ext>
              </a:extLst>
            </p:cNvPr>
            <p:cNvSpPr/>
            <p:nvPr/>
          </p:nvSpPr>
          <p:spPr>
            <a:xfrm>
              <a:off x="4542173" y="4450442"/>
              <a:ext cx="334626" cy="199602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3CC1CCC-85D6-EC3E-2DAB-3DAFF9100802}"/>
                </a:ext>
              </a:extLst>
            </p:cNvPr>
            <p:cNvSpPr/>
            <p:nvPr/>
          </p:nvSpPr>
          <p:spPr>
            <a:xfrm>
              <a:off x="3912616" y="5995474"/>
              <a:ext cx="334626" cy="199602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D87A46-1644-064B-979A-CB8E7F913705}"/>
                </a:ext>
              </a:extLst>
            </p:cNvPr>
            <p:cNvSpPr/>
            <p:nvPr/>
          </p:nvSpPr>
          <p:spPr>
            <a:xfrm>
              <a:off x="5525572" y="5678940"/>
              <a:ext cx="334626" cy="199602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C85EBBD-623B-9245-B220-954FAC571603}"/>
                </a:ext>
              </a:extLst>
            </p:cNvPr>
            <p:cNvSpPr/>
            <p:nvPr/>
          </p:nvSpPr>
          <p:spPr>
            <a:xfrm>
              <a:off x="5532657" y="6178491"/>
              <a:ext cx="334626" cy="199602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GB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4EF1DA-BAAC-010A-47FA-7D4FC8BCAC62}"/>
                </a:ext>
              </a:extLst>
            </p:cNvPr>
            <p:cNvSpPr/>
            <p:nvPr/>
          </p:nvSpPr>
          <p:spPr>
            <a:xfrm>
              <a:off x="4076313" y="1772676"/>
              <a:ext cx="334626" cy="19960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323DD9A-E8E4-63E2-FCD1-B558EEF4C2BE}"/>
                </a:ext>
              </a:extLst>
            </p:cNvPr>
            <p:cNvSpPr/>
            <p:nvPr/>
          </p:nvSpPr>
          <p:spPr>
            <a:xfrm>
              <a:off x="7903832" y="2321468"/>
              <a:ext cx="445580" cy="22361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5B3717-F912-15A5-0688-08713361FD7A}"/>
                </a:ext>
              </a:extLst>
            </p:cNvPr>
            <p:cNvSpPr/>
            <p:nvPr/>
          </p:nvSpPr>
          <p:spPr>
            <a:xfrm>
              <a:off x="8780132" y="3460625"/>
              <a:ext cx="445580" cy="22361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7AB36D-CE8D-2D1E-7A32-81182C71846C}"/>
                </a:ext>
              </a:extLst>
            </p:cNvPr>
            <p:cNvSpPr/>
            <p:nvPr/>
          </p:nvSpPr>
          <p:spPr>
            <a:xfrm>
              <a:off x="7953467" y="4658972"/>
              <a:ext cx="445580" cy="22361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GB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192F364-B8E0-0D09-2890-B702725E0D15}"/>
                </a:ext>
              </a:extLst>
            </p:cNvPr>
            <p:cNvSpPr/>
            <p:nvPr/>
          </p:nvSpPr>
          <p:spPr>
            <a:xfrm>
              <a:off x="9073610" y="5366998"/>
              <a:ext cx="445580" cy="22361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endParaRPr lang="en-GB"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D2D132D-2CEA-DA67-BFF4-490D9D3D4B52}"/>
              </a:ext>
            </a:extLst>
          </p:cNvPr>
          <p:cNvGrpSpPr/>
          <p:nvPr/>
        </p:nvGrpSpPr>
        <p:grpSpPr>
          <a:xfrm>
            <a:off x="2719531" y="2066304"/>
            <a:ext cx="3321367" cy="4587093"/>
            <a:chOff x="2719531" y="2066304"/>
            <a:chExt cx="3321367" cy="458580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1E8C7B8-C0C6-5634-012D-836C5EC36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239"/>
            <a:stretch/>
          </p:blipFill>
          <p:spPr>
            <a:xfrm>
              <a:off x="2727409" y="4791696"/>
              <a:ext cx="3313489" cy="1539756"/>
            </a:xfrm>
            <a:prstGeom prst="rect">
              <a:avLst/>
            </a:prstGeom>
            <a:ln w="6350">
              <a:solidFill>
                <a:srgbClr val="2C86C5"/>
              </a:solidFill>
            </a:ln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2B6374F-066A-DC8D-0A78-F0193ADF8B9C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066304"/>
              <a:ext cx="1468898" cy="2725392"/>
            </a:xfrm>
            <a:prstGeom prst="line">
              <a:avLst/>
            </a:prstGeom>
            <a:ln w="12700">
              <a:solidFill>
                <a:srgbClr val="2C86C5"/>
              </a:solidFill>
              <a:headEnd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F7EED93-EBFF-7D78-4A59-E9CC2D35F3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7409" y="2114550"/>
              <a:ext cx="1247691" cy="2644961"/>
            </a:xfrm>
            <a:prstGeom prst="line">
              <a:avLst/>
            </a:prstGeom>
            <a:ln w="12700">
              <a:solidFill>
                <a:srgbClr val="2C86C5"/>
              </a:solidFill>
              <a:headEnd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FCF221-ABA5-2259-0937-B77CC80FCD7D}"/>
                </a:ext>
              </a:extLst>
            </p:cNvPr>
            <p:cNvSpPr/>
            <p:nvPr/>
          </p:nvSpPr>
          <p:spPr>
            <a:xfrm>
              <a:off x="2719531" y="6336399"/>
              <a:ext cx="3320505" cy="31571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Offshore gas oil separation plant</a:t>
              </a:r>
            </a:p>
            <a:p>
              <a:pPr algn="l"/>
              <a:endParaRPr lang="en-GB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4A21FB-DCF3-AB20-F9C9-6F82B8F60F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0871" y="6405747"/>
            <a:ext cx="9216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27E3C0-D0E6-F06D-FEC6-D1D1AB982F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2873" y="6405747"/>
            <a:ext cx="648000" cy="547200"/>
          </a:xfrm>
        </p:spPr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450D35-4697-D076-1EAD-E0808989066E}"/>
              </a:ext>
            </a:extLst>
          </p:cNvPr>
          <p:cNvSpPr/>
          <p:nvPr/>
        </p:nvSpPr>
        <p:spPr>
          <a:xfrm>
            <a:off x="2380112" y="1409700"/>
            <a:ext cx="4918872" cy="5311757"/>
          </a:xfrm>
          <a:prstGeom prst="rect">
            <a:avLst/>
          </a:prstGeom>
          <a:solidFill>
            <a:schemeClr val="tx2">
              <a:lumMod val="9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r>
              <a:rPr lang="en-GB" i="1" dirty="0">
                <a:solidFill>
                  <a:schemeClr val="bg2"/>
                </a:solidFill>
              </a:rPr>
              <a:t>				</a:t>
            </a:r>
            <a:r>
              <a:rPr lang="en-GB" b="1" i="1" dirty="0">
                <a:solidFill>
                  <a:schemeClr val="bg2"/>
                </a:solidFill>
              </a:rPr>
              <a:t>Offshore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038BFE-67B9-2229-C692-DD44CFF36A2A}"/>
              </a:ext>
            </a:extLst>
          </p:cNvPr>
          <p:cNvSpPr/>
          <p:nvPr/>
        </p:nvSpPr>
        <p:spPr>
          <a:xfrm>
            <a:off x="7306862" y="1409699"/>
            <a:ext cx="2551736" cy="5299581"/>
          </a:xfrm>
          <a:prstGeom prst="rect">
            <a:avLst/>
          </a:prstGeom>
          <a:solidFill>
            <a:srgbClr val="FF9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r>
              <a:rPr lang="en-GB" b="1" i="1" dirty="0">
                <a:solidFill>
                  <a:schemeClr val="bg2"/>
                </a:solidFill>
              </a:rPr>
              <a:t>Onshore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6D8AA14-F43F-9A51-D85A-67CC6761685F}"/>
              </a:ext>
            </a:extLst>
          </p:cNvPr>
          <p:cNvGrpSpPr/>
          <p:nvPr/>
        </p:nvGrpSpPr>
        <p:grpSpPr>
          <a:xfrm>
            <a:off x="226243" y="1296037"/>
            <a:ext cx="2501166" cy="2835115"/>
            <a:chOff x="226243" y="1296037"/>
            <a:chExt cx="2501166" cy="283511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CCDDFC8-BAB3-9C8C-1A5F-EAC5E9BE6E11}"/>
                </a:ext>
              </a:extLst>
            </p:cNvPr>
            <p:cNvSpPr/>
            <p:nvPr/>
          </p:nvSpPr>
          <p:spPr>
            <a:xfrm>
              <a:off x="226243" y="3858102"/>
              <a:ext cx="2153868" cy="27305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l"/>
              <a:r>
                <a:rPr lang="en-GB" sz="1200" b="1" dirty="0">
                  <a:solidFill>
                    <a:schemeClr val="tx1"/>
                  </a:solidFill>
                </a:rPr>
                <a:t>Wells &amp; gathering network</a:t>
              </a:r>
            </a:p>
            <a:p>
              <a:pPr algn="l"/>
              <a:endParaRPr lang="en-GB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A946A25-DF7D-8953-465C-EA665704B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118" y="1315919"/>
              <a:ext cx="2145992" cy="2562065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C02C3EB-D4B7-FF10-D7D4-5F67EB2A91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0111" y="2203450"/>
              <a:ext cx="347298" cy="1681348"/>
            </a:xfrm>
            <a:prstGeom prst="line">
              <a:avLst/>
            </a:prstGeom>
            <a:ln w="12700">
              <a:solidFill>
                <a:schemeClr val="bg2"/>
              </a:solidFill>
              <a:headEnd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CDA096F-54B7-BBF9-3530-9B843E15AC6D}"/>
                </a:ext>
              </a:extLst>
            </p:cNvPr>
            <p:cNvCxnSpPr>
              <a:cxnSpLocks/>
            </p:cNvCxnSpPr>
            <p:nvPr/>
          </p:nvCxnSpPr>
          <p:spPr>
            <a:xfrm>
              <a:off x="2372235" y="1296037"/>
              <a:ext cx="355174" cy="361313"/>
            </a:xfrm>
            <a:prstGeom prst="line">
              <a:avLst/>
            </a:prstGeom>
            <a:ln w="12700">
              <a:solidFill>
                <a:schemeClr val="bg2"/>
              </a:solidFill>
              <a:headEnd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375C17E-9A00-FF8F-38F8-E65413CFD7D2}"/>
              </a:ext>
            </a:extLst>
          </p:cNvPr>
          <p:cNvGrpSpPr/>
          <p:nvPr/>
        </p:nvGrpSpPr>
        <p:grpSpPr>
          <a:xfrm>
            <a:off x="8349412" y="843686"/>
            <a:ext cx="3376646" cy="1831267"/>
            <a:chOff x="8367901" y="873833"/>
            <a:chExt cx="3376646" cy="183126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E3908E3-6ABA-1722-7401-6962C849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70345" y="873833"/>
              <a:ext cx="3066324" cy="1500191"/>
            </a:xfrm>
            <a:prstGeom prst="rect">
              <a:avLst/>
            </a:prstGeom>
            <a:ln w="6350">
              <a:solidFill>
                <a:srgbClr val="E43232"/>
              </a:solidFill>
            </a:ln>
          </p:spPr>
        </p:pic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3550D8C-A0F1-B011-1581-8A898B4B8C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9150" y="2397425"/>
              <a:ext cx="223317" cy="307675"/>
            </a:xfrm>
            <a:prstGeom prst="line">
              <a:avLst/>
            </a:prstGeom>
            <a:ln w="12700">
              <a:solidFill>
                <a:srgbClr val="E43232"/>
              </a:solidFill>
              <a:headEnd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1D33994-AF87-2426-C9B6-6BF1F21302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67901" y="898876"/>
              <a:ext cx="294566" cy="1424254"/>
            </a:xfrm>
            <a:prstGeom prst="line">
              <a:avLst/>
            </a:prstGeom>
            <a:ln w="12700">
              <a:solidFill>
                <a:srgbClr val="E43838"/>
              </a:solidFill>
              <a:headEnd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798C708-D36C-B7FC-B28B-A29883591727}"/>
                </a:ext>
              </a:extLst>
            </p:cNvPr>
            <p:cNvSpPr/>
            <p:nvPr/>
          </p:nvSpPr>
          <p:spPr>
            <a:xfrm>
              <a:off x="8651825" y="2352918"/>
              <a:ext cx="3092722" cy="305217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Onshore gas oil separation plant</a:t>
              </a:r>
            </a:p>
            <a:p>
              <a:pPr algn="l"/>
              <a:endParaRPr lang="en-GB" dirty="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05CA39-6A2F-56B0-9FED-82B4DED4E879}"/>
              </a:ext>
            </a:extLst>
          </p:cNvPr>
          <p:cNvGrpSpPr/>
          <p:nvPr/>
        </p:nvGrpSpPr>
        <p:grpSpPr>
          <a:xfrm>
            <a:off x="8708450" y="3733800"/>
            <a:ext cx="3216164" cy="2692330"/>
            <a:chOff x="8708450" y="3733800"/>
            <a:chExt cx="3216164" cy="269233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0A06543-1393-9B2F-68FC-FF16B819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20225" y="4490879"/>
              <a:ext cx="3192614" cy="1650815"/>
            </a:xfrm>
            <a:prstGeom prst="rect">
              <a:avLst/>
            </a:prstGeom>
            <a:solidFill>
              <a:srgbClr val="D25353"/>
            </a:solidFill>
            <a:ln w="12700">
              <a:solidFill>
                <a:srgbClr val="E43838"/>
              </a:solidFill>
            </a:ln>
          </p:spPr>
        </p:pic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3796C0F-E0E5-5EFE-3887-AF7FCD1AE8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96400" y="3733800"/>
              <a:ext cx="2553919" cy="716313"/>
            </a:xfrm>
            <a:prstGeom prst="line">
              <a:avLst/>
            </a:prstGeom>
            <a:ln w="12700">
              <a:solidFill>
                <a:srgbClr val="E43838"/>
              </a:solidFill>
              <a:headEnd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15FCFD3-CE0B-447F-B0C8-E344A52099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20225" y="3733800"/>
              <a:ext cx="0" cy="704351"/>
            </a:xfrm>
            <a:prstGeom prst="line">
              <a:avLst/>
            </a:prstGeom>
            <a:ln w="12700">
              <a:solidFill>
                <a:srgbClr val="E43232"/>
              </a:solidFill>
              <a:headEnd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95F170A-97A6-9860-037F-BA44D2C237B9}"/>
                </a:ext>
              </a:extLst>
            </p:cNvPr>
            <p:cNvSpPr/>
            <p:nvPr/>
          </p:nvSpPr>
          <p:spPr>
            <a:xfrm>
              <a:off x="8708450" y="6120913"/>
              <a:ext cx="3216164" cy="305217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Onshore gas compression plant</a:t>
              </a:r>
            </a:p>
            <a:p>
              <a:pPr algn="l"/>
              <a:endParaRPr lang="en-GB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70FC550-8589-D7C6-6C4E-1D347572B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5" y="-24830"/>
            <a:ext cx="12187875" cy="1315918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3D3A6D95-5A3D-FBF2-2F36-975EFA801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</p:spPr>
        <p:txBody>
          <a:bodyPr vert="horz"/>
          <a:lstStyle/>
          <a:p>
            <a:r>
              <a:rPr lang="en-US" dirty="0"/>
              <a:t>Siemens Process Digital Twin</a:t>
            </a:r>
            <a:br>
              <a:rPr lang="en-US" dirty="0"/>
            </a:br>
            <a:r>
              <a:rPr lang="en-US" b="0" dirty="0"/>
              <a:t>What is currently possible for O&amp;G assets? Large-scale example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84AFAA-993B-66D5-E3E8-DDFFB76CD728}"/>
              </a:ext>
            </a:extLst>
          </p:cNvPr>
          <p:cNvSpPr/>
          <p:nvPr/>
        </p:nvSpPr>
        <p:spPr>
          <a:xfrm>
            <a:off x="3959817" y="6021092"/>
            <a:ext cx="240224" cy="148367"/>
          </a:xfrm>
          <a:prstGeom prst="rect">
            <a:avLst/>
          </a:prstGeom>
          <a:solidFill>
            <a:srgbClr val="96A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451DB2-4454-F399-9BA5-09A60635AB11}"/>
              </a:ext>
            </a:extLst>
          </p:cNvPr>
          <p:cNvSpPr/>
          <p:nvPr/>
        </p:nvSpPr>
        <p:spPr>
          <a:xfrm>
            <a:off x="3839705" y="5120082"/>
            <a:ext cx="240224" cy="148367"/>
          </a:xfrm>
          <a:prstGeom prst="rect">
            <a:avLst/>
          </a:prstGeom>
          <a:solidFill>
            <a:srgbClr val="96A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A52748-8369-62E5-A5CA-6AB954A114DC}"/>
              </a:ext>
            </a:extLst>
          </p:cNvPr>
          <p:cNvSpPr/>
          <p:nvPr/>
        </p:nvSpPr>
        <p:spPr>
          <a:xfrm>
            <a:off x="5572773" y="5728876"/>
            <a:ext cx="240224" cy="148367"/>
          </a:xfrm>
          <a:prstGeom prst="rect">
            <a:avLst/>
          </a:prstGeom>
          <a:solidFill>
            <a:srgbClr val="96A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7D646C-738F-5D7D-DCF2-45947E0F1E0A}"/>
              </a:ext>
            </a:extLst>
          </p:cNvPr>
          <p:cNvSpPr/>
          <p:nvPr/>
        </p:nvSpPr>
        <p:spPr>
          <a:xfrm>
            <a:off x="5538872" y="6161155"/>
            <a:ext cx="240224" cy="148367"/>
          </a:xfrm>
          <a:prstGeom prst="rect">
            <a:avLst/>
          </a:prstGeom>
          <a:solidFill>
            <a:srgbClr val="96A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C12776-517E-965D-0D5F-5AABBFF13E32}"/>
              </a:ext>
            </a:extLst>
          </p:cNvPr>
          <p:cNvSpPr/>
          <p:nvPr/>
        </p:nvSpPr>
        <p:spPr>
          <a:xfrm>
            <a:off x="4565150" y="4510605"/>
            <a:ext cx="240224" cy="148367"/>
          </a:xfrm>
          <a:prstGeom prst="rect">
            <a:avLst/>
          </a:prstGeom>
          <a:solidFill>
            <a:srgbClr val="96A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91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A046F021-6D12-E41A-AFA8-207333CC250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08" imgH="408" progId="TCLayout.ActiveDocument.1">
                  <p:embed/>
                </p:oleObj>
              </mc:Choice>
              <mc:Fallback>
                <p:oleObj name="think-cell Folie" r:id="rId4" imgW="408" imgH="40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46F021-6D12-E41A-AFA8-207333CC25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hteck 31">
            <a:extLst>
              <a:ext uri="{FF2B5EF4-FFF2-40B4-BE49-F238E27FC236}">
                <a16:creationId xmlns:a16="http://schemas.microsoft.com/office/drawing/2014/main" id="{13812DFB-4323-60C7-8F4C-61CD29708D4C}"/>
              </a:ext>
            </a:extLst>
          </p:cNvPr>
          <p:cNvSpPr>
            <a:spLocks/>
          </p:cNvSpPr>
          <p:nvPr/>
        </p:nvSpPr>
        <p:spPr>
          <a:xfrm>
            <a:off x="415163" y="1414463"/>
            <a:ext cx="5680837" cy="4752975"/>
          </a:xfrm>
          <a:prstGeom prst="rect">
            <a:avLst/>
          </a:prstGeom>
          <a:noFill/>
          <a:ln w="12700">
            <a:solidFill>
              <a:srgbClr val="666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t" anchorCtr="0">
            <a:noAutofit/>
          </a:bodyPr>
          <a:lstStyle/>
          <a:p>
            <a:pPr marR="0" lvl="0" algn="l" defTabSz="914400" rtl="0" eaLnBrk="1" fontAlgn="auto" latinLnBrk="0" hangingPunct="1">
              <a:spcBef>
                <a:spcPts val="300"/>
              </a:spcBef>
              <a:buClr>
                <a:srgbClr val="879BAA"/>
              </a:buClr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C1B6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gPROMS Process end-to-end model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286C9E6-5D5B-89D0-A26F-0944CDB2D0C8}"/>
              </a:ext>
            </a:extLst>
          </p:cNvPr>
          <p:cNvSpPr>
            <a:spLocks/>
          </p:cNvSpPr>
          <p:nvPr/>
        </p:nvSpPr>
        <p:spPr>
          <a:xfrm>
            <a:off x="415164" y="1972476"/>
            <a:ext cx="5680837" cy="73096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0" rIns="180000" bIns="0" rtlCol="0" anchor="t" anchorCtr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300"/>
              </a:spcBef>
              <a:buClr>
                <a:srgbClr val="879BAA"/>
              </a:buClr>
              <a:buSzTx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1. Wells</a:t>
            </a:r>
          </a:p>
          <a:p>
            <a:pPr marL="288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Nodal analysis</a:t>
            </a:r>
          </a:p>
          <a:p>
            <a:pPr marL="288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Fluid definition</a:t>
            </a:r>
          </a:p>
          <a:p>
            <a:pPr marL="288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Min FBHP, erosional velocity constraints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067FC81-9863-F0AB-5FE4-1923353D9578}"/>
              </a:ext>
            </a:extLst>
          </p:cNvPr>
          <p:cNvSpPr>
            <a:spLocks/>
          </p:cNvSpPr>
          <p:nvPr/>
        </p:nvSpPr>
        <p:spPr>
          <a:xfrm>
            <a:off x="415164" y="2919445"/>
            <a:ext cx="5680837" cy="111569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0" rIns="180000" bIns="0" rtlCol="0" anchor="t" anchorCtr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300"/>
              </a:spcBef>
              <a:buClr>
                <a:srgbClr val="879BAA"/>
              </a:buClr>
              <a:buSzTx/>
              <a:tabLst/>
              <a:defRPr/>
            </a:pPr>
            <a:r>
              <a:rPr lang="en-US" sz="1000" b="1" kern="1200" dirty="0">
                <a:solidFill>
                  <a:schemeClr val="tx1"/>
                </a:solidFill>
                <a:latin typeface="Arial"/>
                <a:cs typeface="Arial" pitchFamily="34" charset="0"/>
              </a:rPr>
              <a:t>2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. Gathering network</a:t>
            </a:r>
          </a:p>
          <a:p>
            <a:pPr marL="288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Topography</a:t>
            </a:r>
          </a:p>
          <a:p>
            <a:pPr marL="288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Multiphase pressure drop correlation</a:t>
            </a:r>
          </a:p>
          <a:p>
            <a:pPr marL="288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Heat transfer</a:t>
            </a:r>
          </a:p>
          <a:p>
            <a:pPr marL="288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Erosional and custom constraints</a:t>
            </a:r>
          </a:p>
          <a:p>
            <a:pPr marL="288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Routing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7D47F0CE-E8F6-F933-2254-17B77A77675F}"/>
              </a:ext>
            </a:extLst>
          </p:cNvPr>
          <p:cNvSpPr>
            <a:spLocks/>
          </p:cNvSpPr>
          <p:nvPr/>
        </p:nvSpPr>
        <p:spPr>
          <a:xfrm>
            <a:off x="415164" y="4251135"/>
            <a:ext cx="5680837" cy="53860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0" rIns="180000" bIns="0" rtlCol="0" anchor="t" anchorCtr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300"/>
              </a:spcBef>
              <a:buClr>
                <a:srgbClr val="879BAA"/>
              </a:buClr>
              <a:buSzTx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3. Offshore and onshore facilities</a:t>
            </a:r>
          </a:p>
          <a:p>
            <a:pPr marL="288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Separators, rotating equipment </a:t>
            </a:r>
          </a:p>
          <a:p>
            <a:pPr marL="288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Columns (surrogates for very complex equipment)</a:t>
            </a:r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1DD20D78-B9CC-0B82-A124-2A8FEE266CD5}"/>
              </a:ext>
            </a:extLst>
          </p:cNvPr>
          <p:cNvCxnSpPr>
            <a:cxnSpLocks/>
          </p:cNvCxnSpPr>
          <p:nvPr/>
        </p:nvCxnSpPr>
        <p:spPr>
          <a:xfrm>
            <a:off x="597833" y="2811445"/>
            <a:ext cx="3116916" cy="0"/>
          </a:xfrm>
          <a:prstGeom prst="line">
            <a:avLst/>
          </a:prstGeom>
          <a:ln w="12700">
            <a:solidFill>
              <a:srgbClr val="66667E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8A55D44D-010B-5CD4-8401-6C04640B070C}"/>
              </a:ext>
            </a:extLst>
          </p:cNvPr>
          <p:cNvCxnSpPr>
            <a:cxnSpLocks/>
          </p:cNvCxnSpPr>
          <p:nvPr/>
        </p:nvCxnSpPr>
        <p:spPr>
          <a:xfrm>
            <a:off x="597834" y="4143135"/>
            <a:ext cx="3116916" cy="0"/>
          </a:xfrm>
          <a:prstGeom prst="line">
            <a:avLst/>
          </a:prstGeom>
          <a:ln w="12700">
            <a:solidFill>
              <a:srgbClr val="66667E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8F395B60-BE5F-CE2D-39E5-2A04C8715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</p:spPr>
        <p:txBody>
          <a:bodyPr vert="horz"/>
          <a:lstStyle/>
          <a:p>
            <a:r>
              <a:rPr lang="en-US" dirty="0"/>
              <a:t>Siemens Process Digital Twin</a:t>
            </a:r>
            <a:br>
              <a:rPr lang="en-US" dirty="0"/>
            </a:br>
            <a:r>
              <a:rPr lang="en-US" b="0" dirty="0"/>
              <a:t>What is currently possible for O&amp;G assets? Large-scale example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37CAEFC-6CBD-E88D-5A0B-3E63703814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9216000" cy="547200"/>
          </a:xfrm>
        </p:spPr>
        <p:txBody>
          <a:bodyPr/>
          <a:lstStyle/>
          <a:p>
            <a:r>
              <a:rPr lang="en-US"/>
              <a:t>Unrestricted | © Siemens 2024</a:t>
            </a:r>
            <a:endParaRPr lang="en-US" dirty="0"/>
          </a:p>
        </p:txBody>
      </p:sp>
      <p:pic>
        <p:nvPicPr>
          <p:cNvPr id="12" name="!!Grafik 11">
            <a:extLst>
              <a:ext uri="{FF2B5EF4-FFF2-40B4-BE49-F238E27FC236}">
                <a16:creationId xmlns:a16="http://schemas.microsoft.com/office/drawing/2014/main" id="{8A0A0E62-5DF2-320F-EC0D-235E14FE91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25227" y="1416843"/>
            <a:ext cx="4963580" cy="266223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61A778D-4CA3-DFA4-1D97-DBDBAF2FD5CF}"/>
              </a:ext>
            </a:extLst>
          </p:cNvPr>
          <p:cNvSpPr/>
          <p:nvPr/>
        </p:nvSpPr>
        <p:spPr>
          <a:xfrm>
            <a:off x="4184725" y="3224114"/>
            <a:ext cx="2496948" cy="23029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772DAAC-9A24-1167-0A5C-328BC7621D5A}"/>
              </a:ext>
            </a:extLst>
          </p:cNvPr>
          <p:cNvSpPr/>
          <p:nvPr/>
        </p:nvSpPr>
        <p:spPr>
          <a:xfrm>
            <a:off x="4446555" y="5927463"/>
            <a:ext cx="997051" cy="5341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pic>
        <p:nvPicPr>
          <p:cNvPr id="11" name="!!Grafik 10">
            <a:extLst>
              <a:ext uri="{FF2B5EF4-FFF2-40B4-BE49-F238E27FC236}">
                <a16:creationId xmlns:a16="http://schemas.microsoft.com/office/drawing/2014/main" id="{884B2EA1-AC5A-12DD-18E0-1B9F2EB384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97419" y="2747962"/>
            <a:ext cx="2784254" cy="37364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BCCF4-5729-9E70-96C8-AF9B6BFED0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22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31">
            <a:extLst>
              <a:ext uri="{FF2B5EF4-FFF2-40B4-BE49-F238E27FC236}">
                <a16:creationId xmlns:a16="http://schemas.microsoft.com/office/drawing/2014/main" id="{06C0354F-4754-1183-6B64-1E6AB8BE74C1}"/>
              </a:ext>
            </a:extLst>
          </p:cNvPr>
          <p:cNvSpPr>
            <a:spLocks/>
          </p:cNvSpPr>
          <p:nvPr/>
        </p:nvSpPr>
        <p:spPr>
          <a:xfrm>
            <a:off x="415163" y="1414463"/>
            <a:ext cx="5680837" cy="4752975"/>
          </a:xfrm>
          <a:prstGeom prst="rect">
            <a:avLst/>
          </a:prstGeom>
          <a:noFill/>
          <a:ln w="12700">
            <a:solidFill>
              <a:srgbClr val="666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t" anchorCtr="0">
            <a:noAutofit/>
          </a:bodyPr>
          <a:lstStyle/>
          <a:p>
            <a:pPr marR="0" lvl="0" algn="l" defTabSz="914400" rtl="0" eaLnBrk="1" fontAlgn="auto" latinLnBrk="0" hangingPunct="1">
              <a:spcBef>
                <a:spcPts val="300"/>
              </a:spcBef>
              <a:buClr>
                <a:srgbClr val="879BAA"/>
              </a:buClr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C1B6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How to best operate the asset</a:t>
            </a:r>
          </a:p>
          <a:p>
            <a:pPr marR="0" lvl="0" algn="l" defTabSz="914400" rtl="0" eaLnBrk="1" fontAlgn="auto" latinLnBrk="0" hangingPunct="1">
              <a:spcBef>
                <a:spcPts val="300"/>
              </a:spcBef>
              <a:buClr>
                <a:srgbClr val="879BAA"/>
              </a:buClr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C1B6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Optimisation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C1B6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problem formulation</a:t>
            </a:r>
          </a:p>
        </p:txBody>
      </p:sp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A046F021-6D12-E41A-AFA8-207333CC250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08" imgH="408" progId="TCLayout.ActiveDocument.1">
                  <p:embed/>
                </p:oleObj>
              </mc:Choice>
              <mc:Fallback>
                <p:oleObj name="think-cell Folie" r:id="rId4" imgW="408" imgH="40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46F021-6D12-E41A-AFA8-207333CC25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198AE63B-814B-5F75-573E-CECDE9D98737}"/>
              </a:ext>
            </a:extLst>
          </p:cNvPr>
          <p:cNvSpPr>
            <a:spLocks/>
          </p:cNvSpPr>
          <p:nvPr/>
        </p:nvSpPr>
        <p:spPr>
          <a:xfrm>
            <a:off x="415163" y="2203637"/>
            <a:ext cx="3100621" cy="111569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0" rIns="0" bIns="0" rtlCol="0" anchor="t" anchorCtr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300"/>
              </a:spcBef>
              <a:buClr>
                <a:srgbClr val="879BAA"/>
              </a:buClr>
              <a:buSzTx/>
              <a:tabLst/>
              <a:defRPr/>
            </a:pPr>
            <a:r>
              <a:rPr lang="en-US" sz="1000" b="1" kern="1200" dirty="0" err="1">
                <a:solidFill>
                  <a:schemeClr val="tx1"/>
                </a:solidFill>
                <a:latin typeface="Arial"/>
                <a:cs typeface="Arial" pitchFamily="34" charset="0"/>
              </a:rPr>
              <a:t>Optimisation</a:t>
            </a:r>
            <a:r>
              <a:rPr lang="en-US" sz="1000" b="1" kern="1200" dirty="0">
                <a:solidFill>
                  <a:schemeClr val="tx1"/>
                </a:solidFill>
                <a:latin typeface="Arial"/>
                <a:cs typeface="Arial" pitchFamily="34" charset="0"/>
              </a:rPr>
              <a:t> objective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Maximise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production</a:t>
            </a: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Maximise</a:t>
            </a:r>
            <a:r>
              <a:rPr lang="en-US" sz="10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profit</a:t>
            </a: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Minimise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costs</a:t>
            </a: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Maximise</a:t>
            </a:r>
            <a:r>
              <a:rPr lang="en-US" sz="10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profit for specific shareholder</a:t>
            </a: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…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5105499-53C5-F23A-0EE8-4EB3D1A026FD}"/>
              </a:ext>
            </a:extLst>
          </p:cNvPr>
          <p:cNvSpPr>
            <a:spLocks/>
          </p:cNvSpPr>
          <p:nvPr/>
        </p:nvSpPr>
        <p:spPr>
          <a:xfrm>
            <a:off x="415163" y="3535327"/>
            <a:ext cx="3100621" cy="111569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0" rIns="0" bIns="0" rtlCol="0" anchor="t" anchorCtr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300"/>
              </a:spcBef>
              <a:buClr>
                <a:srgbClr val="879BAA"/>
              </a:buClr>
              <a:buSzTx/>
              <a:tabLst/>
              <a:defRPr/>
            </a:pPr>
            <a:r>
              <a:rPr lang="en-US" sz="1000" b="1" kern="1200" dirty="0" err="1">
                <a:solidFill>
                  <a:schemeClr val="tx1"/>
                </a:solidFill>
                <a:latin typeface="Arial"/>
                <a:cs typeface="Arial" pitchFamily="34" charset="0"/>
              </a:rPr>
              <a:t>Optimisation</a:t>
            </a:r>
            <a:r>
              <a:rPr lang="en-US" sz="1000" b="1" kern="1200" dirty="0">
                <a:solidFill>
                  <a:schemeClr val="tx1"/>
                </a:solidFill>
                <a:latin typeface="Arial"/>
                <a:cs typeface="Arial" pitchFamily="34" charset="0"/>
              </a:rPr>
              <a:t> decisions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Well head/riser choke differential pressure</a:t>
            </a: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Gas lift injection at wells/risers, ESP performance</a:t>
            </a: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Separator operating conditions</a:t>
            </a: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Wells on or off</a:t>
            </a: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Routing: Wells to risers; risers to separators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5F97B38-0531-319F-D364-373D46AE390C}"/>
              </a:ext>
            </a:extLst>
          </p:cNvPr>
          <p:cNvSpPr>
            <a:spLocks/>
          </p:cNvSpPr>
          <p:nvPr/>
        </p:nvSpPr>
        <p:spPr>
          <a:xfrm>
            <a:off x="415163" y="4867017"/>
            <a:ext cx="3100621" cy="107721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0" rIns="0" bIns="0" rtlCol="0" anchor="t" anchorCtr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300"/>
              </a:spcBef>
              <a:buClr>
                <a:srgbClr val="879BAA"/>
              </a:buClr>
              <a:buSzTx/>
              <a:tabLst/>
              <a:defRPr/>
            </a:pPr>
            <a:r>
              <a:rPr lang="en-US" sz="1000" b="1" kern="1200" dirty="0" err="1">
                <a:solidFill>
                  <a:schemeClr val="tx1"/>
                </a:solidFill>
                <a:latin typeface="Arial"/>
                <a:cs typeface="Arial" pitchFamily="34" charset="0"/>
              </a:rPr>
              <a:t>Optimisation</a:t>
            </a:r>
            <a:r>
              <a:rPr lang="en-US" sz="1000" b="1" kern="1200" dirty="0">
                <a:solidFill>
                  <a:schemeClr val="tx1"/>
                </a:solidFill>
                <a:latin typeface="Arial"/>
                <a:cs typeface="Arial" pitchFamily="34" charset="0"/>
              </a:rPr>
              <a:t> constraints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Equipment processing capacities</a:t>
            </a: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Velocity limits in pipes to avoid erosion</a:t>
            </a: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Gas lift availability</a:t>
            </a: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Maximum number of changes in discrete </a:t>
            </a:r>
            <a:br>
              <a:rPr lang="en-US" sz="10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</a:br>
            <a:r>
              <a:rPr lang="en-US" sz="10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settings from current Routing logic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6AC83FD-B42A-BC4B-2F99-FB2589AEAE08}"/>
              </a:ext>
            </a:extLst>
          </p:cNvPr>
          <p:cNvCxnSpPr>
            <a:cxnSpLocks/>
          </p:cNvCxnSpPr>
          <p:nvPr/>
        </p:nvCxnSpPr>
        <p:spPr>
          <a:xfrm>
            <a:off x="599453" y="3427327"/>
            <a:ext cx="2916331" cy="0"/>
          </a:xfrm>
          <a:prstGeom prst="line">
            <a:avLst/>
          </a:prstGeom>
          <a:ln w="12700">
            <a:solidFill>
              <a:srgbClr val="66667E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8D366456-14FA-7F71-8407-1C82E0CA0F5F}"/>
              </a:ext>
            </a:extLst>
          </p:cNvPr>
          <p:cNvCxnSpPr>
            <a:cxnSpLocks/>
          </p:cNvCxnSpPr>
          <p:nvPr/>
        </p:nvCxnSpPr>
        <p:spPr>
          <a:xfrm>
            <a:off x="599453" y="4759017"/>
            <a:ext cx="2916331" cy="0"/>
          </a:xfrm>
          <a:prstGeom prst="line">
            <a:avLst/>
          </a:prstGeom>
          <a:ln w="12700">
            <a:solidFill>
              <a:srgbClr val="66667E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8F395B60-BE5F-CE2D-39E5-2A04C8715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</p:spPr>
        <p:txBody>
          <a:bodyPr vert="horz"/>
          <a:lstStyle/>
          <a:p>
            <a:r>
              <a:rPr lang="en-US" dirty="0"/>
              <a:t>Siemens Process Digital Twin</a:t>
            </a:r>
            <a:br>
              <a:rPr lang="en-US" dirty="0"/>
            </a:br>
            <a:r>
              <a:rPr lang="en-US" b="0" dirty="0"/>
              <a:t>What is currently possible for O&amp;G assets? Large-scale example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37CAEFC-6CBD-E88D-5A0B-3E63703814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9216000" cy="547200"/>
          </a:xfrm>
        </p:spPr>
        <p:txBody>
          <a:bodyPr/>
          <a:lstStyle/>
          <a:p>
            <a:r>
              <a:rPr lang="en-US" dirty="0"/>
              <a:t>Unrestricted | © Siemens 2024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71ACB4E-6FD1-B9DB-2F37-0EE32165DA1C}"/>
              </a:ext>
            </a:extLst>
          </p:cNvPr>
          <p:cNvSpPr/>
          <p:nvPr/>
        </p:nvSpPr>
        <p:spPr>
          <a:xfrm>
            <a:off x="5987915" y="3100388"/>
            <a:ext cx="798648" cy="14128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pic>
        <p:nvPicPr>
          <p:cNvPr id="13" name="!!Grafik 10">
            <a:extLst>
              <a:ext uri="{FF2B5EF4-FFF2-40B4-BE49-F238E27FC236}">
                <a16:creationId xmlns:a16="http://schemas.microsoft.com/office/drawing/2014/main" id="{3C954ED8-FA4E-CEF5-9B7F-76E294CA2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1688" y="2466881"/>
            <a:ext cx="1559088" cy="2092308"/>
          </a:xfrm>
          <a:prstGeom prst="rect">
            <a:avLst/>
          </a:prstGeom>
        </p:spPr>
      </p:pic>
      <p:pic>
        <p:nvPicPr>
          <p:cNvPr id="15" name="!!Grafik 11">
            <a:extLst>
              <a:ext uri="{FF2B5EF4-FFF2-40B4-BE49-F238E27FC236}">
                <a16:creationId xmlns:a16="http://schemas.microsoft.com/office/drawing/2014/main" id="{B20252D3-976A-0944-7F32-C3AD0FCBDC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54677" y="1416843"/>
            <a:ext cx="4234131" cy="2270995"/>
          </a:xfrm>
          <a:prstGeom prst="rect">
            <a:avLst/>
          </a:prstGeom>
        </p:spPr>
      </p:pic>
      <p:sp>
        <p:nvSpPr>
          <p:cNvPr id="5" name="Rechteck 22">
            <a:extLst>
              <a:ext uri="{FF2B5EF4-FFF2-40B4-BE49-F238E27FC236}">
                <a16:creationId xmlns:a16="http://schemas.microsoft.com/office/drawing/2014/main" id="{5CAEF54B-8ABF-A51F-71B2-1B7BA8FA1E52}"/>
              </a:ext>
            </a:extLst>
          </p:cNvPr>
          <p:cNvSpPr>
            <a:spLocks/>
          </p:cNvSpPr>
          <p:nvPr/>
        </p:nvSpPr>
        <p:spPr>
          <a:xfrm>
            <a:off x="7554676" y="4205362"/>
            <a:ext cx="4234132" cy="1962076"/>
          </a:xfrm>
          <a:prstGeom prst="rect">
            <a:avLst/>
          </a:prstGeom>
          <a:solidFill>
            <a:schemeClr val="tx1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0" rIns="180000" bIns="0" rtlCol="0" anchor="t" anchorCtr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300"/>
              </a:spcBef>
              <a:buClr>
                <a:srgbClr val="879BAA"/>
              </a:buClr>
              <a:buSzTx/>
              <a:tabLst/>
              <a:defRPr/>
            </a:pPr>
            <a:r>
              <a:rPr lang="en-US" sz="1000" b="1" kern="1200" dirty="0" err="1">
                <a:solidFill>
                  <a:schemeClr val="tx1"/>
                </a:solidFill>
                <a:latin typeface="Arial"/>
                <a:cs typeface="Arial" pitchFamily="34" charset="0"/>
              </a:rPr>
              <a:t>gPROMS</a:t>
            </a:r>
            <a:r>
              <a:rPr lang="en-US" sz="1000" b="1" kern="1200" dirty="0">
                <a:solidFill>
                  <a:schemeClr val="tx1"/>
                </a:solidFill>
                <a:latin typeface="Arial"/>
                <a:cs typeface="Arial" pitchFamily="34" charset="0"/>
              </a:rPr>
              <a:t> </a:t>
            </a:r>
            <a:r>
              <a:rPr lang="en-US" sz="1000" b="1" kern="1200" dirty="0" err="1">
                <a:solidFill>
                  <a:schemeClr val="tx1"/>
                </a:solidFill>
                <a:latin typeface="Arial"/>
                <a:cs typeface="Arial" pitchFamily="34" charset="0"/>
              </a:rPr>
              <a:t>optimisation</a:t>
            </a:r>
            <a:r>
              <a:rPr lang="en-US" sz="1000" b="1" kern="1200" dirty="0">
                <a:solidFill>
                  <a:schemeClr val="tx1"/>
                </a:solidFill>
                <a:latin typeface="Arial"/>
                <a:cs typeface="Arial" pitchFamily="34" charset="0"/>
              </a:rPr>
              <a:t> solver: MINLPOA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Proprietary “next-generation” Outer Approximation algorithm</a:t>
            </a:r>
          </a:p>
          <a:p>
            <a:pPr marL="288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Incorporates lessons from extensive testing in production </a:t>
            </a:r>
            <a:r>
              <a:rPr lang="en-US" sz="1000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optimisation</a:t>
            </a:r>
            <a:r>
              <a:rPr lang="en-US" sz="10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and other process engineering applications</a:t>
            </a: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Automatic </a:t>
            </a:r>
            <a:r>
              <a:rPr kumimoji="0" lang="en-US" sz="10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iden</a:t>
            </a:r>
            <a:r>
              <a:rPr lang="en-US" sz="1000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tification</a:t>
            </a:r>
            <a:r>
              <a:rPr lang="en-US" sz="10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&amp; </a:t>
            </a:r>
            <a:r>
              <a:rPr lang="en-US" sz="1000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specialised</a:t>
            </a:r>
            <a:r>
              <a:rPr lang="en-US" sz="10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handling of some constraint classes</a:t>
            </a: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New NLP</a:t>
            </a:r>
            <a:r>
              <a:rPr lang="en-US" sz="10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MSO solver for globalized solution of continuous sub-problems (NLPs) to handle non-convexities</a:t>
            </a: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… Ti</a:t>
            </a:r>
            <a:r>
              <a:rPr lang="en-US" sz="1000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ghtly</a:t>
            </a:r>
            <a:r>
              <a:rPr lang="en-US" sz="10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integrated with MILP master problem</a:t>
            </a:r>
          </a:p>
          <a:p>
            <a:pPr marL="144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Distributed </a:t>
            </a:r>
            <a:r>
              <a:rPr lang="en-US" sz="10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computation (next </a:t>
            </a:r>
            <a:r>
              <a:rPr lang="en-US" sz="1000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gPROMS</a:t>
            </a:r>
            <a:r>
              <a:rPr lang="en-US" sz="1000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version)</a:t>
            </a:r>
          </a:p>
          <a:p>
            <a:pPr marL="288000" marR="0" lvl="0" indent="-144000" algn="l" defTabSz="914400" rtl="0" eaLnBrk="1" fontAlgn="auto" latinLnBrk="0" hangingPunct="1"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Execution on multicore machines &amp; compute clusters/cloud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4EF16-E9DF-F259-D09E-756393FAE6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41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A046F021-6D12-E41A-AFA8-207333CC250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08" imgH="408" progId="TCLayout.ActiveDocument.1">
                  <p:embed/>
                </p:oleObj>
              </mc:Choice>
              <mc:Fallback>
                <p:oleObj name="think-cell Folie" r:id="rId4" imgW="408" imgH="408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46F021-6D12-E41A-AFA8-207333CC25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BC787274-C551-AE95-505A-ACE8E9332770}"/>
              </a:ext>
            </a:extLst>
          </p:cNvPr>
          <p:cNvGrpSpPr>
            <a:grpSpLocks/>
          </p:cNvGrpSpPr>
          <p:nvPr/>
        </p:nvGrpSpPr>
        <p:grpSpPr>
          <a:xfrm>
            <a:off x="415163" y="1414463"/>
            <a:ext cx="5680838" cy="4752975"/>
            <a:chOff x="415163" y="1414463"/>
            <a:chExt cx="5680838" cy="4752975"/>
          </a:xfrm>
        </p:grpSpPr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0F1E5DD8-2546-5E9E-91AE-2A472FB5A863}"/>
                </a:ext>
              </a:extLst>
            </p:cNvPr>
            <p:cNvSpPr>
              <a:spLocks/>
            </p:cNvSpPr>
            <p:nvPr/>
          </p:nvSpPr>
          <p:spPr>
            <a:xfrm>
              <a:off x="415163" y="2642807"/>
              <a:ext cx="5680837" cy="567811"/>
            </a:xfrm>
            <a:prstGeom prst="rect">
              <a:avLst/>
            </a:prstGeom>
            <a:solidFill>
              <a:srgbClr val="33335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44000" rIns="180000" bIns="144000" rtlCol="0" anchor="t" anchorCtr="0">
              <a:spAutoFit/>
            </a:bodyPr>
            <a:lstStyle/>
            <a:p>
              <a:pPr marL="144000" marR="0" lvl="0" algn="l" defTabSz="914400" rtl="0" eaLnBrk="1" fontAlgn="auto" latinLnBrk="0" hangingPunct="1">
                <a:spcBef>
                  <a:spcPts val="300"/>
                </a:spcBef>
                <a:buClr>
                  <a:schemeClr val="tx1"/>
                </a:buClr>
                <a:buSzTx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C1B6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Optimal solution obtained in ~20’</a:t>
              </a:r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7F460F0A-F6DC-1703-AABA-70E83AA2BEF5}"/>
                </a:ext>
              </a:extLst>
            </p:cNvPr>
            <p:cNvSpPr>
              <a:spLocks/>
            </p:cNvSpPr>
            <p:nvPr/>
          </p:nvSpPr>
          <p:spPr>
            <a:xfrm>
              <a:off x="415163" y="1414463"/>
              <a:ext cx="5680837" cy="4752975"/>
            </a:xfrm>
            <a:prstGeom prst="rect">
              <a:avLst/>
            </a:prstGeom>
            <a:noFill/>
            <a:ln w="12700">
              <a:solidFill>
                <a:srgbClr val="6666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44000" rIns="180000" bIns="144000" rtlCol="0" anchor="t" anchorCtr="0">
              <a:noAutofit/>
            </a:bodyPr>
            <a:lstStyle/>
            <a:p>
              <a:pPr marR="0" lvl="0" algn="l" defTabSz="914400" rtl="0" eaLnBrk="1" fontAlgn="auto" latinLnBrk="0" hangingPunct="1">
                <a:spcBef>
                  <a:spcPts val="300"/>
                </a:spcBef>
                <a:buClr>
                  <a:srgbClr val="879BAA"/>
                </a:buClr>
                <a:buSzTx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C1B6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18619FC5-7EB2-3FE1-C676-5CB76A34D828}"/>
                </a:ext>
              </a:extLst>
            </p:cNvPr>
            <p:cNvSpPr>
              <a:spLocks/>
            </p:cNvSpPr>
            <p:nvPr/>
          </p:nvSpPr>
          <p:spPr>
            <a:xfrm>
              <a:off x="415164" y="1414463"/>
              <a:ext cx="5680837" cy="1122597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44000" rIns="180000" bIns="0" rtlCol="0" anchor="t" anchorCtr="0">
              <a:spAutoFit/>
            </a:bodyPr>
            <a:lstStyle/>
            <a:p>
              <a:pPr marL="288000" marR="0" lvl="0" indent="-144000" algn="l" defTabSz="914400" rtl="0" eaLnBrk="1" fontAlgn="auto" latinLnBrk="0" hangingPunct="1">
                <a:spcBef>
                  <a:spcPts val="300"/>
                </a:spcBef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~400k equations </a:t>
              </a:r>
            </a:p>
            <a:p>
              <a:pPr marL="288000" marR="0" lvl="0" indent="-144000" algn="l" defTabSz="914400" rtl="0" eaLnBrk="1" fontAlgn="auto" latinLnBrk="0" hangingPunct="1">
                <a:spcBef>
                  <a:spcPts val="300"/>
                </a:spcBef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~700 offshore wells integrated with onshore facilities </a:t>
              </a:r>
            </a:p>
            <a:p>
              <a:pPr marL="288000" marR="0" lvl="0" indent="-144000" algn="l" defTabSz="914400" rtl="0" eaLnBrk="1" fontAlgn="auto" latinLnBrk="0" hangingPunct="1">
                <a:spcBef>
                  <a:spcPts val="300"/>
                </a:spcBef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~1,100 decision variables (620 discrete)</a:t>
              </a:r>
            </a:p>
            <a:p>
              <a:pPr marL="288000" marR="0" lvl="0" indent="-144000" algn="l" defTabSz="914400" rtl="0" eaLnBrk="1" fontAlgn="auto" latinLnBrk="0" hangingPunct="1">
                <a:spcBef>
                  <a:spcPts val="300"/>
                </a:spcBef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~2,000 constraints 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F395B60-BE5F-CE2D-39E5-2A04C8715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</p:spPr>
        <p:txBody>
          <a:bodyPr vert="horz"/>
          <a:lstStyle/>
          <a:p>
            <a:r>
              <a:rPr lang="en-US" dirty="0"/>
              <a:t>Siemens Process Digital Twin</a:t>
            </a:r>
            <a:br>
              <a:rPr lang="en-US" dirty="0"/>
            </a:br>
            <a:r>
              <a:rPr lang="en-US" b="0" dirty="0"/>
              <a:t>What is currently possible for O&amp;G assets? Large-scale example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37CAEFC-6CBD-E88D-5A0B-3E63703814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9216000" cy="547200"/>
          </a:xfrm>
        </p:spPr>
        <p:txBody>
          <a:bodyPr/>
          <a:lstStyle/>
          <a:p>
            <a:r>
              <a:rPr lang="en-US"/>
              <a:t>Unrestricted | © Siemens 2024</a:t>
            </a:r>
            <a:endParaRPr lang="en-US" dirty="0"/>
          </a:p>
        </p:txBody>
      </p:sp>
      <p:pic>
        <p:nvPicPr>
          <p:cNvPr id="15" name="!!Grafik 11">
            <a:extLst>
              <a:ext uri="{FF2B5EF4-FFF2-40B4-BE49-F238E27FC236}">
                <a16:creationId xmlns:a16="http://schemas.microsoft.com/office/drawing/2014/main" id="{566E2FD5-1D7E-5A1F-EF23-988359B0A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25227" y="1416843"/>
            <a:ext cx="4963580" cy="266223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6EA1F95-B382-6A17-CBCD-08F03A06E94E}"/>
              </a:ext>
            </a:extLst>
          </p:cNvPr>
          <p:cNvSpPr/>
          <p:nvPr/>
        </p:nvSpPr>
        <p:spPr>
          <a:xfrm>
            <a:off x="4184725" y="3224114"/>
            <a:ext cx="2496948" cy="23029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511B200-3AF6-5BC5-4C4C-A8219B4B472C}"/>
              </a:ext>
            </a:extLst>
          </p:cNvPr>
          <p:cNvSpPr/>
          <p:nvPr/>
        </p:nvSpPr>
        <p:spPr>
          <a:xfrm>
            <a:off x="4446555" y="5927463"/>
            <a:ext cx="997051" cy="5341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pic>
        <p:nvPicPr>
          <p:cNvPr id="8" name="!!Grafik 10">
            <a:extLst>
              <a:ext uri="{FF2B5EF4-FFF2-40B4-BE49-F238E27FC236}">
                <a16:creationId xmlns:a16="http://schemas.microsoft.com/office/drawing/2014/main" id="{F4BBE629-E34F-C38B-3BC8-69360852A2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97419" y="2747962"/>
            <a:ext cx="2784254" cy="37364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9037E-128F-3642-BD52-9BBAB923E6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57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sie-ppt-O365-16x9-standard-eng-v3-4-4.potx" id="{99EA5F69-8815-4072-9B7C-FC133107D0EC}" vid="{E9CECF10-083F-4B56-B889-306B0E9C0A2F}"/>
    </a:ext>
  </a:extLst>
</a:theme>
</file>

<file path=ppt/theme/theme2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FFB9"/>
      </a:hlink>
      <a:folHlink>
        <a:srgbClr val="00E6DC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FFB9"/>
      </a:hlink>
      <a:folHlink>
        <a:srgbClr val="00E6DC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4b4b15f-b3ea-4eed-a658-ef993cf2d3f8" xsi:nil="true"/>
    <lcf76f155ced4ddcb4097134ff3c332f xmlns="9cb7eb94-44e2-4887-ae0a-afb11c8554b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2DB02FB88DAD48B02E51952D662F41" ma:contentTypeVersion="14" ma:contentTypeDescription="Create a new document." ma:contentTypeScope="" ma:versionID="85b9430b025d4b12732ea46661dc71a6">
  <xsd:schema xmlns:xsd="http://www.w3.org/2001/XMLSchema" xmlns:xs="http://www.w3.org/2001/XMLSchema" xmlns:p="http://schemas.microsoft.com/office/2006/metadata/properties" xmlns:ns2="9cb7eb94-44e2-4887-ae0a-afb11c8554bb" xmlns:ns3="34b4b15f-b3ea-4eed-a658-ef993cf2d3f8" targetNamespace="http://schemas.microsoft.com/office/2006/metadata/properties" ma:root="true" ma:fieldsID="b19c5207125de4bd8edbdd54004f14a4" ns2:_="" ns3:_="">
    <xsd:import namespace="9cb7eb94-44e2-4887-ae0a-afb11c8554bb"/>
    <xsd:import namespace="34b4b15f-b3ea-4eed-a658-ef993cf2d3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7eb94-44e2-4887-ae0a-afb11c8554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115a28f-900e-4c3c-a214-2f85a62b75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b4b15f-b3ea-4eed-a658-ef993cf2d3f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2c2a038-2177-4155-9b96-a61e873dc7c7}" ma:internalName="TaxCatchAll" ma:showField="CatchAllData" ma:web="34b4b15f-b3ea-4eed-a658-ef993cf2d3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DC9D73-7657-4FE8-B06D-3A6A65D114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FA32F9-49DF-436D-831C-15E770BB73FD}">
  <ds:schemaRefs>
    <ds:schemaRef ds:uri="e4ad0b95-2bd1-4a94-9803-d223d040cc07"/>
    <ds:schemaRef ds:uri="http://schemas.microsoft.com/sharepoint/v3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c106a850-04ff-4a0f-91e8-c4cbfb2a2638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D23430F-1BFD-41F7-AD17-1F04852FBF2C}"/>
</file>

<file path=docMetadata/LabelInfo.xml><?xml version="1.0" encoding="utf-8"?>
<clbl:labelList xmlns:clbl="http://schemas.microsoft.com/office/2020/mipLabelMetadata">
  <clbl:label id="{707c3c3c-9479-4e9e-ace6-d736970bf3b0}" enabled="1" method="Standard" siteId="{38ae3bcd-9579-4fd4-adda-b42e1495d55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Content</Template>
  <TotalTime>8198</TotalTime>
  <Words>1656</Words>
  <Application>Microsoft Office PowerPoint</Application>
  <PresentationFormat>Widescreen</PresentationFormat>
  <Paragraphs>293</Paragraphs>
  <Slides>16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Arial</vt:lpstr>
      <vt:lpstr>Arial,Sans-Serif</vt:lpstr>
      <vt:lpstr>Calibri</vt:lpstr>
      <vt:lpstr>Courier New</vt:lpstr>
      <vt:lpstr>Symbol</vt:lpstr>
      <vt:lpstr>Wingdings</vt:lpstr>
      <vt:lpstr>Siemens 2022</vt:lpstr>
      <vt:lpstr>think-cell Folie</vt:lpstr>
      <vt:lpstr>Enhancing oil and gas production with deployable digital process twins</vt:lpstr>
      <vt:lpstr>How can operators respond to challenges and stay competitive?</vt:lpstr>
      <vt:lpstr>Oil and gas production today</vt:lpstr>
      <vt:lpstr>Oil and gas production today</vt:lpstr>
      <vt:lpstr>Siemens Process Digital Twin</vt:lpstr>
      <vt:lpstr>Siemens Process Digital Twin What is currently possible for O&amp;G assets? Large-scale example </vt:lpstr>
      <vt:lpstr>Siemens Process Digital Twin What is currently possible for O&amp;G assets? Large-scale example </vt:lpstr>
      <vt:lpstr>Siemens Process Digital Twin What is currently possible for O&amp;G assets? Large-scale example </vt:lpstr>
      <vt:lpstr>Siemens Process Digital Twin What is currently possible for O&amp;G assets? Large-scale example </vt:lpstr>
      <vt:lpstr>Why is this possible?</vt:lpstr>
      <vt:lpstr>Deployed Digital Twins </vt:lpstr>
      <vt:lpstr>Deployed Digital Twin The Siemens Oilfield Optimiser is deployed in the control room as an online digital solution</vt:lpstr>
      <vt:lpstr>PowerPoint Presentation</vt:lpstr>
      <vt:lpstr>Customer use cases Optimisation of unconventional oil field in North America</vt:lpstr>
      <vt:lpstr>Customer Use cases Offshore &amp; onshore GOSP network planning optimisation</vt:lpstr>
      <vt:lpstr>Deployed Process Digital Twins Benefits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Headline, Arial Bold  and Regular, 80 pt</dc:title>
  <dc:creator>Philipp Freiberger | i-pointing</dc:creator>
  <cp:keywords>Template</cp:keywords>
  <dc:description>Version 3.4.4
April 2023</dc:description>
  <cp:lastModifiedBy>Rodriguez Perez, Javier (DI PA SW IS CC PM OP)</cp:lastModifiedBy>
  <cp:revision>130</cp:revision>
  <dcterms:created xsi:type="dcterms:W3CDTF">2024-01-26T06:56:12Z</dcterms:created>
  <dcterms:modified xsi:type="dcterms:W3CDTF">2024-06-24T09:06:52Z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number">
    <vt:lpwstr>4.0.0</vt:lpwstr>
  </property>
  <property fmtid="{D5CDD505-2E9C-101B-9397-08002B2CF9AE}" pid="3" name="Language">
    <vt:lpwstr>English</vt:lpwstr>
  </property>
  <property fmtid="{D5CDD505-2E9C-101B-9397-08002B2CF9AE}" pid="4" name="ContentTypeId">
    <vt:lpwstr>0x0101003B2DB02FB88DAD48B02E51952D662F41</vt:lpwstr>
  </property>
  <property fmtid="{D5CDD505-2E9C-101B-9397-08002B2CF9AE}" pid="5" name="MediaServiceImageTags">
    <vt:lpwstr/>
  </property>
</Properties>
</file>